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313" r:id="rId2"/>
    <p:sldId id="277" r:id="rId3"/>
    <p:sldId id="294" r:id="rId4"/>
    <p:sldId id="275" r:id="rId5"/>
    <p:sldId id="290" r:id="rId6"/>
    <p:sldId id="258" r:id="rId7"/>
    <p:sldId id="265" r:id="rId8"/>
    <p:sldId id="312" r:id="rId9"/>
    <p:sldId id="311" r:id="rId10"/>
    <p:sldId id="296" r:id="rId11"/>
    <p:sldId id="297" r:id="rId12"/>
    <p:sldId id="259" r:id="rId13"/>
    <p:sldId id="300" r:id="rId14"/>
    <p:sldId id="307" r:id="rId15"/>
    <p:sldId id="295" r:id="rId16"/>
    <p:sldId id="309" r:id="rId17"/>
    <p:sldId id="314" r:id="rId18"/>
    <p:sldId id="315" r:id="rId19"/>
    <p:sldId id="31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09" autoAdjust="0"/>
    <p:restoredTop sz="94136" autoAdjust="0"/>
  </p:normalViewPr>
  <p:slideViewPr>
    <p:cSldViewPr>
      <p:cViewPr varScale="1">
        <p:scale>
          <a:sx n="70" d="100"/>
          <a:sy n="70" d="100"/>
        </p:scale>
        <p:origin x="1301" y="43"/>
      </p:cViewPr>
      <p:guideLst>
        <p:guide orient="horz" pos="2160"/>
        <p:guide pos="2880"/>
      </p:guideLst>
    </p:cSldViewPr>
  </p:slideViewPr>
  <p:outlineViewPr>
    <p:cViewPr>
      <p:scale>
        <a:sx n="33" d="100"/>
        <a:sy n="33" d="100"/>
      </p:scale>
      <p:origin x="48" y="62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7706A-6318-49BF-B026-5ED1FC82112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7706A-6318-49BF-B026-5ED1FC82112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7706A-6318-49BF-B026-5ED1FC82112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047706A-6318-49BF-B026-5ED1FC82112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7706A-6318-49BF-B026-5ED1FC82112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9B284C0-797B-419F-A6FD-D0CAE9C8B325}" type="datetimeFigureOut">
              <a:rPr lang="ru-RU" smtClean="0"/>
              <a:pPr/>
              <a:t>15.02.2018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7706A-6318-49BF-B026-5ED1FC82112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B284C0-797B-419F-A6FD-D0CAE9C8B325}" type="datetimeFigureOut">
              <a:rPr lang="ru-RU" smtClean="0"/>
              <a:pPr/>
              <a:t>15.02.2018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047706A-6318-49BF-B026-5ED1FC82112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699779" y="5733256"/>
            <a:ext cx="3378361" cy="369332"/>
          </a:xfrm>
          <a:prstGeom prst="rect">
            <a:avLst/>
          </a:prstGeom>
        </p:spPr>
        <p:txBody>
          <a:bodyPr wrap="none">
            <a:spAutoFit/>
          </a:bodyPr>
          <a:lstStyle/>
          <a:p>
            <a:r>
              <a:rPr lang="kk-KZ" b="1" cap="all" dirty="0" smtClean="0">
                <a:solidFill>
                  <a:schemeClr val="tx2"/>
                </a:solidFill>
                <a:latin typeface="Times New Roman" pitchFamily="18" charset="0"/>
                <a:cs typeface="Times New Roman" pitchFamily="18" charset="0"/>
              </a:rPr>
              <a:t>ЖЕТЕКШІ: Мақсатов н. р.</a:t>
            </a:r>
            <a:endParaRPr lang="ru-RU" dirty="0">
              <a:solidFill>
                <a:schemeClr val="tx2"/>
              </a:solidFill>
            </a:endParaRPr>
          </a:p>
        </p:txBody>
      </p:sp>
      <p:sp>
        <p:nvSpPr>
          <p:cNvPr id="9" name="Прямоугольник 8"/>
          <p:cNvSpPr/>
          <p:nvPr/>
        </p:nvSpPr>
        <p:spPr>
          <a:xfrm>
            <a:off x="3324872" y="6345816"/>
            <a:ext cx="1786643" cy="369332"/>
          </a:xfrm>
          <a:prstGeom prst="rect">
            <a:avLst/>
          </a:prstGeom>
        </p:spPr>
        <p:txBody>
          <a:bodyPr wrap="none">
            <a:spAutoFit/>
          </a:bodyPr>
          <a:lstStyle/>
          <a:p>
            <a:r>
              <a:rPr lang="kk-KZ" b="1" cap="all" dirty="0" smtClean="0">
                <a:solidFill>
                  <a:schemeClr val="tx2"/>
                </a:solidFill>
                <a:latin typeface="Times New Roman" pitchFamily="18" charset="0"/>
                <a:cs typeface="Times New Roman" pitchFamily="18" charset="0"/>
              </a:rPr>
              <a:t>Алматы 201</a:t>
            </a:r>
            <a:r>
              <a:rPr lang="ru-RU" b="1" cap="all" dirty="0" smtClean="0">
                <a:solidFill>
                  <a:schemeClr val="tx2"/>
                </a:solidFill>
                <a:latin typeface="Times New Roman" pitchFamily="18" charset="0"/>
                <a:cs typeface="Times New Roman" pitchFamily="18" charset="0"/>
              </a:rPr>
              <a:t>8</a:t>
            </a:r>
            <a:endParaRPr lang="ru-RU" dirty="0">
              <a:solidFill>
                <a:schemeClr val="tx2"/>
              </a:solidFill>
            </a:endParaRPr>
          </a:p>
        </p:txBody>
      </p:sp>
      <p:sp>
        <p:nvSpPr>
          <p:cNvPr id="11" name="Прямоугольник 10"/>
          <p:cNvSpPr/>
          <p:nvPr/>
        </p:nvSpPr>
        <p:spPr>
          <a:xfrm>
            <a:off x="426861" y="3068960"/>
            <a:ext cx="8564717" cy="830997"/>
          </a:xfrm>
          <a:prstGeom prst="rect">
            <a:avLst/>
          </a:prstGeom>
        </p:spPr>
        <p:txBody>
          <a:bodyPr wrap="none">
            <a:spAutoFit/>
          </a:bodyPr>
          <a:lstStyle/>
          <a:p>
            <a:r>
              <a:rPr lang="ru-RU" sz="2400" b="1" cap="all" dirty="0">
                <a:latin typeface="Calibri" panose="020F0502020204030204" pitchFamily="34" charset="0"/>
              </a:rPr>
              <a:t>«ҚАЗАҚСТАН РЕСПУБЛИКАСЫНДАҒЫ МҰРАГЕРЛІК </a:t>
            </a:r>
            <a:r>
              <a:rPr lang="ru-RU" sz="2400" b="1" cap="all" dirty="0" smtClean="0">
                <a:latin typeface="Calibri" panose="020F0502020204030204" pitchFamily="34" charset="0"/>
              </a:rPr>
              <a:t>ҚҰҚЫҚТЫҢ </a:t>
            </a:r>
          </a:p>
          <a:p>
            <a:r>
              <a:rPr lang="ru-RU" sz="2400" b="1" cap="all" dirty="0" smtClean="0">
                <a:latin typeface="Calibri" panose="020F0502020204030204" pitchFamily="34" charset="0"/>
              </a:rPr>
              <a:t>АСПЕКТЕЛЕРІ</a:t>
            </a:r>
            <a:r>
              <a:rPr lang="ru-RU" sz="2400" b="1" cap="all" dirty="0">
                <a:latin typeface="Calibri" panose="020F0502020204030204" pitchFamily="34" charset="0"/>
              </a:rPr>
              <a:t>, ТЕОРИЯЛЫҚ ЖӘНЕ ТӘЖІРИБЕЛІК МАҢЫЗЫ»</a:t>
            </a:r>
            <a:endParaRPr lang="ru-RU"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945819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3563888" y="608057"/>
            <a:ext cx="2664296"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5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СЫЗБАЛАР</a:t>
            </a:r>
            <a:endParaRPr kumimoji="0" lang="ru-RU" sz="25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549802254"/>
              </p:ext>
            </p:extLst>
          </p:nvPr>
        </p:nvGraphicFramePr>
        <p:xfrm>
          <a:off x="3059832" y="1412776"/>
          <a:ext cx="2376263" cy="504056"/>
        </p:xfrm>
        <a:graphic>
          <a:graphicData uri="http://schemas.openxmlformats.org/drawingml/2006/table">
            <a:tbl>
              <a:tblPr/>
              <a:tblGrid>
                <a:gridCol w="2376263"/>
              </a:tblGrid>
              <a:tr h="504056">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Мұрагерлік</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2838559594"/>
              </p:ext>
            </p:extLst>
          </p:nvPr>
        </p:nvGraphicFramePr>
        <p:xfrm>
          <a:off x="827584" y="2060848"/>
          <a:ext cx="7128792" cy="304800"/>
        </p:xfrm>
        <a:graphic>
          <a:graphicData uri="http://schemas.openxmlformats.org/drawingml/2006/table">
            <a:tbl>
              <a:tblPr/>
              <a:tblGrid>
                <a:gridCol w="2619056"/>
                <a:gridCol w="1549737"/>
                <a:gridCol w="2959999"/>
              </a:tblGrid>
              <a:tr h="23368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Заң</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бойынша</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uk-UA" sz="2000" spc="100" dirty="0" err="1" smtClean="0">
                          <a:solidFill>
                            <a:schemeClr val="tx2">
                              <a:lumMod val="75000"/>
                            </a:schemeClr>
                          </a:solidFill>
                          <a:effectLst/>
                          <a:latin typeface="Times New Roman" panose="02020603050405020304" pitchFamily="18" charset="0"/>
                          <a:ea typeface="Times New Roman" panose="02020603050405020304" pitchFamily="18" charset="0"/>
                        </a:rPr>
                        <a:t>Өсиет</a:t>
                      </a:r>
                      <a:r>
                        <a:rPr lang="uk-UA" sz="2000" spc="100" dirty="0" smtClean="0">
                          <a:solidFill>
                            <a:schemeClr val="tx2">
                              <a:lumMod val="75000"/>
                            </a:schemeClr>
                          </a:solidFill>
                          <a:effectLst/>
                          <a:latin typeface="Times New Roman" panose="02020603050405020304" pitchFamily="18" charset="0"/>
                          <a:ea typeface="Times New Roman" panose="02020603050405020304" pitchFamily="18" charset="0"/>
                        </a:rPr>
                        <a:t> </a:t>
                      </a:r>
                      <a:r>
                        <a:rPr lang="uk-UA" sz="2000" spc="100" dirty="0" err="1" smtClean="0">
                          <a:solidFill>
                            <a:schemeClr val="tx2">
                              <a:lumMod val="75000"/>
                            </a:schemeClr>
                          </a:solidFill>
                          <a:effectLst/>
                          <a:latin typeface="Times New Roman" panose="02020603050405020304" pitchFamily="18" charset="0"/>
                          <a:ea typeface="Times New Roman" panose="02020603050405020304" pitchFamily="18" charset="0"/>
                        </a:rPr>
                        <a:t>бойынша</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185196284"/>
              </p:ext>
            </p:extLst>
          </p:nvPr>
        </p:nvGraphicFramePr>
        <p:xfrm>
          <a:off x="2339752" y="2492896"/>
          <a:ext cx="3384376" cy="680720"/>
        </p:xfrm>
        <a:graphic>
          <a:graphicData uri="http://schemas.openxmlformats.org/drawingml/2006/table">
            <a:tbl>
              <a:tblPr/>
              <a:tblGrid>
                <a:gridCol w="3384376"/>
              </a:tblGrid>
              <a:tr h="68072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Мұрагерлік</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құқық</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субъектілері</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4151114888"/>
              </p:ext>
            </p:extLst>
          </p:nvPr>
        </p:nvGraphicFramePr>
        <p:xfrm>
          <a:off x="3203848" y="3356992"/>
          <a:ext cx="2016224" cy="504056"/>
        </p:xfrm>
        <a:graphic>
          <a:graphicData uri="http://schemas.openxmlformats.org/drawingml/2006/table">
            <a:tbl>
              <a:tblPr/>
              <a:tblGrid>
                <a:gridCol w="2016224"/>
              </a:tblGrid>
              <a:tr h="504056">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1518372360"/>
              </p:ext>
            </p:extLst>
          </p:nvPr>
        </p:nvGraphicFramePr>
        <p:xfrm>
          <a:off x="107504" y="4005064"/>
          <a:ext cx="8784977" cy="2664296"/>
        </p:xfrm>
        <a:graphic>
          <a:graphicData uri="http://schemas.openxmlformats.org/drawingml/2006/table">
            <a:tbl>
              <a:tblPr/>
              <a:tblGrid>
                <a:gridCol w="3005824"/>
                <a:gridCol w="2623868"/>
                <a:gridCol w="3155285"/>
              </a:tblGrid>
              <a:tr h="380614">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Азаматтар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a:solidFill>
                            <a:schemeClr val="tx2">
                              <a:lumMod val="75000"/>
                            </a:schemeClr>
                          </a:solidFill>
                          <a:effectLst/>
                          <a:latin typeface="Times New Roman" panose="02020603050405020304" pitchFamily="18" charset="0"/>
                          <a:ea typeface="Times New Roman" panose="02020603050405020304" pitchFamily="18" charset="0"/>
                        </a:rPr>
                        <a:t>Заңды тұлға</a:t>
                      </a:r>
                      <a:endParaRPr lang="ru-RU" sz="200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a:solidFill>
                            <a:schemeClr val="tx2">
                              <a:lumMod val="75000"/>
                            </a:schemeClr>
                          </a:solidFill>
                          <a:effectLst/>
                          <a:latin typeface="Times New Roman" panose="02020603050405020304" pitchFamily="18" charset="0"/>
                          <a:ea typeface="Times New Roman" panose="02020603050405020304" pitchFamily="18" charset="0"/>
                        </a:rPr>
                        <a:t>Мемлекет</a:t>
                      </a:r>
                      <a:endParaRPr lang="ru-RU" sz="200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3682">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туысқандар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туыстар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емес</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әрекет</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қабілеттілер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әрекет</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қабілетсіздер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жоқ</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болса</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мұрадан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бас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тартса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мұрагерлерді</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шеттетсе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өсиет</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бойнша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мемле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кетке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қалдырылса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9661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51520" y="260648"/>
            <a:ext cx="8496944" cy="6336704"/>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buFontTx/>
              <a:buNone/>
            </a:pPr>
            <a:r>
              <a:rPr lang="kk-KZ" sz="2800" b="1" dirty="0" smtClean="0">
                <a:latin typeface="Times New Roman" pitchFamily="18" charset="0"/>
                <a:cs typeface="Times New Roman" pitchFamily="18" charset="0"/>
              </a:rPr>
              <a:t>Сызбалар</a:t>
            </a:r>
            <a:endParaRPr lang="kk-KZ" sz="2800" b="1"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82800190"/>
              </p:ext>
            </p:extLst>
          </p:nvPr>
        </p:nvGraphicFramePr>
        <p:xfrm>
          <a:off x="3275856" y="1052736"/>
          <a:ext cx="2376264" cy="720080"/>
        </p:xfrm>
        <a:graphic>
          <a:graphicData uri="http://schemas.openxmlformats.org/drawingml/2006/table">
            <a:tbl>
              <a:tblPr/>
              <a:tblGrid>
                <a:gridCol w="2376264"/>
              </a:tblGrid>
              <a:tr h="72008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Лайықсыз</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111995873"/>
              </p:ext>
            </p:extLst>
          </p:nvPr>
        </p:nvGraphicFramePr>
        <p:xfrm>
          <a:off x="471127" y="1988840"/>
          <a:ext cx="8280920" cy="1728192"/>
        </p:xfrm>
        <a:graphic>
          <a:graphicData uri="http://schemas.openxmlformats.org/drawingml/2006/table">
            <a:tbl>
              <a:tblPr/>
              <a:tblGrid>
                <a:gridCol w="2661165"/>
                <a:gridCol w="2645511"/>
                <a:gridCol w="2974244"/>
              </a:tblGrid>
              <a:tr h="1728192">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Ата-ана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құқығынан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айрылған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ата-аналар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қасақана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өлтірген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немесе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оның</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өміріне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қастандық</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жасаған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адамдар</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056051516"/>
              </p:ext>
            </p:extLst>
          </p:nvPr>
        </p:nvGraphicFramePr>
        <p:xfrm>
          <a:off x="2987824" y="3861048"/>
          <a:ext cx="3240359" cy="500618"/>
        </p:xfrm>
        <a:graphic>
          <a:graphicData uri="http://schemas.openxmlformats.org/drawingml/2006/table">
            <a:tbl>
              <a:tblPr/>
              <a:tblGrid>
                <a:gridCol w="3240359"/>
              </a:tblGrid>
              <a:tr h="500618">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Мұраның</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ашылу</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уақыты</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686082242"/>
              </p:ext>
            </p:extLst>
          </p:nvPr>
        </p:nvGraphicFramePr>
        <p:xfrm>
          <a:off x="2555776" y="4509120"/>
          <a:ext cx="4248472" cy="609600"/>
        </p:xfrm>
        <a:graphic>
          <a:graphicData uri="http://schemas.openxmlformats.org/drawingml/2006/table">
            <a:tbl>
              <a:tblPr/>
              <a:tblGrid>
                <a:gridCol w="4248472"/>
              </a:tblGrid>
              <a:tr h="34544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қалдырушының</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қайтыс</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болған</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күні</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805764986"/>
              </p:ext>
            </p:extLst>
          </p:nvPr>
        </p:nvGraphicFramePr>
        <p:xfrm>
          <a:off x="1547664" y="5229200"/>
          <a:ext cx="5976664" cy="1524000"/>
        </p:xfrm>
        <a:graphic>
          <a:graphicData uri="http://schemas.openxmlformats.org/drawingml/2006/table">
            <a:tbl>
              <a:tblPr/>
              <a:tblGrid>
                <a:gridCol w="5976664"/>
              </a:tblGrid>
              <a:tr h="56896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Бұл</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кезде</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Заңдылық</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мүлік</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құрамдары</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анықталады</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7070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712968" cy="6192688"/>
          </a:xfrm>
        </p:spPr>
        <p:txBody>
          <a:bodyPr>
            <a:normAutofit fontScale="92500" lnSpcReduction="20000"/>
          </a:bodyPr>
          <a:lstStyle/>
          <a:p>
            <a:pPr algn="ctr"/>
            <a:r>
              <a:rPr lang="ru-RU" b="1"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b="1"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.2 </a:t>
            </a:r>
            <a:r>
              <a:rPr lang="kk-KZ" b="1"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b="1" dirty="0" err="1">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ұрагерлік</a:t>
            </a:r>
            <a:r>
              <a:rPr lang="ru-RU" b="1"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құқықтарын</a:t>
            </a:r>
            <a:r>
              <a:rPr lang="ru-RU" b="1"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b="1" dirty="0" smtClean="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р</a:t>
            </a:r>
            <a:r>
              <a:rPr lang="kk-KZ" b="1" dirty="0" smtClean="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ә</a:t>
            </a:r>
            <a:r>
              <a:rPr lang="ru-RU" b="1" dirty="0" err="1" smtClean="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сімдеу</a:t>
            </a:r>
            <a:endParaRPr lang="ru-RU" b="1" dirty="0" smtClean="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ru-RU" sz="2000" dirty="0">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85680" indent="0" algn="just">
              <a:lnSpc>
                <a:spcPct val="110000"/>
              </a:lnSpc>
              <a:spcBef>
                <a:spcPts val="0"/>
              </a:spcBef>
              <a:buNone/>
            </a:pPr>
            <a:r>
              <a:rPr lang="ru-RU" dirty="0" smtClean="0">
                <a:solidFill>
                  <a:schemeClr val="tx2">
                    <a:lumMod val="75000"/>
                  </a:schemeClr>
                </a:solidFill>
                <a:latin typeface="Times New Roman" panose="02020603050405020304" pitchFamily="18" charset="0"/>
                <a:cs typeface="Times New Roman" panose="02020603050405020304" pitchFamily="18" charset="0"/>
              </a:rPr>
              <a:t>	</a:t>
            </a:r>
            <a:r>
              <a:rPr lang="ru-RU" dirty="0" err="1" smtClean="0">
                <a:solidFill>
                  <a:schemeClr val="tx2">
                    <a:lumMod val="75000"/>
                  </a:schemeClr>
                </a:solidFill>
                <a:latin typeface="Times New Roman" panose="02020603050405020304" pitchFamily="18" charset="0"/>
                <a:cs typeface="Times New Roman" panose="02020603050405020304" pitchFamily="18" charset="0"/>
              </a:rPr>
              <a:t>Қазақстан</a:t>
            </a:r>
            <a:r>
              <a:rPr lang="ru-RU" dirty="0" smtClean="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Республикасының</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Азаматтық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кодексінің</a:t>
            </a:r>
            <a:r>
              <a:rPr lang="ru-RU" dirty="0">
                <a:solidFill>
                  <a:schemeClr val="tx2">
                    <a:lumMod val="75000"/>
                  </a:schemeClr>
                </a:solidFill>
                <a:latin typeface="Times New Roman" panose="02020603050405020304" pitchFamily="18" charset="0"/>
                <a:cs typeface="Times New Roman" panose="02020603050405020304" pitchFamily="18" charset="0"/>
              </a:rPr>
              <a:t> 1072-бабына </a:t>
            </a:r>
            <a:r>
              <a:rPr lang="ru-RU" dirty="0" err="1">
                <a:solidFill>
                  <a:schemeClr val="tx2">
                    <a:lumMod val="75000"/>
                  </a:schemeClr>
                </a:solidFill>
                <a:latin typeface="Times New Roman" panose="02020603050405020304" pitchFamily="18" charset="0"/>
                <a:cs typeface="Times New Roman" panose="02020603050405020304" pitchFamily="18" charset="0"/>
              </a:rPr>
              <a:t>сәйкес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мұралық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мүлікті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иелену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үшін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мұрагер</a:t>
            </a:r>
            <a:r>
              <a:rPr lang="ru-RU" dirty="0">
                <a:solidFill>
                  <a:schemeClr val="tx2">
                    <a:lumMod val="75000"/>
                  </a:schemeClr>
                </a:solidFill>
                <a:latin typeface="Times New Roman" panose="02020603050405020304" pitchFamily="18" charset="0"/>
                <a:cs typeface="Times New Roman" panose="02020603050405020304" pitchFamily="18" charset="0"/>
              </a:rPr>
              <a:t> оны </a:t>
            </a:r>
            <a:r>
              <a:rPr lang="ru-RU" dirty="0" err="1">
                <a:solidFill>
                  <a:schemeClr val="tx2">
                    <a:lumMod val="75000"/>
                  </a:schemeClr>
                </a:solidFill>
                <a:latin typeface="Times New Roman" panose="02020603050405020304" pitchFamily="18" charset="0"/>
                <a:cs typeface="Times New Roman" panose="02020603050405020304" pitchFamily="18" charset="0"/>
              </a:rPr>
              <a:t>қабылдауы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тиіс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Бұрын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ҚазКСР-ның</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Азаматтық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кодексі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қолданыста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болған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кезде</a:t>
            </a:r>
            <a:r>
              <a:rPr lang="ru-RU" dirty="0">
                <a:solidFill>
                  <a:schemeClr val="tx2">
                    <a:lumMod val="75000"/>
                  </a:schemeClr>
                </a:solidFill>
                <a:latin typeface="Times New Roman" panose="02020603050405020304" pitchFamily="18" charset="0"/>
                <a:cs typeface="Times New Roman" panose="02020603050405020304" pitchFamily="18" charset="0"/>
              </a:rPr>
              <a:t> (1999 </a:t>
            </a:r>
            <a:r>
              <a:rPr lang="ru-RU" dirty="0" err="1">
                <a:solidFill>
                  <a:schemeClr val="tx2">
                    <a:lumMod val="75000"/>
                  </a:schemeClr>
                </a:solidFill>
                <a:latin typeface="Times New Roman" panose="02020603050405020304" pitchFamily="18" charset="0"/>
                <a:cs typeface="Times New Roman" panose="02020603050405020304" pitchFamily="18" charset="0"/>
              </a:rPr>
              <a:t>жылғы</a:t>
            </a:r>
            <a:r>
              <a:rPr lang="ru-RU" dirty="0">
                <a:solidFill>
                  <a:schemeClr val="tx2">
                    <a:lumMod val="75000"/>
                  </a:schemeClr>
                </a:solidFill>
                <a:latin typeface="Times New Roman" panose="02020603050405020304" pitchFamily="18" charset="0"/>
                <a:cs typeface="Times New Roman" panose="02020603050405020304" pitchFamily="18" charset="0"/>
              </a:rPr>
              <a:t> 1 </a:t>
            </a:r>
            <a:r>
              <a:rPr lang="ru-RU" dirty="0" err="1">
                <a:solidFill>
                  <a:schemeClr val="tx2">
                    <a:lumMod val="75000"/>
                  </a:schemeClr>
                </a:solidFill>
                <a:latin typeface="Times New Roman" panose="02020603050405020304" pitchFamily="18" charset="0"/>
                <a:cs typeface="Times New Roman" panose="02020603050405020304" pitchFamily="18" charset="0"/>
              </a:rPr>
              <a:t>шілдеге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дейін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мұралық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құқықтарды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қалдырушы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адам</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қайтыс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болғаннан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алты</a:t>
            </a:r>
            <a:r>
              <a:rPr lang="ru-RU" dirty="0">
                <a:solidFill>
                  <a:schemeClr val="tx2">
                    <a:lumMod val="75000"/>
                  </a:schemeClr>
                </a:solidFill>
                <a:latin typeface="Times New Roman" panose="02020603050405020304" pitchFamily="18" charset="0"/>
                <a:cs typeface="Times New Roman" panose="02020603050405020304" pitchFamily="18" charset="0"/>
              </a:rPr>
              <a:t> ай </a:t>
            </a:r>
            <a:r>
              <a:rPr lang="ru-RU" dirty="0" err="1">
                <a:solidFill>
                  <a:schemeClr val="tx2">
                    <a:lumMod val="75000"/>
                  </a:schemeClr>
                </a:solidFill>
                <a:latin typeface="Times New Roman" panose="02020603050405020304" pitchFamily="18" charset="0"/>
                <a:cs typeface="Times New Roman" panose="02020603050405020304" pitchFamily="18" charset="0"/>
              </a:rPr>
              <a:t>өткеннен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кез</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келген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уақытта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ресімдеу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мүмкіндігі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болатын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Қазір</a:t>
            </a:r>
            <a:r>
              <a:rPr lang="ru-RU" dirty="0">
                <a:solidFill>
                  <a:schemeClr val="tx2">
                    <a:lumMod val="75000"/>
                  </a:schemeClr>
                </a:solidFill>
                <a:latin typeface="Times New Roman" panose="02020603050405020304" pitchFamily="18" charset="0"/>
                <a:cs typeface="Times New Roman" panose="02020603050405020304" pitchFamily="18" charset="0"/>
              </a:rPr>
              <a:t> де </a:t>
            </a:r>
            <a:r>
              <a:rPr lang="ru-RU" dirty="0" err="1">
                <a:solidFill>
                  <a:schemeClr val="tx2">
                    <a:lumMod val="75000"/>
                  </a:schemeClr>
                </a:solidFill>
                <a:latin typeface="Times New Roman" panose="02020603050405020304" pitchFamily="18" charset="0"/>
                <a:cs typeface="Times New Roman" panose="02020603050405020304" pitchFamily="18" charset="0"/>
              </a:rPr>
              <a:t>тұрғындар</a:t>
            </a:r>
            <a:r>
              <a:rPr lang="ru-RU" dirty="0">
                <a:solidFill>
                  <a:schemeClr val="tx2">
                    <a:lumMod val="75000"/>
                  </a:schemeClr>
                </a:solidFill>
                <a:latin typeface="Times New Roman" panose="02020603050405020304" pitchFamily="18" charset="0"/>
                <a:cs typeface="Times New Roman" panose="02020603050405020304" pitchFamily="18" charset="0"/>
              </a:rPr>
              <a:t> осы </a:t>
            </a:r>
            <a:r>
              <a:rPr lang="ru-RU" dirty="0" err="1">
                <a:solidFill>
                  <a:schemeClr val="tx2">
                    <a:lumMod val="75000"/>
                  </a:schemeClr>
                </a:solidFill>
                <a:latin typeface="Times New Roman" panose="02020603050405020304" pitchFamily="18" charset="0"/>
                <a:cs typeface="Times New Roman" panose="02020603050405020304" pitchFamily="18" charset="0"/>
              </a:rPr>
              <a:t>тәртіп</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қолданылады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деп</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ойлайды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Бірақ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мына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жағдайларды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түсіндіріп</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өту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қажет</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Егер</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қалдырушы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адам</a:t>
            </a:r>
            <a:r>
              <a:rPr lang="ru-RU" dirty="0">
                <a:solidFill>
                  <a:schemeClr val="tx2">
                    <a:lumMod val="75000"/>
                  </a:schemeClr>
                </a:solidFill>
                <a:latin typeface="Times New Roman" panose="02020603050405020304" pitchFamily="18" charset="0"/>
                <a:cs typeface="Times New Roman" panose="02020603050405020304" pitchFamily="18" charset="0"/>
              </a:rPr>
              <a:t> 1999 </a:t>
            </a:r>
            <a:r>
              <a:rPr lang="ru-RU" dirty="0" err="1">
                <a:solidFill>
                  <a:schemeClr val="tx2">
                    <a:lumMod val="75000"/>
                  </a:schemeClr>
                </a:solidFill>
                <a:latin typeface="Times New Roman" panose="02020603050405020304" pitchFamily="18" charset="0"/>
                <a:cs typeface="Times New Roman" panose="02020603050405020304" pitchFamily="18" charset="0"/>
              </a:rPr>
              <a:t>жылғы</a:t>
            </a:r>
            <a:r>
              <a:rPr lang="ru-RU" dirty="0">
                <a:solidFill>
                  <a:schemeClr val="tx2">
                    <a:lumMod val="75000"/>
                  </a:schemeClr>
                </a:solidFill>
                <a:latin typeface="Times New Roman" panose="02020603050405020304" pitchFamily="18" charset="0"/>
                <a:cs typeface="Times New Roman" panose="02020603050405020304" pitchFamily="18" charset="0"/>
              </a:rPr>
              <a:t> 1 </a:t>
            </a:r>
            <a:r>
              <a:rPr lang="ru-RU" dirty="0" err="1">
                <a:solidFill>
                  <a:schemeClr val="tx2">
                    <a:lumMod val="75000"/>
                  </a:schemeClr>
                </a:solidFill>
                <a:latin typeface="Times New Roman" panose="02020603050405020304" pitchFamily="18" charset="0"/>
                <a:cs typeface="Times New Roman" panose="02020603050405020304" pitchFamily="18" charset="0"/>
              </a:rPr>
              <a:t>шілде</a:t>
            </a:r>
            <a:r>
              <a:rPr lang="ru-RU" dirty="0">
                <a:solidFill>
                  <a:schemeClr val="tx2">
                    <a:lumMod val="75000"/>
                  </a:schemeClr>
                </a:solidFill>
                <a:latin typeface="Times New Roman" panose="02020603050405020304" pitchFamily="18" charset="0"/>
                <a:cs typeface="Times New Roman" panose="02020603050405020304" pitchFamily="18" charset="0"/>
              </a:rPr>
              <a:t> мен 2007 </a:t>
            </a:r>
            <a:r>
              <a:rPr lang="ru-RU" dirty="0" err="1">
                <a:solidFill>
                  <a:schemeClr val="tx2">
                    <a:lumMod val="75000"/>
                  </a:schemeClr>
                </a:solidFill>
                <a:latin typeface="Times New Roman" panose="02020603050405020304" pitchFamily="18" charset="0"/>
                <a:cs typeface="Times New Roman" panose="02020603050405020304" pitchFamily="18" charset="0"/>
              </a:rPr>
              <a:t>жылғы</a:t>
            </a:r>
            <a:r>
              <a:rPr lang="ru-RU" dirty="0">
                <a:solidFill>
                  <a:schemeClr val="tx2">
                    <a:lumMod val="75000"/>
                  </a:schemeClr>
                </a:solidFill>
                <a:latin typeface="Times New Roman" panose="02020603050405020304" pitchFamily="18" charset="0"/>
                <a:cs typeface="Times New Roman" panose="02020603050405020304" pitchFamily="18" charset="0"/>
              </a:rPr>
              <a:t> 3 </a:t>
            </a:r>
            <a:r>
              <a:rPr lang="ru-RU" dirty="0" err="1">
                <a:solidFill>
                  <a:schemeClr val="tx2">
                    <a:lumMod val="75000"/>
                  </a:schemeClr>
                </a:solidFill>
                <a:latin typeface="Times New Roman" panose="02020603050405020304" pitchFamily="18" charset="0"/>
                <a:cs typeface="Times New Roman" panose="02020603050405020304" pitchFamily="18" charset="0"/>
              </a:rPr>
              <a:t>ақпан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аралығында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қайтыс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болса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алты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айдың</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ішінде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нотариусқа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мұраны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қабылдау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туралы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арыз</a:t>
            </a:r>
            <a:r>
              <a:rPr lang="ru-RU" dirty="0">
                <a:solidFill>
                  <a:schemeClr val="tx2">
                    <a:lumMod val="75000"/>
                  </a:schemeClr>
                </a:solidFill>
                <a:latin typeface="Times New Roman" panose="02020603050405020304" pitchFamily="18" charset="0"/>
                <a:cs typeface="Times New Roman" panose="02020603050405020304" pitchFamily="18" charset="0"/>
              </a:rPr>
              <a:t> беру </a:t>
            </a:r>
            <a:r>
              <a:rPr lang="ru-RU" dirty="0" err="1">
                <a:solidFill>
                  <a:schemeClr val="tx2">
                    <a:lumMod val="75000"/>
                  </a:schemeClr>
                </a:solidFill>
                <a:latin typeface="Times New Roman" panose="02020603050405020304" pitchFamily="18" charset="0"/>
                <a:cs typeface="Times New Roman" panose="02020603050405020304" pitchFamily="18" charset="0"/>
              </a:rPr>
              <a:t>міндетті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емес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Ол</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арызды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ашылғаннан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соң</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алты</a:t>
            </a:r>
            <a:r>
              <a:rPr lang="ru-RU" dirty="0">
                <a:solidFill>
                  <a:schemeClr val="tx2">
                    <a:lumMod val="75000"/>
                  </a:schemeClr>
                </a:solidFill>
                <a:latin typeface="Times New Roman" panose="02020603050405020304" pitchFamily="18" charset="0"/>
                <a:cs typeface="Times New Roman" panose="02020603050405020304" pitchFamily="18" charset="0"/>
              </a:rPr>
              <a:t> ай </a:t>
            </a:r>
            <a:r>
              <a:rPr lang="ru-RU" dirty="0" err="1">
                <a:solidFill>
                  <a:schemeClr val="tx2">
                    <a:lumMod val="75000"/>
                  </a:schemeClr>
                </a:solidFill>
                <a:latin typeface="Times New Roman" panose="02020603050405020304" pitchFamily="18" charset="0"/>
                <a:cs typeface="Times New Roman" panose="02020603050405020304" pitchFamily="18" charset="0"/>
              </a:rPr>
              <a:t>өткеннен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де, </a:t>
            </a:r>
            <a:r>
              <a:rPr lang="ru-RU" dirty="0" err="1">
                <a:solidFill>
                  <a:schemeClr val="tx2">
                    <a:lumMod val="75000"/>
                  </a:schemeClr>
                </a:solidFill>
                <a:latin typeface="Times New Roman" panose="02020603050405020304" pitchFamily="18" charset="0"/>
                <a:cs typeface="Times New Roman" panose="02020603050405020304" pitchFamily="18" charset="0"/>
              </a:rPr>
              <a:t>бірнеше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жыл</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өткеннен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де </a:t>
            </a:r>
            <a:r>
              <a:rPr lang="ru-RU" dirty="0" err="1">
                <a:solidFill>
                  <a:schemeClr val="tx2">
                    <a:lumMod val="75000"/>
                  </a:schemeClr>
                </a:solidFill>
                <a:latin typeface="Times New Roman" panose="02020603050405020304" pitchFamily="18" charset="0"/>
                <a:cs typeface="Times New Roman" panose="02020603050405020304" pitchFamily="18" charset="0"/>
              </a:rPr>
              <a:t>беруге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болатын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тіпті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қазір</a:t>
            </a:r>
            <a:r>
              <a:rPr lang="ru-RU" dirty="0">
                <a:solidFill>
                  <a:schemeClr val="tx2">
                    <a:lumMod val="75000"/>
                  </a:schemeClr>
                </a:solidFill>
                <a:latin typeface="Times New Roman" panose="02020603050405020304" pitchFamily="18" charset="0"/>
                <a:cs typeface="Times New Roman" panose="02020603050405020304" pitchFamily="18" charset="0"/>
              </a:rPr>
              <a:t> де </a:t>
            </a:r>
            <a:r>
              <a:rPr lang="ru-RU" dirty="0" err="1">
                <a:solidFill>
                  <a:schemeClr val="tx2">
                    <a:lumMod val="75000"/>
                  </a:schemeClr>
                </a:solidFill>
                <a:latin typeface="Times New Roman" panose="02020603050405020304" pitchFamily="18" charset="0"/>
                <a:cs typeface="Times New Roman" panose="02020603050405020304" pitchFamily="18" charset="0"/>
              </a:rPr>
              <a:t>беруге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болады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Өйткені</a:t>
            </a:r>
            <a:r>
              <a:rPr lang="ru-RU" dirty="0">
                <a:solidFill>
                  <a:schemeClr val="tx2">
                    <a:lumMod val="75000"/>
                  </a:schemeClr>
                </a:solidFill>
                <a:latin typeface="Times New Roman" panose="02020603050405020304" pitchFamily="18" charset="0"/>
                <a:cs typeface="Times New Roman" panose="02020603050405020304" pitchFamily="18" charset="0"/>
              </a:rPr>
              <a:t>, осы </a:t>
            </a:r>
            <a:r>
              <a:rPr lang="ru-RU" dirty="0" err="1">
                <a:solidFill>
                  <a:schemeClr val="tx2">
                    <a:lumMod val="75000"/>
                  </a:schemeClr>
                </a:solidFill>
                <a:latin typeface="Times New Roman" panose="02020603050405020304" pitchFamily="18" charset="0"/>
                <a:cs typeface="Times New Roman" panose="02020603050405020304" pitchFamily="18" charset="0"/>
              </a:rPr>
              <a:t>кезеңде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ешқандай</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мерзімдер</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белгіленген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жоқ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болатын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Егер</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a:t>
            </a:r>
            <a:r>
              <a:rPr lang="ru-RU" dirty="0">
                <a:solidFill>
                  <a:schemeClr val="tx2">
                    <a:lumMod val="75000"/>
                  </a:schemeClr>
                </a:solidFill>
                <a:latin typeface="Times New Roman" panose="02020603050405020304" pitchFamily="18" charset="0"/>
                <a:cs typeface="Times New Roman" panose="02020603050405020304" pitchFamily="18" charset="0"/>
              </a:rPr>
              <a:t> 2007 </a:t>
            </a:r>
            <a:r>
              <a:rPr lang="ru-RU" dirty="0" err="1">
                <a:solidFill>
                  <a:schemeClr val="tx2">
                    <a:lumMod val="75000"/>
                  </a:schemeClr>
                </a:solidFill>
                <a:latin typeface="Times New Roman" panose="02020603050405020304" pitchFamily="18" charset="0"/>
                <a:cs typeface="Times New Roman" panose="02020603050405020304" pitchFamily="18" charset="0"/>
              </a:rPr>
              <a:t>жылғы</a:t>
            </a:r>
            <a:r>
              <a:rPr lang="ru-RU" dirty="0">
                <a:solidFill>
                  <a:schemeClr val="tx2">
                    <a:lumMod val="75000"/>
                  </a:schemeClr>
                </a:solidFill>
                <a:latin typeface="Times New Roman" panose="02020603050405020304" pitchFamily="18" charset="0"/>
                <a:cs typeface="Times New Roman" panose="02020603050405020304" pitchFamily="18" charset="0"/>
              </a:rPr>
              <a:t> 3 </a:t>
            </a:r>
            <a:r>
              <a:rPr lang="ru-RU" dirty="0" err="1">
                <a:solidFill>
                  <a:schemeClr val="tx2">
                    <a:lumMod val="75000"/>
                  </a:schemeClr>
                </a:solidFill>
                <a:latin typeface="Times New Roman" panose="02020603050405020304" pitchFamily="18" charset="0"/>
                <a:cs typeface="Times New Roman" panose="02020603050405020304" pitchFamily="18" charset="0"/>
              </a:rPr>
              <a:t>ақпаннан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ашылса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жағдай</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басқаша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Қолданыстағы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Азаматтық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кодекстің</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талаптарына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сәйкес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қалдырушы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қайтыс</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болғаннан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кейін</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алты</a:t>
            </a:r>
            <a:r>
              <a:rPr lang="ru-RU" dirty="0">
                <a:solidFill>
                  <a:schemeClr val="tx2">
                    <a:lumMod val="75000"/>
                  </a:schemeClr>
                </a:solidFill>
                <a:latin typeface="Times New Roman" panose="02020603050405020304" pitchFamily="18" charset="0"/>
                <a:cs typeface="Times New Roman" panose="02020603050405020304" pitchFamily="18" charset="0"/>
              </a:rPr>
              <a:t> ай </a:t>
            </a:r>
            <a:r>
              <a:rPr lang="ru-RU" dirty="0" err="1">
                <a:solidFill>
                  <a:schemeClr val="tx2">
                    <a:lumMod val="75000"/>
                  </a:schemeClr>
                </a:solidFill>
                <a:latin typeface="Times New Roman" panose="02020603050405020304" pitchFamily="18" charset="0"/>
                <a:cs typeface="Times New Roman" panose="02020603050405020304" pitchFamily="18" charset="0"/>
              </a:rPr>
              <a:t>ішінде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мұрагерлер</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міндетті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түрде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нотариалдық</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кеңсеге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мұраны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қабылдау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мұраны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қабылдаудан</a:t>
            </a:r>
            <a:r>
              <a:rPr lang="ru-RU" dirty="0">
                <a:solidFill>
                  <a:schemeClr val="tx2">
                    <a:lumMod val="75000"/>
                  </a:schemeClr>
                </a:solidFill>
                <a:latin typeface="Times New Roman" panose="02020603050405020304" pitchFamily="18" charset="0"/>
                <a:cs typeface="Times New Roman" panose="02020603050405020304" pitchFamily="18" charset="0"/>
              </a:rPr>
              <a:t> бас </a:t>
            </a:r>
            <a:r>
              <a:rPr lang="ru-RU" dirty="0" err="1">
                <a:solidFill>
                  <a:schemeClr val="tx2">
                    <a:lumMod val="75000"/>
                  </a:schemeClr>
                </a:solidFill>
                <a:latin typeface="Times New Roman" panose="02020603050405020304" pitchFamily="18" charset="0"/>
                <a:cs typeface="Times New Roman" panose="02020603050405020304" pitchFamily="18" charset="0"/>
              </a:rPr>
              <a:t>тарту</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туралы</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арыз</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берулері</a:t>
            </a:r>
            <a:r>
              <a:rPr lang="ru-RU" dirty="0">
                <a:solidFill>
                  <a:schemeClr val="tx2">
                    <a:lumMod val="75000"/>
                  </a:schemeClr>
                </a:solidFill>
                <a:latin typeface="Times New Roman" panose="02020603050405020304" pitchFamily="18" charset="0"/>
                <a:cs typeface="Times New Roman" panose="02020603050405020304" pitchFamily="18" charset="0"/>
              </a:rPr>
              <a:t> </a:t>
            </a:r>
            <a:r>
              <a:rPr lang="ru-RU" dirty="0" err="1">
                <a:solidFill>
                  <a:schemeClr val="tx2">
                    <a:lumMod val="75000"/>
                  </a:schemeClr>
                </a:solidFill>
                <a:latin typeface="Times New Roman" panose="02020603050405020304" pitchFamily="18" charset="0"/>
                <a:cs typeface="Times New Roman" panose="02020603050405020304" pitchFamily="18" charset="0"/>
              </a:rPr>
              <a:t>керек</a:t>
            </a:r>
            <a:endParaRPr lang="ru-RU"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79621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980728"/>
            <a:ext cx="8640960" cy="5355312"/>
          </a:xfrm>
          <a:prstGeom prst="rect">
            <a:avLst/>
          </a:prstGeom>
        </p:spPr>
        <p:txBody>
          <a:bodyPr wrap="square">
            <a:spAutoFit/>
          </a:bodyPr>
          <a:lstStyle/>
          <a:p>
            <a:pPr indent="357188" algn="just"/>
            <a:r>
              <a:rPr lang="ru-RU" dirty="0" smtClean="0">
                <a:solidFill>
                  <a:schemeClr val="tx2">
                    <a:lumMod val="75000"/>
                  </a:schemeClr>
                </a:solidFill>
                <a:latin typeface="Times New Roman" pitchFamily="18" charset="0"/>
                <a:cs typeface="Times New Roman" pitchFamily="18" charset="0"/>
              </a:rPr>
              <a:t>1999 </a:t>
            </a:r>
            <a:r>
              <a:rPr lang="ru-RU" dirty="0" err="1">
                <a:solidFill>
                  <a:schemeClr val="tx2">
                    <a:lumMod val="75000"/>
                  </a:schemeClr>
                </a:solidFill>
                <a:latin typeface="Times New Roman" pitchFamily="18" charset="0"/>
                <a:cs typeface="Times New Roman" pitchFamily="18" charset="0"/>
              </a:rPr>
              <a:t>жылғы</a:t>
            </a:r>
            <a:r>
              <a:rPr lang="ru-RU" dirty="0">
                <a:solidFill>
                  <a:schemeClr val="tx2">
                    <a:lumMod val="75000"/>
                  </a:schemeClr>
                </a:solidFill>
                <a:latin typeface="Times New Roman" pitchFamily="18" charset="0"/>
                <a:cs typeface="Times New Roman" pitchFamily="18" charset="0"/>
              </a:rPr>
              <a:t> 1 </a:t>
            </a:r>
            <a:r>
              <a:rPr lang="ru-RU" dirty="0" err="1">
                <a:solidFill>
                  <a:schemeClr val="tx2">
                    <a:lumMod val="75000"/>
                  </a:schemeClr>
                </a:solidFill>
                <a:latin typeface="Times New Roman" pitchFamily="18" charset="0"/>
                <a:cs typeface="Times New Roman" pitchFamily="18" charset="0"/>
              </a:rPr>
              <a:t>шілге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дейін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2007 </a:t>
            </a:r>
            <a:r>
              <a:rPr lang="ru-RU" dirty="0" err="1">
                <a:solidFill>
                  <a:schemeClr val="tx2">
                    <a:lumMod val="75000"/>
                  </a:schemeClr>
                </a:solidFill>
                <a:latin typeface="Times New Roman" pitchFamily="18" charset="0"/>
                <a:cs typeface="Times New Roman" pitchFamily="18" charset="0"/>
              </a:rPr>
              <a:t>жылғы</a:t>
            </a:r>
            <a:r>
              <a:rPr lang="ru-RU" dirty="0">
                <a:solidFill>
                  <a:schemeClr val="tx2">
                    <a:lumMod val="75000"/>
                  </a:schemeClr>
                </a:solidFill>
                <a:latin typeface="Times New Roman" pitchFamily="18" charset="0"/>
                <a:cs typeface="Times New Roman" pitchFamily="18" charset="0"/>
              </a:rPr>
              <a:t> 3 </a:t>
            </a:r>
            <a:r>
              <a:rPr lang="ru-RU" dirty="0" err="1">
                <a:solidFill>
                  <a:schemeClr val="tx2">
                    <a:lumMod val="75000"/>
                  </a:schemeClr>
                </a:solidFill>
                <a:latin typeface="Times New Roman" pitchFamily="18" charset="0"/>
                <a:cs typeface="Times New Roman" pitchFamily="18" charset="0"/>
              </a:rPr>
              <a:t>ақпаннан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кейін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ашылған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мұраны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азамат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белгіленген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айлық</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мерзімде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қабылдап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үлгермесе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мерзімді</a:t>
            </a:r>
            <a:r>
              <a:rPr lang="ru-RU" dirty="0">
                <a:solidFill>
                  <a:schemeClr val="tx2">
                    <a:lumMod val="75000"/>
                  </a:schemeClr>
                </a:solidFill>
                <a:latin typeface="Times New Roman" pitchFamily="18" charset="0"/>
                <a:cs typeface="Times New Roman" pitchFamily="18" charset="0"/>
              </a:rPr>
              <a:t> сот </a:t>
            </a:r>
            <a:r>
              <a:rPr lang="ru-RU" dirty="0" err="1">
                <a:solidFill>
                  <a:schemeClr val="tx2">
                    <a:lumMod val="75000"/>
                  </a:schemeClr>
                </a:solidFill>
                <a:latin typeface="Times New Roman" pitchFamily="18" charset="0"/>
                <a:cs typeface="Times New Roman" pitchFamily="18" charset="0"/>
              </a:rPr>
              <a:t>арқылы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қалпына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келтіруге</a:t>
            </a:r>
            <a:r>
              <a:rPr lang="ru-RU" dirty="0">
                <a:solidFill>
                  <a:schemeClr val="tx2">
                    <a:lumMod val="75000"/>
                  </a:schemeClr>
                </a:solidFill>
                <a:latin typeface="Times New Roman" pitchFamily="18" charset="0"/>
                <a:cs typeface="Times New Roman" pitchFamily="18" charset="0"/>
              </a:rPr>
              <a:t> тура </a:t>
            </a:r>
            <a:r>
              <a:rPr lang="ru-RU" dirty="0" err="1">
                <a:solidFill>
                  <a:schemeClr val="tx2">
                    <a:lumMod val="75000"/>
                  </a:schemeClr>
                </a:solidFill>
                <a:latin typeface="Times New Roman" pitchFamily="18" charset="0"/>
                <a:cs typeface="Times New Roman" pitchFamily="18" charset="0"/>
              </a:rPr>
              <a:t>келеді</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Және</a:t>
            </a:r>
            <a:r>
              <a:rPr lang="ru-RU" dirty="0" smtClean="0">
                <a:solidFill>
                  <a:schemeClr val="tx2">
                    <a:lumMod val="75000"/>
                  </a:schemeClr>
                </a:solidFill>
                <a:latin typeface="Times New Roman" pitchFamily="18" charset="0"/>
                <a:cs typeface="Times New Roman" pitchFamily="18" charset="0"/>
              </a:rPr>
              <a:t> </a:t>
            </a:r>
            <a:r>
              <a:rPr lang="ru-RU" dirty="0">
                <a:solidFill>
                  <a:schemeClr val="tx2">
                    <a:lumMod val="75000"/>
                  </a:schemeClr>
                </a:solidFill>
                <a:latin typeface="Times New Roman" pitchFamily="18" charset="0"/>
                <a:cs typeface="Times New Roman" pitchFamily="18" charset="0"/>
              </a:rPr>
              <a:t>сот </a:t>
            </a:r>
            <a:r>
              <a:rPr lang="ru-RU" dirty="0" err="1">
                <a:solidFill>
                  <a:schemeClr val="tx2">
                    <a:lumMod val="75000"/>
                  </a:schemeClr>
                </a:solidFill>
                <a:latin typeface="Times New Roman" pitchFamily="18" charset="0"/>
                <a:cs typeface="Times New Roman" pitchFamily="18" charset="0"/>
              </a:rPr>
              <a:t>бұл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мерзімді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кез</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келген</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жағдайда</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қалпына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келтіре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бермейді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үшін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себепті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жағдайлар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салдарынан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мұраны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уақытында</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қабылдай</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алмағанын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мысалы</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науқастанып</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қалу</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ұзақ</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мерзімді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іс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сапар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т.б</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дәлелдеуі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қажет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Сонымен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бірге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сотқа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мұраны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қабылдауға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кедергі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себепті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жағдайлар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жойылғаннан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кейін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айдың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ішінде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жүгінуі</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тиіс</a:t>
            </a:r>
            <a:r>
              <a:rPr lang="ru-RU" dirty="0">
                <a:solidFill>
                  <a:schemeClr val="tx2">
                    <a:lumMod val="75000"/>
                  </a:schemeClr>
                </a:solidFill>
                <a:latin typeface="Times New Roman" pitchFamily="18" charset="0"/>
                <a:cs typeface="Times New Roman" pitchFamily="18" charset="0"/>
              </a:rPr>
              <a:t>. </a:t>
            </a:r>
            <a:endParaRPr lang="ru-RU" dirty="0" smtClean="0">
              <a:solidFill>
                <a:schemeClr val="tx2">
                  <a:lumMod val="75000"/>
                </a:schemeClr>
              </a:solidFill>
              <a:latin typeface="Times New Roman" pitchFamily="18" charset="0"/>
              <a:cs typeface="Times New Roman" pitchFamily="18" charset="0"/>
            </a:endParaRPr>
          </a:p>
          <a:p>
            <a:pPr indent="357188" algn="just"/>
            <a:r>
              <a:rPr lang="ru-RU" dirty="0" smtClean="0">
                <a:solidFill>
                  <a:schemeClr val="tx2">
                    <a:lumMod val="75000"/>
                  </a:schemeClr>
                </a:solidFill>
                <a:latin typeface="Times New Roman" pitchFamily="18" charset="0"/>
                <a:cs typeface="Times New Roman" pitchFamily="18" charset="0"/>
              </a:rPr>
              <a:t>ҚР </a:t>
            </a:r>
            <a:r>
              <a:rPr lang="ru-RU" dirty="0" err="1">
                <a:solidFill>
                  <a:schemeClr val="tx2">
                    <a:lumMod val="75000"/>
                  </a:schemeClr>
                </a:solidFill>
                <a:latin typeface="Times New Roman" pitchFamily="18" charset="0"/>
                <a:cs typeface="Times New Roman" pitchFamily="18" charset="0"/>
              </a:rPr>
              <a:t>Азаматтық</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кодексінің</a:t>
            </a:r>
            <a:r>
              <a:rPr lang="ru-RU" dirty="0">
                <a:solidFill>
                  <a:schemeClr val="tx2">
                    <a:lumMod val="75000"/>
                  </a:schemeClr>
                </a:solidFill>
                <a:latin typeface="Times New Roman" pitchFamily="18" charset="0"/>
                <a:cs typeface="Times New Roman" pitchFamily="18" charset="0"/>
              </a:rPr>
              <a:t> 1051- </a:t>
            </a:r>
            <a:r>
              <a:rPr lang="ru-RU" dirty="0" err="1">
                <a:solidFill>
                  <a:schemeClr val="tx2">
                    <a:lumMod val="75000"/>
                  </a:schemeClr>
                </a:solidFill>
                <a:latin typeface="Times New Roman" pitchFamily="18" charset="0"/>
                <a:cs typeface="Times New Roman" pitchFamily="18" charset="0"/>
              </a:rPr>
              <a:t>бабының</a:t>
            </a:r>
            <a:r>
              <a:rPr lang="ru-RU" dirty="0">
                <a:solidFill>
                  <a:schemeClr val="tx2">
                    <a:lumMod val="75000"/>
                  </a:schemeClr>
                </a:solidFill>
                <a:latin typeface="Times New Roman" pitchFamily="18" charset="0"/>
                <a:cs typeface="Times New Roman" pitchFamily="18" charset="0"/>
              </a:rPr>
              <a:t> 1-3-тармақтарына </a:t>
            </a:r>
            <a:r>
              <a:rPr lang="ru-RU" dirty="0" err="1">
                <a:solidFill>
                  <a:schemeClr val="tx2">
                    <a:lumMod val="75000"/>
                  </a:schemeClr>
                </a:solidFill>
                <a:latin typeface="Times New Roman" pitchFamily="18" charset="0"/>
                <a:cs typeface="Times New Roman" pitchFamily="18" charset="0"/>
              </a:rPr>
              <a:t>сәйкес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нотариалды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түрде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куәландырылған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айтуымен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куәнің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қатысуы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арқылы</a:t>
            </a:r>
            <a:r>
              <a:rPr lang="ru-RU" dirty="0">
                <a:solidFill>
                  <a:schemeClr val="tx2">
                    <a:lumMod val="75000"/>
                  </a:schemeClr>
                </a:solidFill>
                <a:latin typeface="Times New Roman" pitchFamily="18" charset="0"/>
                <a:cs typeface="Times New Roman" pitchFamily="18" charset="0"/>
              </a:rPr>
              <a:t> нотариус </a:t>
            </a:r>
            <a:r>
              <a:rPr lang="ru-RU" dirty="0" err="1">
                <a:solidFill>
                  <a:schemeClr val="tx2">
                    <a:lumMod val="75000"/>
                  </a:schemeClr>
                </a:solidFill>
                <a:latin typeface="Times New Roman" pitchFamily="18" charset="0"/>
                <a:cs typeface="Times New Roman" pitchFamily="18" charset="0"/>
              </a:rPr>
              <a:t>жазуы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с.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айтуы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нотариус </a:t>
            </a:r>
            <a:r>
              <a:rPr lang="ru-RU" dirty="0" err="1">
                <a:solidFill>
                  <a:schemeClr val="tx2">
                    <a:lumMod val="75000"/>
                  </a:schemeClr>
                </a:solidFill>
                <a:latin typeface="Times New Roman" pitchFamily="18" charset="0"/>
                <a:cs typeface="Times New Roman" pitchFamily="18" charset="0"/>
              </a:rPr>
              <a:t>жазған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қойылғанға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дей</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н нотариус пен </a:t>
            </a:r>
            <a:r>
              <a:rPr lang="ru-RU" dirty="0" err="1">
                <a:solidFill>
                  <a:schemeClr val="tx2">
                    <a:lumMod val="75000"/>
                  </a:schemeClr>
                </a:solidFill>
                <a:latin typeface="Times New Roman" pitchFamily="18" charset="0"/>
                <a:cs typeface="Times New Roman" pitchFamily="18" charset="0"/>
              </a:rPr>
              <a:t>куәнің</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қатысуы</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арқылы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толық</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оқып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шығуы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тиіс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дене</a:t>
            </a:r>
            <a:r>
              <a:rPr lang="ru-RU" dirty="0">
                <a:solidFill>
                  <a:schemeClr val="tx2">
                    <a:lumMod val="75000"/>
                  </a:schemeClr>
                </a:solidFill>
                <a:latin typeface="Times New Roman" pitchFamily="18" charset="0"/>
                <a:cs typeface="Times New Roman" pitchFamily="18" charset="0"/>
              </a:rPr>
              <a:t> кем</a:t>
            </a:r>
            <a:r>
              <a:rPr lang="en-US" dirty="0" err="1">
                <a:solidFill>
                  <a:schemeClr val="tx2">
                    <a:lumMod val="75000"/>
                  </a:schemeClr>
                </a:solidFill>
                <a:latin typeface="Times New Roman" pitchFamily="18" charset="0"/>
                <a:cs typeface="Times New Roman" pitchFamily="18" charset="0"/>
              </a:rPr>
              <a:t>i</a:t>
            </a:r>
            <a:r>
              <a:rPr lang="ru-RU" dirty="0" err="1">
                <a:solidFill>
                  <a:schemeClr val="tx2">
                    <a:lumMod val="75000"/>
                  </a:schemeClr>
                </a:solidFill>
                <a:latin typeface="Times New Roman" pitchFamily="18" charset="0"/>
                <a:cs typeface="Times New Roman" pitchFamily="18" charset="0"/>
              </a:rPr>
              <a:t>ст</a:t>
            </a:r>
            <a:r>
              <a:rPr lang="en-US" dirty="0" err="1">
                <a:solidFill>
                  <a:schemeClr val="tx2">
                    <a:lumMod val="75000"/>
                  </a:schemeClr>
                </a:solidFill>
                <a:latin typeface="Times New Roman" pitchFamily="18" charset="0"/>
                <a:cs typeface="Times New Roman" pitchFamily="18" charset="0"/>
              </a:rPr>
              <a:t>i</a:t>
            </a:r>
            <a:r>
              <a:rPr lang="ru-RU" dirty="0" err="1">
                <a:solidFill>
                  <a:schemeClr val="tx2">
                    <a:lumMod val="75000"/>
                  </a:schemeClr>
                </a:solidFill>
                <a:latin typeface="Times New Roman" pitchFamily="18" charset="0"/>
                <a:cs typeface="Times New Roman" pitchFamily="18" charset="0"/>
              </a:rPr>
              <a:t>ктер</a:t>
            </a:r>
            <a:r>
              <a:rPr lang="en-US" dirty="0" err="1" smtClean="0">
                <a:solidFill>
                  <a:schemeClr val="tx2">
                    <a:lumMod val="75000"/>
                  </a:schemeClr>
                </a:solidFill>
                <a:latin typeface="Times New Roman" pitchFamily="18" charset="0"/>
                <a:cs typeface="Times New Roman" pitchFamily="18" charset="0"/>
              </a:rPr>
              <a:t>i</a:t>
            </a:r>
            <a:r>
              <a:rPr lang="ru-RU" dirty="0" smtClean="0">
                <a:solidFill>
                  <a:schemeClr val="tx2">
                    <a:lumMod val="75000"/>
                  </a:schemeClr>
                </a:solidFill>
                <a:latin typeface="Times New Roman" pitchFamily="18" charset="0"/>
                <a:cs typeface="Times New Roman" pitchFamily="18" charset="0"/>
              </a:rPr>
              <a:t>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науқастығына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сауатсыздығына</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байланысты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оқи</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алмайтын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болса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үш</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н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мәт</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н</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н </a:t>
            </a:r>
            <a:r>
              <a:rPr lang="ru-RU" dirty="0" err="1">
                <a:solidFill>
                  <a:schemeClr val="tx2">
                    <a:lumMod val="75000"/>
                  </a:schemeClr>
                </a:solidFill>
                <a:latin typeface="Times New Roman" pitchFamily="18" charset="0"/>
                <a:cs typeface="Times New Roman" pitchFamily="18" charset="0"/>
              </a:rPr>
              <a:t>нотариустың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қатысуымен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оқып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беред</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туралы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оқи</a:t>
            </a:r>
            <a:r>
              <a:rPr lang="ru-RU" dirty="0">
                <a:solidFill>
                  <a:schemeClr val="tx2">
                    <a:lumMod val="75000"/>
                  </a:schemeClr>
                </a:solidFill>
                <a:latin typeface="Times New Roman" pitchFamily="18" charset="0"/>
                <a:cs typeface="Times New Roman" pitchFamily="18" charset="0"/>
              </a:rPr>
              <a:t> </a:t>
            </a:r>
            <a:r>
              <a:rPr lang="ru-RU" dirty="0" err="1" smtClean="0">
                <a:solidFill>
                  <a:schemeClr val="tx2">
                    <a:lumMod val="75000"/>
                  </a:schemeClr>
                </a:solidFill>
                <a:latin typeface="Times New Roman" pitchFamily="18" charset="0"/>
                <a:cs typeface="Times New Roman" pitchFamily="18" charset="0"/>
              </a:rPr>
              <a:t>алмауының</a:t>
            </a:r>
            <a:r>
              <a:rPr lang="ru-RU" dirty="0" smtClean="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себептер</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көрсет</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л</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п, </a:t>
            </a:r>
            <a:r>
              <a:rPr lang="ru-RU" dirty="0" err="1">
                <a:solidFill>
                  <a:schemeClr val="tx2">
                    <a:lumMod val="75000"/>
                  </a:schemeClr>
                </a:solidFill>
                <a:latin typeface="Times New Roman" pitchFamily="18" charset="0"/>
                <a:cs typeface="Times New Roman" pitchFamily="18" charset="0"/>
              </a:rPr>
              <a:t>өсиетте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a:t>
            </a:r>
            <a:r>
              <a:rPr lang="en-US" dirty="0" err="1">
                <a:solidFill>
                  <a:schemeClr val="tx2">
                    <a:lumMod val="75000"/>
                  </a:schemeClr>
                </a:solidFill>
                <a:latin typeface="Times New Roman" pitchFamily="18" charset="0"/>
                <a:cs typeface="Times New Roman" pitchFamily="18" charset="0"/>
              </a:rPr>
              <a:t>i</a:t>
            </a:r>
            <a:r>
              <a:rPr lang="ru-RU" dirty="0" err="1">
                <a:solidFill>
                  <a:schemeClr val="tx2">
                    <a:lumMod val="75000"/>
                  </a:schemeClr>
                </a:solidFill>
                <a:latin typeface="Times New Roman" pitchFamily="18" charset="0"/>
                <a:cs typeface="Times New Roman" pitchFamily="18" charset="0"/>
              </a:rPr>
              <a:t>ст</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жазба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жасалады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нотариалды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түрде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куәнің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қатысуымен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жасалса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куәнің</a:t>
            </a:r>
            <a:r>
              <a:rPr lang="ru-RU" dirty="0">
                <a:solidFill>
                  <a:schemeClr val="tx2">
                    <a:lumMod val="75000"/>
                  </a:schemeClr>
                </a:solidFill>
                <a:latin typeface="Times New Roman" pitchFamily="18" charset="0"/>
                <a:cs typeface="Times New Roman" pitchFamily="18" charset="0"/>
              </a:rPr>
              <a:t> тег</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тұрақты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тұратын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жер</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көрсет</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луге </a:t>
            </a:r>
            <a:r>
              <a:rPr lang="ru-RU" dirty="0" err="1">
                <a:solidFill>
                  <a:schemeClr val="tx2">
                    <a:lumMod val="75000"/>
                  </a:schemeClr>
                </a:solidFill>
                <a:latin typeface="Times New Roman" pitchFamily="18" charset="0"/>
                <a:cs typeface="Times New Roman" pitchFamily="18" charset="0"/>
              </a:rPr>
              <a:t>ти</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с. </a:t>
            </a:r>
            <a:r>
              <a:rPr lang="ru-RU" dirty="0" err="1">
                <a:solidFill>
                  <a:schemeClr val="tx2">
                    <a:lumMod val="75000"/>
                  </a:schemeClr>
                </a:solidFill>
                <a:latin typeface="Times New Roman" pitchFamily="18" charset="0"/>
                <a:cs typeface="Times New Roman" pitchFamily="18" charset="0"/>
              </a:rPr>
              <a:t>Осындай</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мәл</a:t>
            </a:r>
            <a:r>
              <a:rPr lang="en-US" dirty="0" err="1">
                <a:solidFill>
                  <a:schemeClr val="tx2">
                    <a:lumMod val="75000"/>
                  </a:schemeClr>
                </a:solidFill>
                <a:latin typeface="Times New Roman" pitchFamily="18" charset="0"/>
                <a:cs typeface="Times New Roman" pitchFamily="18" charset="0"/>
              </a:rPr>
              <a:t>i</a:t>
            </a:r>
            <a:r>
              <a:rPr lang="ru-RU" dirty="0" err="1">
                <a:solidFill>
                  <a:schemeClr val="tx2">
                    <a:lumMod val="75000"/>
                  </a:schemeClr>
                </a:solidFill>
                <a:latin typeface="Times New Roman" pitchFamily="18" charset="0"/>
                <a:cs typeface="Times New Roman" pitchFamily="18" charset="0"/>
              </a:rPr>
              <a:t>меттер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орнына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қойған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адамға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қатысты</a:t>
            </a:r>
            <a:r>
              <a:rPr lang="ru-RU" dirty="0">
                <a:solidFill>
                  <a:schemeClr val="tx2">
                    <a:lumMod val="75000"/>
                  </a:schemeClr>
                </a:solidFill>
                <a:latin typeface="Times New Roman" pitchFamily="18" charset="0"/>
                <a:cs typeface="Times New Roman" pitchFamily="18" charset="0"/>
              </a:rPr>
              <a:t> да </a:t>
            </a:r>
            <a:r>
              <a:rPr lang="ru-RU" dirty="0" err="1">
                <a:solidFill>
                  <a:schemeClr val="tx2">
                    <a:lumMod val="75000"/>
                  </a:schemeClr>
                </a:solidFill>
                <a:latin typeface="Times New Roman" pitchFamily="18" charset="0"/>
                <a:cs typeface="Times New Roman" pitchFamily="18" charset="0"/>
              </a:rPr>
              <a:t>енг</a:t>
            </a:r>
            <a:r>
              <a:rPr lang="en-US" dirty="0" err="1">
                <a:solidFill>
                  <a:schemeClr val="tx2">
                    <a:lumMod val="75000"/>
                  </a:schemeClr>
                </a:solidFill>
                <a:latin typeface="Times New Roman" pitchFamily="18" charset="0"/>
                <a:cs typeface="Times New Roman" pitchFamily="18" charset="0"/>
              </a:rPr>
              <a:t>i</a:t>
            </a:r>
            <a:r>
              <a:rPr lang="ru-RU" dirty="0" err="1">
                <a:solidFill>
                  <a:schemeClr val="tx2">
                    <a:lumMod val="75000"/>
                  </a:schemeClr>
                </a:solidFill>
                <a:latin typeface="Times New Roman" pitchFamily="18" charset="0"/>
                <a:cs typeface="Times New Roman" pitchFamily="18" charset="0"/>
              </a:rPr>
              <a:t>зілу</a:t>
            </a:r>
            <a:r>
              <a:rPr lang="en-US" dirty="0" err="1">
                <a:solidFill>
                  <a:schemeClr val="tx2">
                    <a:lumMod val="75000"/>
                  </a:schemeClr>
                </a:solidFill>
                <a:latin typeface="Times New Roman" pitchFamily="18" charset="0"/>
                <a:cs typeface="Times New Roman" pitchFamily="18" charset="0"/>
              </a:rPr>
              <a:t>i</a:t>
            </a:r>
            <a:r>
              <a:rPr lang="en-US"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a:t>
            </a:r>
            <a:r>
              <a:rPr lang="en-US" dirty="0" err="1">
                <a:solidFill>
                  <a:schemeClr val="tx2">
                    <a:lumMod val="75000"/>
                  </a:schemeClr>
                </a:solidFill>
                <a:latin typeface="Times New Roman" pitchFamily="18" charset="0"/>
                <a:cs typeface="Times New Roman" pitchFamily="18" charset="0"/>
              </a:rPr>
              <a:t>i</a:t>
            </a:r>
            <a:r>
              <a:rPr lang="ru-RU" dirty="0">
                <a:solidFill>
                  <a:schemeClr val="tx2">
                    <a:lumMod val="75000"/>
                  </a:schemeClr>
                </a:solidFill>
                <a:latin typeface="Times New Roman" pitchFamily="18" charset="0"/>
                <a:cs typeface="Times New Roman" pitchFamily="18" charset="0"/>
              </a:rPr>
              <a:t>с.</a:t>
            </a:r>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139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842" y="548680"/>
            <a:ext cx="8856984" cy="400110"/>
          </a:xfrm>
          <a:prstGeom prst="rect">
            <a:avLst/>
          </a:prstGeom>
          <a:solidFill>
            <a:schemeClr val="bg1"/>
          </a:solidFill>
        </p:spPr>
        <p:txBody>
          <a:bodyPr wrap="square">
            <a:spAutoFit/>
          </a:bodyPr>
          <a:lstStyle/>
          <a:p>
            <a:pPr algn="just"/>
            <a:r>
              <a:rPr lang="ru-RU" sz="2000" b="1" dirty="0">
                <a:solidFill>
                  <a:schemeClr val="tx2"/>
                </a:solidFill>
                <a:latin typeface="Times New Roman" pitchFamily="18" charset="0"/>
                <a:cs typeface="Times New Roman" pitchFamily="18" charset="0"/>
              </a:rPr>
              <a:t>3 </a:t>
            </a:r>
            <a:r>
              <a:rPr lang="ru-RU" sz="2000" b="1" dirty="0" err="1">
                <a:solidFill>
                  <a:schemeClr val="tx2"/>
                </a:solidFill>
                <a:latin typeface="Times New Roman" pitchFamily="18" charset="0"/>
                <a:cs typeface="Times New Roman" pitchFamily="18" charset="0"/>
              </a:rPr>
              <a:t>Мұрагерліктің</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түрлері</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заң</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бойынша</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және</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өсиет</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бойынша</a:t>
            </a:r>
            <a:r>
              <a:rPr lang="ru-RU" sz="2000" b="1" dirty="0">
                <a:solidFill>
                  <a:schemeClr val="tx2"/>
                </a:solidFill>
                <a:latin typeface="Times New Roman" pitchFamily="18" charset="0"/>
                <a:cs typeface="Times New Roman" pitchFamily="18" charset="0"/>
              </a:rPr>
              <a:t> </a:t>
            </a:r>
            <a:r>
              <a:rPr lang="ru-RU" sz="2000" b="1" dirty="0" err="1">
                <a:solidFill>
                  <a:schemeClr val="tx2"/>
                </a:solidFill>
                <a:latin typeface="Times New Roman" pitchFamily="18" charset="0"/>
                <a:cs typeface="Times New Roman" pitchFamily="18" charset="0"/>
              </a:rPr>
              <a:t>мұрагерлік</a:t>
            </a:r>
            <a:endParaRPr lang="ru-RU" sz="2000" b="1" dirty="0">
              <a:solidFill>
                <a:schemeClr val="tx2"/>
              </a:solidFill>
              <a:latin typeface="Times New Roman" pitchFamily="18" charset="0"/>
              <a:cs typeface="Times New Roman" pitchFamily="18" charset="0"/>
            </a:endParaRPr>
          </a:p>
        </p:txBody>
      </p:sp>
      <p:sp>
        <p:nvSpPr>
          <p:cNvPr id="3" name="Прямоугольник 2"/>
          <p:cNvSpPr/>
          <p:nvPr/>
        </p:nvSpPr>
        <p:spPr>
          <a:xfrm>
            <a:off x="188842" y="1268760"/>
            <a:ext cx="8856984" cy="5632311"/>
          </a:xfrm>
          <a:prstGeom prst="rect">
            <a:avLst/>
          </a:prstGeom>
          <a:solidFill>
            <a:schemeClr val="bg1"/>
          </a:solidFill>
        </p:spPr>
        <p:txBody>
          <a:bodyPr wrap="square">
            <a:spAutoFit/>
          </a:bodyPr>
          <a:lstStyle/>
          <a:p>
            <a:pPr indent="355600" algn="just"/>
            <a:r>
              <a:rPr lang="ru-RU" dirty="0" err="1">
                <a:solidFill>
                  <a:schemeClr val="tx2">
                    <a:lumMod val="75000"/>
                  </a:schemeClr>
                </a:solidFill>
                <a:latin typeface="Times New Roman" pitchFamily="18" charset="0"/>
                <a:cs typeface="Times New Roman" pitchFamily="18" charset="0"/>
              </a:rPr>
              <a:t>Мұрагерлік</a:t>
            </a:r>
            <a:r>
              <a:rPr lang="ru-RU" dirty="0">
                <a:solidFill>
                  <a:schemeClr val="tx2">
                    <a:lumMod val="75000"/>
                  </a:schemeClr>
                </a:solidFill>
                <a:latin typeface="Times New Roman" pitchFamily="18" charset="0"/>
                <a:cs typeface="Times New Roman" pitchFamily="18" charset="0"/>
              </a:rPr>
              <a:t> – </a:t>
            </a:r>
            <a:r>
              <a:rPr lang="ru-RU" dirty="0" err="1">
                <a:solidFill>
                  <a:schemeClr val="tx2">
                    <a:lumMod val="75000"/>
                  </a:schemeClr>
                </a:solidFill>
                <a:latin typeface="Times New Roman" pitchFamily="18" charset="0"/>
                <a:cs typeface="Times New Roman" pitchFamily="18" charset="0"/>
              </a:rPr>
              <a:t>қайтыс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адамның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мүлкінің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мұрагерлерге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көшуі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жоғарыда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келтіргенбіз</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негізінде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жазған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болса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жүзеге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асырылған</a:t>
            </a:r>
            <a:r>
              <a:rPr lang="ru-RU" dirty="0">
                <a:solidFill>
                  <a:schemeClr val="tx2">
                    <a:lumMod val="75000"/>
                  </a:schemeClr>
                </a:solidFill>
                <a:latin typeface="Times New Roman" pitchFamily="18" charset="0"/>
                <a:cs typeface="Times New Roman" pitchFamily="18" charset="0"/>
              </a:rPr>
              <a:t>.</a:t>
            </a:r>
          </a:p>
          <a:p>
            <a:pPr indent="355600" algn="just"/>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a:t>
            </a:r>
            <a:r>
              <a:rPr lang="ru-RU" dirty="0">
                <a:solidFill>
                  <a:schemeClr val="tx2">
                    <a:lumMod val="75000"/>
                  </a:schemeClr>
                </a:solidFill>
                <a:latin typeface="Times New Roman" pitchFamily="18" charset="0"/>
                <a:cs typeface="Times New Roman" pitchFamily="18" charset="0"/>
              </a:rPr>
              <a:t> болу </a:t>
            </a:r>
            <a:r>
              <a:rPr lang="ru-RU" dirty="0" err="1">
                <a:solidFill>
                  <a:schemeClr val="tx2">
                    <a:lumMod val="75000"/>
                  </a:schemeClr>
                </a:solidFill>
                <a:latin typeface="Times New Roman" pitchFamily="18" charset="0"/>
                <a:cs typeface="Times New Roman" pitchFamily="18" charset="0"/>
              </a:rPr>
              <a:t>дегеніміз</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арқылы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тағайындалған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адамдардың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мұрагерлікке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алынуы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мұрагерлік</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кезінде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бір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жағынан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ұрпақтары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екінші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жағынан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алушы</a:t>
            </a:r>
            <a:r>
              <a:rPr lang="ru-RU" dirty="0">
                <a:solidFill>
                  <a:schemeClr val="tx2">
                    <a:lumMod val="75000"/>
                  </a:schemeClr>
                </a:solidFill>
                <a:latin typeface="Times New Roman" pitchFamily="18" charset="0"/>
                <a:cs typeface="Times New Roman" pitchFamily="18" charset="0"/>
              </a:rPr>
              <a:t> мен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туыстары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қандас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туыстарға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теңестірілген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алынғандар</a:t>
            </a:r>
            <a:r>
              <a:rPr lang="ru-RU" dirty="0">
                <a:solidFill>
                  <a:schemeClr val="tx2">
                    <a:lumMod val="75000"/>
                  </a:schemeClr>
                </a:solidFill>
                <a:latin typeface="Times New Roman" pitchFamily="18" charset="0"/>
                <a:cs typeface="Times New Roman" pitchFamily="18" charset="0"/>
              </a:rPr>
              <a:t> мен </a:t>
            </a:r>
            <a:r>
              <a:rPr lang="ru-RU" dirty="0" err="1">
                <a:solidFill>
                  <a:schemeClr val="tx2">
                    <a:lumMod val="75000"/>
                  </a:schemeClr>
                </a:solidFill>
                <a:latin typeface="Times New Roman" pitchFamily="18" charset="0"/>
                <a:cs typeface="Times New Roman" pitchFamily="18" charset="0"/>
              </a:rPr>
              <a:t>олардың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ұрпақтары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ата-анасы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басқа</a:t>
            </a:r>
            <a:r>
              <a:rPr lang="ru-RU" dirty="0">
                <a:solidFill>
                  <a:schemeClr val="tx2">
                    <a:lumMod val="75000"/>
                  </a:schemeClr>
                </a:solidFill>
                <a:latin typeface="Times New Roman" pitchFamily="18" charset="0"/>
                <a:cs typeface="Times New Roman" pitchFamily="18" charset="0"/>
              </a:rPr>
              <a:t> да </a:t>
            </a:r>
            <a:r>
              <a:rPr lang="ru-RU" dirty="0" err="1">
                <a:solidFill>
                  <a:schemeClr val="tx2">
                    <a:lumMod val="75000"/>
                  </a:schemeClr>
                </a:solidFill>
                <a:latin typeface="Times New Roman" pitchFamily="18" charset="0"/>
                <a:cs typeface="Times New Roman" pitchFamily="18" charset="0"/>
              </a:rPr>
              <a:t>қандас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туыстары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қайтыс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кейін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болмаған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алынушылардың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ата-анасы</a:t>
            </a:r>
            <a:r>
              <a:rPr lang="ru-RU" dirty="0">
                <a:solidFill>
                  <a:schemeClr val="tx2">
                    <a:lumMod val="75000"/>
                  </a:schemeClr>
                </a:solidFill>
                <a:latin typeface="Times New Roman" pitchFamily="18" charset="0"/>
                <a:cs typeface="Times New Roman" pitchFamily="18" charset="0"/>
              </a:rPr>
              <a:t> мен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басқа</a:t>
            </a:r>
            <a:r>
              <a:rPr lang="ru-RU" dirty="0">
                <a:solidFill>
                  <a:schemeClr val="tx2">
                    <a:lumMod val="75000"/>
                  </a:schemeClr>
                </a:solidFill>
                <a:latin typeface="Times New Roman" pitchFamily="18" charset="0"/>
                <a:cs typeface="Times New Roman" pitchFamily="18" charset="0"/>
              </a:rPr>
              <a:t> да </a:t>
            </a:r>
            <a:r>
              <a:rPr lang="ru-RU" dirty="0" err="1">
                <a:solidFill>
                  <a:schemeClr val="tx2">
                    <a:lumMod val="75000"/>
                  </a:schemeClr>
                </a:solidFill>
                <a:latin typeface="Times New Roman" pitchFamily="18" charset="0"/>
                <a:cs typeface="Times New Roman" pitchFamily="18" charset="0"/>
              </a:rPr>
              <a:t>қандас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туыстары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асырап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алынушы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ұрпақтары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қайтыс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болғаннан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кейін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заң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мұрагер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есептелінбеген</a:t>
            </a:r>
            <a:r>
              <a:rPr lang="ru-RU" dirty="0" smtClean="0">
                <a:solidFill>
                  <a:schemeClr val="tx2">
                    <a:lumMod val="75000"/>
                  </a:schemeClr>
                </a:solidFill>
                <a:latin typeface="Times New Roman" pitchFamily="18" charset="0"/>
                <a:cs typeface="Times New Roman" pitchFamily="18" charset="0"/>
              </a:rPr>
              <a:t>.</a:t>
            </a:r>
          </a:p>
          <a:p>
            <a:pPr indent="355600" algn="just"/>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нысанына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тоқталсақ</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жасалған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жері</a:t>
            </a:r>
            <a:r>
              <a:rPr lang="ru-RU" dirty="0">
                <a:solidFill>
                  <a:schemeClr val="tx2">
                    <a:lumMod val="75000"/>
                  </a:schemeClr>
                </a:solidFill>
                <a:latin typeface="Times New Roman" pitchFamily="18" charset="0"/>
                <a:cs typeface="Times New Roman" pitchFamily="18" charset="0"/>
              </a:rPr>
              <a:t> мен </a:t>
            </a:r>
            <a:r>
              <a:rPr lang="ru-RU" dirty="0" err="1">
                <a:solidFill>
                  <a:schemeClr val="tx2">
                    <a:lumMod val="75000"/>
                  </a:schemeClr>
                </a:solidFill>
                <a:latin typeface="Times New Roman" pitchFamily="18" charset="0"/>
                <a:cs typeface="Times New Roman" pitchFamily="18" charset="0"/>
              </a:rPr>
              <a:t>уақыты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көрсетіле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отырып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жазбаша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нысанда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жасалып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нотариатта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куәландырылуға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тиіс</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және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олар</a:t>
            </a:r>
            <a:r>
              <a:rPr lang="ru-RU" dirty="0">
                <a:solidFill>
                  <a:schemeClr val="tx2">
                    <a:lumMod val="75000"/>
                  </a:schemeClr>
                </a:solidFill>
                <a:latin typeface="Times New Roman" pitchFamily="18" charset="0"/>
                <a:cs typeface="Times New Roman" pitchFamily="18" charset="0"/>
              </a:rPr>
              <a:t>: 1) </a:t>
            </a:r>
            <a:r>
              <a:rPr lang="ru-RU" dirty="0" err="1">
                <a:solidFill>
                  <a:schemeClr val="tx2">
                    <a:lumMod val="75000"/>
                  </a:schemeClr>
                </a:solidFill>
                <a:latin typeface="Times New Roman" pitchFamily="18" charset="0"/>
                <a:cs typeface="Times New Roman" pitchFamily="18" charset="0"/>
              </a:rPr>
              <a:t>ноториатта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куәландырылған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өсиеттер</a:t>
            </a:r>
            <a:r>
              <a:rPr lang="ru-RU" dirty="0">
                <a:solidFill>
                  <a:schemeClr val="tx2">
                    <a:lumMod val="75000"/>
                  </a:schemeClr>
                </a:solidFill>
                <a:latin typeface="Times New Roman" pitchFamily="18" charset="0"/>
                <a:cs typeface="Times New Roman" pitchFamily="18" charset="0"/>
              </a:rPr>
              <a:t>. 2) </a:t>
            </a:r>
            <a:r>
              <a:rPr lang="ru-RU" dirty="0" err="1">
                <a:solidFill>
                  <a:schemeClr val="tx2">
                    <a:lumMod val="75000"/>
                  </a:schemeClr>
                </a:solidFill>
                <a:latin typeface="Times New Roman" pitchFamily="18" charset="0"/>
                <a:cs typeface="Times New Roman" pitchFamily="18" charset="0"/>
              </a:rPr>
              <a:t>нотариатта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куәландырылғандарға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теңестірілетін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тиісінше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рәсімделген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танылған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коюы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қажет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Егер</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дене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кемістіктеріне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науқастығына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сауатсыздығына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байланысты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қоя</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алмаса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өтініші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бойынша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оған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нотариустың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немесе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өсиетті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куәландырушы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басқа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адамның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қатысуымен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қалдырушының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өсиетке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өзі</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қоя</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алмауының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себебін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көрсете</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отырып</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басқа</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азаматтың</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қол</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қоюы</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мүмкін</a:t>
            </a:r>
            <a:r>
              <a:rPr lang="ru-RU" dirty="0">
                <a:solidFill>
                  <a:schemeClr val="tx2">
                    <a:lumMod val="75000"/>
                  </a:schemeClr>
                </a:solidFill>
                <a:latin typeface="Times New Roman" pitchFamily="18" charset="0"/>
                <a:cs typeface="Times New Roman" pitchFamily="18" charset="0"/>
              </a:rPr>
              <a:t> </a:t>
            </a:r>
            <a:r>
              <a:rPr lang="ru-RU" dirty="0" err="1">
                <a:solidFill>
                  <a:schemeClr val="tx2">
                    <a:lumMod val="75000"/>
                  </a:schemeClr>
                </a:solidFill>
                <a:latin typeface="Times New Roman" pitchFamily="18" charset="0"/>
                <a:cs typeface="Times New Roman" pitchFamily="18" charset="0"/>
              </a:rPr>
              <a:t>болған</a:t>
            </a:r>
            <a:r>
              <a:rPr lang="ru-RU" dirty="0">
                <a:solidFill>
                  <a:schemeClr val="tx2">
                    <a:lumMod val="75000"/>
                  </a:schemeClr>
                </a:solidFill>
                <a:latin typeface="Times New Roman" pitchFamily="18" charset="0"/>
                <a:cs typeface="Times New Roman" pitchFamily="18" charset="0"/>
              </a:rPr>
              <a:t>.</a:t>
            </a:r>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35472182"/>
      </p:ext>
    </p:extLst>
  </p:cSld>
  <p:clrMapOvr>
    <a:masterClrMapping/>
  </p:clrMapOvr>
  <p:transition spd="slow">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sz="quarter" idx="4"/>
            <p:extLst>
              <p:ext uri="{D42A27DB-BD31-4B8C-83A1-F6EECF244321}">
                <p14:modId xmlns:p14="http://schemas.microsoft.com/office/powerpoint/2010/main" val="2911791621"/>
              </p:ext>
            </p:extLst>
          </p:nvPr>
        </p:nvGraphicFramePr>
        <p:xfrm>
          <a:off x="107504" y="620688"/>
          <a:ext cx="8856984" cy="1838960"/>
        </p:xfrm>
        <a:graphic>
          <a:graphicData uri="http://schemas.openxmlformats.org/drawingml/2006/table">
            <a:tbl>
              <a:tblPr/>
              <a:tblGrid>
                <a:gridCol w="3672408"/>
                <a:gridCol w="5184576"/>
              </a:tblGrid>
              <a:tr h="368300">
                <a:tc rowSpan="5">
                  <a:txBody>
                    <a:bodyPr/>
                    <a:lstStyle/>
                    <a:p>
                      <a:pPr algn="ctr"/>
                      <a:r>
                        <a:rPr lang="ru-RU" sz="17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7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700" spc="100" dirty="0" err="1">
                          <a:solidFill>
                            <a:schemeClr val="tx2">
                              <a:lumMod val="75000"/>
                            </a:schemeClr>
                          </a:solidFill>
                          <a:effectLst/>
                          <a:latin typeface="Times New Roman" panose="02020603050405020304" pitchFamily="18" charset="0"/>
                          <a:ea typeface="Times New Roman" panose="02020603050405020304" pitchFamily="18" charset="0"/>
                        </a:rPr>
                        <a:t>Заң</a:t>
                      </a:r>
                      <a:r>
                        <a:rPr lang="ru-RU"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700" spc="100" dirty="0" err="1">
                          <a:solidFill>
                            <a:schemeClr val="tx2">
                              <a:lumMod val="75000"/>
                            </a:schemeClr>
                          </a:solidFill>
                          <a:effectLst/>
                          <a:latin typeface="Times New Roman" panose="02020603050405020304" pitchFamily="18" charset="0"/>
                          <a:ea typeface="Times New Roman" panose="02020603050405020304" pitchFamily="18" charset="0"/>
                        </a:rPr>
                        <a:t>бойынша</a:t>
                      </a:r>
                      <a:r>
                        <a:rPr lang="ru-RU"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7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мұрагерлік</a:t>
                      </a:r>
                      <a:r>
                        <a:rPr lang="ru-RU"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700" spc="100" dirty="0" err="1">
                          <a:solidFill>
                            <a:schemeClr val="tx2">
                              <a:lumMod val="75000"/>
                            </a:schemeClr>
                          </a:solidFill>
                          <a:effectLst/>
                          <a:latin typeface="Times New Roman" panose="02020603050405020304" pitchFamily="18" charset="0"/>
                          <a:ea typeface="Times New Roman" panose="02020603050405020304" pitchFamily="18" charset="0"/>
                        </a:rPr>
                        <a:t>жағдайы</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700" spc="100">
                          <a:solidFill>
                            <a:schemeClr val="tx2">
                              <a:lumMod val="75000"/>
                            </a:schemeClr>
                          </a:solidFill>
                          <a:effectLst/>
                          <a:latin typeface="Times New Roman" panose="02020603050405020304" pitchFamily="18" charset="0"/>
                          <a:ea typeface="Times New Roman" panose="02020603050405020304" pitchFamily="18" charset="0"/>
                        </a:rPr>
                        <a:t>Егер өсиет болмаса</a:t>
                      </a:r>
                      <a:endParaRPr lang="ru-RU" sz="170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65">
                <a:tc vMerge="1">
                  <a:txBody>
                    <a:bodyPr/>
                    <a:lstStyle/>
                    <a:p>
                      <a:endParaRPr lang="ru-RU"/>
                    </a:p>
                  </a:txBody>
                  <a:tcPr/>
                </a:tc>
                <a:tc>
                  <a:txBody>
                    <a:bodyPr/>
                    <a:lstStyle/>
                    <a:p>
                      <a:pPr algn="ctr"/>
                      <a:r>
                        <a:rPr lang="uk-UA" sz="1700" spc="100">
                          <a:solidFill>
                            <a:schemeClr val="tx2">
                              <a:lumMod val="75000"/>
                            </a:schemeClr>
                          </a:solidFill>
                          <a:effectLst/>
                          <a:latin typeface="Times New Roman" panose="02020603050405020304" pitchFamily="18" charset="0"/>
                          <a:ea typeface="Times New Roman" panose="02020603050405020304" pitchFamily="18" charset="0"/>
                        </a:rPr>
                        <a:t>Мүліктің бір бөлігі өсиетсіз қалса</a:t>
                      </a:r>
                      <a:endParaRPr lang="ru-RU" sz="170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65">
                <a:tc vMerge="1">
                  <a:txBody>
                    <a:bodyPr/>
                    <a:lstStyle/>
                    <a:p>
                      <a:endParaRPr lang="ru-RU"/>
                    </a:p>
                  </a:txBody>
                  <a:tcPr/>
                </a:tc>
                <a:tc>
                  <a:txBody>
                    <a:bodyPr/>
                    <a:lstStyle/>
                    <a:p>
                      <a:pPr algn="ct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мұрадан</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бас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тартса</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65">
                <a:tc vMerge="1">
                  <a:txBody>
                    <a:bodyPr/>
                    <a:lstStyle/>
                    <a:p>
                      <a:endParaRPr lang="ru-RU"/>
                    </a:p>
                  </a:txBody>
                  <a:tcPr/>
                </a:tc>
                <a:tc>
                  <a:txBody>
                    <a:bodyPr/>
                    <a:lstStyle/>
                    <a:p>
                      <a:pPr algn="ct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Өсиет</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мұрагерлерді</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мұрадан</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айырса</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65">
                <a:tc vMerge="1">
                  <a:txBody>
                    <a:bodyPr/>
                    <a:lstStyle/>
                    <a:p>
                      <a:endParaRPr lang="ru-RU"/>
                    </a:p>
                  </a:txBody>
                  <a:tcPr/>
                </a:tc>
                <a:tc>
                  <a:txBody>
                    <a:bodyPr/>
                    <a:lstStyle/>
                    <a:p>
                      <a:pPr algn="ct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Өсиет</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жарамсыз</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болып</a:t>
                      </a:r>
                      <a:r>
                        <a:rPr lang="uk-UA" sz="17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700" spc="100" dirty="0" err="1">
                          <a:solidFill>
                            <a:schemeClr val="tx2">
                              <a:lumMod val="75000"/>
                            </a:schemeClr>
                          </a:solidFill>
                          <a:effectLst/>
                          <a:latin typeface="Times New Roman" panose="02020603050405020304" pitchFamily="18" charset="0"/>
                          <a:ea typeface="Times New Roman" panose="02020603050405020304" pitchFamily="18" charset="0"/>
                        </a:rPr>
                        <a:t>есептелсе</a:t>
                      </a:r>
                      <a:endParaRPr lang="ru-RU" sz="17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1963231310"/>
              </p:ext>
            </p:extLst>
          </p:nvPr>
        </p:nvGraphicFramePr>
        <p:xfrm>
          <a:off x="107504" y="2572016"/>
          <a:ext cx="8856983" cy="4169351"/>
        </p:xfrm>
        <a:graphic>
          <a:graphicData uri="http://schemas.openxmlformats.org/drawingml/2006/table">
            <a:tbl>
              <a:tblPr/>
              <a:tblGrid>
                <a:gridCol w="1900696"/>
                <a:gridCol w="1278734"/>
                <a:gridCol w="5677553"/>
              </a:tblGrid>
              <a:tr h="755148">
                <a:tc rowSpan="6">
                  <a:txBody>
                    <a:bodyPr/>
                    <a:lstStyle/>
                    <a:p>
                      <a:pPr algn="ct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Заң</a:t>
                      </a: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бойынша</a:t>
                      </a: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a:t>
                      </a: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 болу </a:t>
                      </a: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кезектері</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І</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тең үлеспен мұра қалдырушының балалары, соның соның ішінде ол қайтыс болғаннан кейін тірі туған балалары, сондай-ақ мұра қалдырушының жұбайы мен ата-анасы алған</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027">
                <a:tc vMerge="1">
                  <a:txBody>
                    <a:bodyPr/>
                    <a:lstStyle/>
                    <a:p>
                      <a:endParaRPr lang="ru-RU"/>
                    </a:p>
                  </a:txBody>
                  <a:tcPr/>
                </a:tc>
                <a:tc>
                  <a:txBody>
                    <a:bodyPr/>
                    <a:lstStyle/>
                    <a:p>
                      <a:pPr algn="ct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ІІ</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тең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үлеспен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ата-анасы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бір,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ата-анасы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бөлек</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аға-інілері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апа-сіңлілері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қарындастары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сондай-ақ</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оның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әкесі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жағынан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да,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анасы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жағынан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да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атасы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әжесі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алған</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611">
                <a:tc vMerge="1">
                  <a:txBody>
                    <a:bodyPr/>
                    <a:lstStyle/>
                    <a:p>
                      <a:endParaRPr lang="ru-RU"/>
                    </a:p>
                  </a:txBody>
                  <a:tcPr/>
                </a:tc>
                <a:tc>
                  <a:txBody>
                    <a:bodyPr/>
                    <a:lstStyle/>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ІІІ</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тең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үлеспен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туған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немере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ағалары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апалары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алған</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0904">
                <a:tc vMerge="1">
                  <a:txBody>
                    <a:bodyPr/>
                    <a:lstStyle/>
                    <a:p>
                      <a:endParaRPr lang="ru-RU"/>
                    </a:p>
                  </a:txBody>
                  <a:tcPr/>
                </a:tc>
                <a:tc>
                  <a:txBody>
                    <a:bodyPr/>
                    <a:lstStyle/>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І</a:t>
                      </a:r>
                      <a:r>
                        <a:rPr lang="en-US" sz="1200" spc="100">
                          <a:solidFill>
                            <a:schemeClr val="tx2">
                              <a:lumMod val="75000"/>
                            </a:schemeClr>
                          </a:solidFill>
                          <a:effectLst/>
                          <a:latin typeface="Times New Roman" panose="02020603050405020304" pitchFamily="18" charset="0"/>
                          <a:ea typeface="Times New Roman" panose="02020603050405020304" pitchFamily="18" charset="0"/>
                        </a:rPr>
                        <a:t>V</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алтыншы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атаға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дейінгілерін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қосқанда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басқа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туыстары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алған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Туыстық</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дәрежесінің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жақындығы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ата-бабасынан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туу</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саны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негізінде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анықталған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Әрбір</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дүниеге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келу</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бір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(бір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туыстық</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дәрежесі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деп</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аталған</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148">
                <a:tc vMerge="1">
                  <a:txBody>
                    <a:bodyPr/>
                    <a:lstStyle/>
                    <a:p>
                      <a:endParaRPr lang="ru-RU"/>
                    </a:p>
                  </a:txBody>
                  <a:tcPr/>
                </a:tc>
                <a:tc>
                  <a:txBody>
                    <a:bodyPr/>
                    <a:lstStyle/>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V</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егер</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бір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отбасыда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кемінде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он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жыл</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бірге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тұрса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тең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үлеспен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оның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туыстас</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аға-інілері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апа-сіңлілері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қарындастары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өгей</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әкесі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өгей</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шешесі</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алған</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513">
                <a:tc vMerge="1">
                  <a:txBody>
                    <a:bodyPr/>
                    <a:lstStyle/>
                    <a:p>
                      <a:endParaRPr lang="ru-RU"/>
                    </a:p>
                  </a:txBody>
                  <a:tcPr/>
                </a:tc>
                <a:tc>
                  <a:txBody>
                    <a:bodyPr/>
                    <a:lstStyle/>
                    <a:p>
                      <a:pPr algn="ctr"/>
                      <a:r>
                        <a:rPr lang="en-US" sz="1200" spc="100" dirty="0">
                          <a:solidFill>
                            <a:schemeClr val="tx2">
                              <a:lumMod val="75000"/>
                            </a:schemeClr>
                          </a:solidFill>
                          <a:effectLst/>
                          <a:latin typeface="Times New Roman" panose="02020603050405020304" pitchFamily="18" charset="0"/>
                          <a:ea typeface="Times New Roman" panose="02020603050405020304" pitchFamily="18" charset="0"/>
                        </a:rPr>
                        <a:t>V</a:t>
                      </a:r>
                      <a:r>
                        <a:rPr lang="ru-RU" sz="1200" spc="100" dirty="0">
                          <a:solidFill>
                            <a:schemeClr val="tx2">
                              <a:lumMod val="75000"/>
                            </a:schemeClr>
                          </a:solidFill>
                          <a:effectLst/>
                          <a:latin typeface="Times New Roman" panose="02020603050405020304" pitchFamily="18" charset="0"/>
                          <a:ea typeface="Times New Roman" panose="02020603050405020304" pitchFamily="18" charset="0"/>
                        </a:rPr>
                        <a:t>І</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p>
                      <a:pPr algn="ctr"/>
                      <a:r>
                        <a:rPr lang="ru-RU" sz="1200" spc="100" dirty="0" err="1">
                          <a:solidFill>
                            <a:schemeClr val="tx2">
                              <a:lumMod val="75000"/>
                            </a:schemeClr>
                          </a:solidFill>
                          <a:effectLst/>
                          <a:latin typeface="Times New Roman" panose="02020603050405020304" pitchFamily="18" charset="0"/>
                          <a:ea typeface="Times New Roman" panose="02020603050405020304" pitchFamily="18" charset="0"/>
                        </a:rPr>
                        <a:t>кезек</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тең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үлеспен</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мұра</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қалдырушының</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асырауындағы</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еңбекке</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жарамсыз</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адамдар</a:t>
                      </a:r>
                      <a:r>
                        <a:rPr lang="uk-UA" sz="12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uk-UA" sz="1200" spc="100" dirty="0" err="1">
                          <a:solidFill>
                            <a:schemeClr val="tx2">
                              <a:lumMod val="75000"/>
                            </a:schemeClr>
                          </a:solidFill>
                          <a:effectLst/>
                          <a:latin typeface="Times New Roman" panose="02020603050405020304" pitchFamily="18" charset="0"/>
                          <a:ea typeface="Times New Roman" panose="02020603050405020304" pitchFamily="18" charset="0"/>
                        </a:rPr>
                        <a:t>алған</a:t>
                      </a:r>
                      <a:endParaRPr lang="ru-RU" sz="12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29193" marR="29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407502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368814883"/>
              </p:ext>
            </p:extLst>
          </p:nvPr>
        </p:nvGraphicFramePr>
        <p:xfrm>
          <a:off x="2987824" y="1459632"/>
          <a:ext cx="2722104" cy="457200"/>
        </p:xfrm>
        <a:graphic>
          <a:graphicData uri="http://schemas.openxmlformats.org/drawingml/2006/table">
            <a:tbl>
              <a:tblPr/>
              <a:tblGrid>
                <a:gridCol w="2722104"/>
              </a:tblGrid>
              <a:tr h="457200">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Өсиет</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мазмұны</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032401242"/>
              </p:ext>
            </p:extLst>
          </p:nvPr>
        </p:nvGraphicFramePr>
        <p:xfrm>
          <a:off x="683568" y="2636912"/>
          <a:ext cx="7272807" cy="1219200"/>
        </p:xfrm>
        <a:graphic>
          <a:graphicData uri="http://schemas.openxmlformats.org/drawingml/2006/table">
            <a:tbl>
              <a:tblPr/>
              <a:tblGrid>
                <a:gridCol w="2206992"/>
                <a:gridCol w="279016"/>
                <a:gridCol w="2218029"/>
                <a:gridCol w="279016"/>
                <a:gridCol w="2289754"/>
              </a:tblGrid>
              <a:tr h="457200">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Субституция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мұрагерлерді</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қосымша</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тағайындау</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Легат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өсиеттік</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бас </a:t>
                      </a: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тарту</a:t>
                      </a: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spc="100" dirty="0" err="1">
                          <a:solidFill>
                            <a:schemeClr val="tx2">
                              <a:lumMod val="75000"/>
                            </a:schemeClr>
                          </a:solidFill>
                          <a:effectLst/>
                          <a:latin typeface="Times New Roman" panose="02020603050405020304" pitchFamily="18" charset="0"/>
                          <a:ea typeface="Times New Roman" panose="02020603050405020304" pitchFamily="18" charset="0"/>
                        </a:rPr>
                        <a:t>Жүктеу</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ine 1"/>
          <p:cNvSpPr>
            <a:spLocks noChangeShapeType="1"/>
          </p:cNvSpPr>
          <p:nvPr/>
        </p:nvSpPr>
        <p:spPr bwMode="auto">
          <a:xfrm flipH="1">
            <a:off x="2267744" y="1916832"/>
            <a:ext cx="12573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Line 2"/>
          <p:cNvSpPr>
            <a:spLocks noChangeShapeType="1"/>
          </p:cNvSpPr>
          <p:nvPr/>
        </p:nvSpPr>
        <p:spPr bwMode="auto">
          <a:xfrm>
            <a:off x="4211960" y="1945181"/>
            <a:ext cx="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Line 3"/>
          <p:cNvSpPr>
            <a:spLocks noChangeShapeType="1"/>
          </p:cNvSpPr>
          <p:nvPr/>
        </p:nvSpPr>
        <p:spPr bwMode="auto">
          <a:xfrm>
            <a:off x="4927275" y="1916832"/>
            <a:ext cx="11430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15" name="Таблица 14"/>
          <p:cNvGraphicFramePr>
            <a:graphicFrameLocks noGrp="1"/>
          </p:cNvGraphicFramePr>
          <p:nvPr>
            <p:extLst>
              <p:ext uri="{D42A27DB-BD31-4B8C-83A1-F6EECF244321}">
                <p14:modId xmlns:p14="http://schemas.microsoft.com/office/powerpoint/2010/main" val="1709375101"/>
              </p:ext>
            </p:extLst>
          </p:nvPr>
        </p:nvGraphicFramePr>
        <p:xfrm>
          <a:off x="3525044" y="4077072"/>
          <a:ext cx="1483360" cy="548640"/>
        </p:xfrm>
        <a:graphic>
          <a:graphicData uri="http://schemas.openxmlformats.org/drawingml/2006/table">
            <a:tbl>
              <a:tblPr/>
              <a:tblGrid>
                <a:gridCol w="1483360"/>
              </a:tblGrid>
              <a:tr h="48022">
                <a:tc>
                  <a:txBody>
                    <a:bodyPr/>
                    <a:lstStyle/>
                    <a:p>
                      <a:pPr algn="ctr"/>
                      <a:r>
                        <a:rPr lang="ru-RU" sz="1800" spc="100" dirty="0" err="1">
                          <a:solidFill>
                            <a:schemeClr val="tx2">
                              <a:lumMod val="75000"/>
                            </a:schemeClr>
                          </a:solidFill>
                          <a:effectLst/>
                          <a:latin typeface="Times New Roman" panose="02020603050405020304" pitchFamily="18" charset="0"/>
                          <a:ea typeface="Times New Roman" panose="02020603050405020304" pitchFamily="18" charset="0"/>
                        </a:rPr>
                        <a:t>Өсиетті</a:t>
                      </a:r>
                      <a:r>
                        <a:rPr lang="ru-RU" sz="18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800" spc="100" dirty="0" err="1">
                          <a:solidFill>
                            <a:schemeClr val="tx2">
                              <a:lumMod val="75000"/>
                            </a:schemeClr>
                          </a:solidFill>
                          <a:effectLst/>
                          <a:latin typeface="Times New Roman" panose="02020603050405020304" pitchFamily="18" charset="0"/>
                          <a:ea typeface="Times New Roman" panose="02020603050405020304" pitchFamily="18" charset="0"/>
                        </a:rPr>
                        <a:t>орындау</a:t>
                      </a:r>
                      <a:endParaRPr lang="ru-RU" sz="18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864204011"/>
              </p:ext>
            </p:extLst>
          </p:nvPr>
        </p:nvGraphicFramePr>
        <p:xfrm>
          <a:off x="1619672" y="5305532"/>
          <a:ext cx="5505450" cy="548640"/>
        </p:xfrm>
        <a:graphic>
          <a:graphicData uri="http://schemas.openxmlformats.org/drawingml/2006/table">
            <a:tbl>
              <a:tblPr/>
              <a:tblGrid>
                <a:gridCol w="1727200"/>
                <a:gridCol w="1986280"/>
                <a:gridCol w="1791970"/>
              </a:tblGrid>
              <a:tr h="457200">
                <a:tc>
                  <a:txBody>
                    <a:bodyPr/>
                    <a:lstStyle/>
                    <a:p>
                      <a:pPr algn="ctr"/>
                      <a:r>
                        <a:rPr lang="ru-RU" sz="1800" spc="100" dirty="0" err="1">
                          <a:solidFill>
                            <a:schemeClr val="tx2">
                              <a:lumMod val="75000"/>
                            </a:schemeClr>
                          </a:solidFill>
                          <a:effectLst/>
                          <a:latin typeface="Times New Roman" panose="02020603050405020304" pitchFamily="18" charset="0"/>
                          <a:ea typeface="Times New Roman" panose="02020603050405020304" pitchFamily="18" charset="0"/>
                        </a:rPr>
                        <a:t>Мұрагерлер</a:t>
                      </a:r>
                      <a:endParaRPr lang="ru-RU" sz="18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spc="100" dirty="0">
                          <a:solidFill>
                            <a:schemeClr val="tx2">
                              <a:lumMod val="75000"/>
                            </a:schemeClr>
                          </a:solidFill>
                          <a:effectLst/>
                          <a:latin typeface="Times New Roman" panose="02020603050405020304" pitchFamily="18" charset="0"/>
                          <a:ea typeface="Times New Roman" panose="02020603050405020304" pitchFamily="18" charset="0"/>
                        </a:rPr>
                        <a:t> </a:t>
                      </a:r>
                      <a:endParaRPr lang="ru-RU" sz="18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ru-RU" sz="1800" spc="100" dirty="0" err="1">
                          <a:solidFill>
                            <a:schemeClr val="tx2">
                              <a:lumMod val="75000"/>
                            </a:schemeClr>
                          </a:solidFill>
                          <a:effectLst/>
                          <a:latin typeface="Times New Roman" panose="02020603050405020304" pitchFamily="18" charset="0"/>
                          <a:ea typeface="Times New Roman" panose="02020603050405020304" pitchFamily="18" charset="0"/>
                        </a:rPr>
                        <a:t>Өсиетті</a:t>
                      </a:r>
                      <a:r>
                        <a:rPr lang="ru-RU" sz="1800" spc="100" dirty="0">
                          <a:solidFill>
                            <a:schemeClr val="tx2">
                              <a:lumMod val="75000"/>
                            </a:schemeClr>
                          </a:solidFill>
                          <a:effectLst/>
                          <a:latin typeface="Times New Roman" panose="02020603050405020304" pitchFamily="18" charset="0"/>
                          <a:ea typeface="Times New Roman" panose="02020603050405020304" pitchFamily="18" charset="0"/>
                        </a:rPr>
                        <a:t> </a:t>
                      </a:r>
                      <a:r>
                        <a:rPr lang="ru-RU" sz="1800" spc="100" dirty="0" err="1">
                          <a:solidFill>
                            <a:schemeClr val="tx2">
                              <a:lumMod val="75000"/>
                            </a:schemeClr>
                          </a:solidFill>
                          <a:effectLst/>
                          <a:latin typeface="Times New Roman" panose="02020603050405020304" pitchFamily="18" charset="0"/>
                          <a:ea typeface="Times New Roman" panose="02020603050405020304" pitchFamily="18" charset="0"/>
                        </a:rPr>
                        <a:t>орындаушы</a:t>
                      </a:r>
                      <a:endParaRPr lang="ru-RU" sz="18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Line 8"/>
          <p:cNvSpPr>
            <a:spLocks noChangeShapeType="1"/>
          </p:cNvSpPr>
          <p:nvPr/>
        </p:nvSpPr>
        <p:spPr bwMode="auto">
          <a:xfrm flipH="1">
            <a:off x="2240225" y="4625415"/>
            <a:ext cx="12573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Line 9"/>
          <p:cNvSpPr>
            <a:spLocks noChangeShapeType="1"/>
          </p:cNvSpPr>
          <p:nvPr/>
        </p:nvSpPr>
        <p:spPr bwMode="auto">
          <a:xfrm>
            <a:off x="4936403" y="4625415"/>
            <a:ext cx="11430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Rectangle 11"/>
          <p:cNvSpPr>
            <a:spLocks noChangeArrowheads="1"/>
          </p:cNvSpPr>
          <p:nvPr/>
        </p:nvSpPr>
        <p:spPr bwMode="auto">
          <a:xfrm>
            <a:off x="1460029" y="55423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486982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1"/>
          <p:cNvSpPr>
            <a:spLocks noChangeArrowheads="1"/>
          </p:cNvSpPr>
          <p:nvPr/>
        </p:nvSpPr>
        <p:spPr bwMode="auto">
          <a:xfrm>
            <a:off x="1460029" y="55423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251520" y="332656"/>
            <a:ext cx="8568952" cy="6755696"/>
          </a:xfrm>
          <a:prstGeom prst="rect">
            <a:avLst/>
          </a:prstGeom>
        </p:spPr>
        <p:txBody>
          <a:bodyPr wrap="square">
            <a:spAutoFit/>
          </a:bodyPr>
          <a:lstStyle/>
          <a:p>
            <a:pPr algn="ctr"/>
            <a:r>
              <a:rPr lang="ru-RU" sz="1700" b="1" dirty="0">
                <a:solidFill>
                  <a:schemeClr val="tx2">
                    <a:lumMod val="75000"/>
                  </a:schemeClr>
                </a:solidFill>
                <a:latin typeface="Times New Roman" panose="02020603050405020304" pitchFamily="18" charset="0"/>
                <a:cs typeface="Times New Roman" panose="02020603050405020304" pitchFamily="18" charset="0"/>
              </a:rPr>
              <a:t>4 </a:t>
            </a:r>
            <a:r>
              <a:rPr lang="ru-RU" sz="1700" b="1" dirty="0" err="1">
                <a:solidFill>
                  <a:schemeClr val="tx2">
                    <a:lumMod val="75000"/>
                  </a:schemeClr>
                </a:solidFill>
                <a:latin typeface="Times New Roman" panose="02020603050405020304" pitchFamily="18" charset="0"/>
                <a:cs typeface="Times New Roman" panose="02020603050405020304" pitchFamily="18" charset="0"/>
              </a:rPr>
              <a:t>Халықаралық</a:t>
            </a:r>
            <a:r>
              <a:rPr lang="ru-RU" sz="1700" b="1" dirty="0">
                <a:solidFill>
                  <a:schemeClr val="tx2">
                    <a:lumMod val="75000"/>
                  </a:schemeClr>
                </a:solidFill>
                <a:latin typeface="Times New Roman" panose="02020603050405020304" pitchFamily="18" charset="0"/>
                <a:cs typeface="Times New Roman" panose="02020603050405020304" pitchFamily="18" charset="0"/>
              </a:rPr>
              <a:t> </a:t>
            </a:r>
            <a:r>
              <a:rPr lang="ru-RU" sz="1700" b="1" dirty="0" err="1">
                <a:solidFill>
                  <a:schemeClr val="tx2">
                    <a:lumMod val="75000"/>
                  </a:schemeClr>
                </a:solidFill>
                <a:latin typeface="Times New Roman" panose="02020603050405020304" pitchFamily="18" charset="0"/>
                <a:cs typeface="Times New Roman" panose="02020603050405020304" pitchFamily="18" charset="0"/>
              </a:rPr>
              <a:t>құқық</a:t>
            </a:r>
            <a:r>
              <a:rPr lang="ru-RU" sz="1700" b="1" dirty="0">
                <a:solidFill>
                  <a:schemeClr val="tx2">
                    <a:lumMod val="75000"/>
                  </a:schemeClr>
                </a:solidFill>
                <a:latin typeface="Times New Roman" panose="02020603050405020304" pitchFamily="18" charset="0"/>
                <a:cs typeface="Times New Roman" panose="02020603050405020304" pitchFamily="18" charset="0"/>
              </a:rPr>
              <a:t> </a:t>
            </a:r>
            <a:r>
              <a:rPr lang="ru-RU" sz="1700" b="1" dirty="0" err="1">
                <a:solidFill>
                  <a:schemeClr val="tx2">
                    <a:lumMod val="75000"/>
                  </a:schemeClr>
                </a:solidFill>
                <a:latin typeface="Times New Roman" panose="02020603050405020304" pitchFamily="18" charset="0"/>
                <a:cs typeface="Times New Roman" panose="02020603050405020304" pitchFamily="18" charset="0"/>
              </a:rPr>
              <a:t>нормаларына</a:t>
            </a:r>
            <a:r>
              <a:rPr lang="ru-RU" sz="1700" b="1" dirty="0">
                <a:solidFill>
                  <a:schemeClr val="tx2">
                    <a:lumMod val="75000"/>
                  </a:schemeClr>
                </a:solidFill>
                <a:latin typeface="Times New Roman" panose="02020603050405020304" pitchFamily="18" charset="0"/>
                <a:cs typeface="Times New Roman" panose="02020603050405020304" pitchFamily="18" charset="0"/>
              </a:rPr>
              <a:t> </a:t>
            </a:r>
            <a:r>
              <a:rPr lang="ru-RU" sz="1700" b="1" dirty="0" err="1">
                <a:solidFill>
                  <a:schemeClr val="tx2">
                    <a:lumMod val="75000"/>
                  </a:schemeClr>
                </a:solidFill>
                <a:latin typeface="Times New Roman" panose="02020603050405020304" pitchFamily="18" charset="0"/>
                <a:cs typeface="Times New Roman" panose="02020603050405020304" pitchFamily="18" charset="0"/>
              </a:rPr>
              <a:t>сәйкес</a:t>
            </a:r>
            <a:r>
              <a:rPr lang="ru-RU" sz="1700" b="1" dirty="0">
                <a:solidFill>
                  <a:schemeClr val="tx2">
                    <a:lumMod val="75000"/>
                  </a:schemeClr>
                </a:solidFill>
                <a:latin typeface="Times New Roman" panose="02020603050405020304" pitchFamily="18" charset="0"/>
                <a:cs typeface="Times New Roman" panose="02020603050405020304" pitchFamily="18" charset="0"/>
              </a:rPr>
              <a:t> </a:t>
            </a:r>
            <a:r>
              <a:rPr lang="ru-RU" sz="1700" b="1" dirty="0" err="1" smtClean="0">
                <a:solidFill>
                  <a:schemeClr val="tx2">
                    <a:lumMod val="75000"/>
                  </a:schemeClr>
                </a:solidFill>
                <a:latin typeface="Times New Roman" panose="02020603050405020304" pitchFamily="18" charset="0"/>
                <a:cs typeface="Times New Roman" panose="02020603050405020304" pitchFamily="18" charset="0"/>
              </a:rPr>
              <a:t>мұрагерлік</a:t>
            </a:r>
            <a:endParaRPr lang="ru-RU" sz="1700" b="1" dirty="0" smtClean="0">
              <a:solidFill>
                <a:schemeClr val="tx2">
                  <a:lumMod val="75000"/>
                </a:schemeClr>
              </a:solidFill>
              <a:latin typeface="Times New Roman" panose="02020603050405020304" pitchFamily="18" charset="0"/>
              <a:cs typeface="Times New Roman" panose="02020603050405020304" pitchFamily="18" charset="0"/>
            </a:endParaRPr>
          </a:p>
          <a:p>
            <a:pPr algn="ctr"/>
            <a:endParaRPr lang="ru-RU" sz="1600" b="1" dirty="0" smtClean="0">
              <a:solidFill>
                <a:schemeClr val="tx2">
                  <a:lumMod val="75000"/>
                </a:schemeClr>
              </a:solidFill>
              <a:latin typeface="Arial" panose="020B0604020202020204" pitchFamily="34" charset="0"/>
              <a:cs typeface="Arial" panose="020B0604020202020204" pitchFamily="34" charset="0"/>
            </a:endParaRPr>
          </a:p>
          <a:p>
            <a:pPr algn="just"/>
            <a:r>
              <a:rPr lang="ru-RU" sz="16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1600" dirty="0" err="1" smtClean="0">
                <a:solidFill>
                  <a:schemeClr val="tx2">
                    <a:lumMod val="75000"/>
                  </a:schemeClr>
                </a:solidFill>
                <a:latin typeface="Times New Roman" panose="02020603050405020304" pitchFamily="18" charset="0"/>
                <a:cs typeface="Times New Roman" panose="02020603050405020304" pitchFamily="18" charset="0"/>
              </a:rPr>
              <a:t>Халықаралық</a:t>
            </a:r>
            <a:r>
              <a:rPr lang="ru-RU" sz="16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мұрагерлік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құқық</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қатынастар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қалдырушы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өсиетінде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өзі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азаматы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болып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табылатын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елдің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таңдамаған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бұндай</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жағдайда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қалдырушының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соңғы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тұрақты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тұрғылықты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жері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елдің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анықталған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Сондай-ақ</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адамның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жасауға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және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күшін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жою</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актісінің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нысаны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қалдырушы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өсиетінде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өзі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азаматы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болып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табылатын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елдің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таңдамаса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қалдырушының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акт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кезде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тұрақты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тұрғылықты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жері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елдің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анықталған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Алайда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күшін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жою</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егер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соңғысы</a:t>
            </a:r>
            <a:r>
              <a:rPr lang="ru-RU" sz="1600" dirty="0">
                <a:solidFill>
                  <a:schemeClr val="tx2">
                    <a:lumMod val="75000"/>
                  </a:schemeClr>
                </a:solidFill>
                <a:latin typeface="Times New Roman" panose="02020603050405020304" pitchFamily="18" charset="0"/>
                <a:cs typeface="Times New Roman" panose="02020603050405020304" pitchFamily="18" charset="0"/>
              </a:rPr>
              <a:t> акт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жердің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талаптарын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Қазақстан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Республикасы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талаптарын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қанағаттандырса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нысанды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сақтамауы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салдарынан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жарамсыз</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деп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таныла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алмаған</a:t>
            </a:r>
            <a:r>
              <a:rPr lang="ru-RU" sz="1600"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1600" dirty="0" err="1" smtClean="0">
                <a:solidFill>
                  <a:schemeClr val="tx2">
                    <a:lumMod val="75000"/>
                  </a:schemeClr>
                </a:solidFill>
                <a:latin typeface="Times New Roman" panose="02020603050405020304" pitchFamily="18" charset="0"/>
                <a:cs typeface="Times New Roman" panose="02020603050405020304" pitchFamily="18" charset="0"/>
              </a:rPr>
              <a:t>Қозғалмайтын</a:t>
            </a:r>
            <a:r>
              <a:rPr lang="ru-RU" sz="16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мүлікті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мұраға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a:t>
            </a:r>
            <a:r>
              <a:rPr lang="ru-RU" sz="1600" dirty="0">
                <a:solidFill>
                  <a:schemeClr val="tx2">
                    <a:lumMod val="75000"/>
                  </a:schemeClr>
                </a:solidFill>
                <a:latin typeface="Times New Roman" panose="02020603050405020304" pitchFamily="18" charset="0"/>
                <a:cs typeface="Times New Roman" panose="02020603050405020304" pitchFamily="18" charset="0"/>
              </a:rPr>
              <a:t> осы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мүлік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тұрған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жердегі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елдің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ал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Қазақстан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Республикасында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мемлекеттік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тізілімге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енгізілген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мүлік</a:t>
            </a:r>
            <a:r>
              <a:rPr lang="ru-RU" sz="1600" dirty="0">
                <a:solidFill>
                  <a:schemeClr val="tx2">
                    <a:lumMod val="75000"/>
                  </a:schemeClr>
                </a:solidFill>
                <a:latin typeface="Times New Roman" panose="02020603050405020304" pitchFamily="18" charset="0"/>
                <a:cs typeface="Times New Roman" panose="02020603050405020304" pitchFamily="18" charset="0"/>
              </a:rPr>
              <a:t> -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Қазақстан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Республикасының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анықталған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Адамдардың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жасауға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күшін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жоюға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қабілеттілігі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сондай-ақ</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соңғысының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нысаны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егер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аталған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мүлік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етіп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қалдырылса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нақ</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сол</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құқықпен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анықталған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dirty="0" err="1">
                <a:solidFill>
                  <a:schemeClr val="tx2">
                    <a:lumMod val="75000"/>
                  </a:schemeClr>
                </a:solidFill>
                <a:latin typeface="Times New Roman" panose="02020603050405020304" pitchFamily="18" charset="0"/>
                <a:cs typeface="Times New Roman" panose="02020603050405020304" pitchFamily="18" charset="0"/>
              </a:rPr>
              <a:t>Мұрагерлік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қатнастарда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әр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түрлі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коллезиялар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туындайды</a:t>
            </a:r>
            <a:r>
              <a:rPr lang="ru-RU" sz="1600" dirty="0">
                <a:solidFill>
                  <a:schemeClr val="tx2">
                    <a:lumMod val="75000"/>
                  </a:schemeClr>
                </a:solidFill>
                <a:latin typeface="Times New Roman" panose="02020603050405020304" pitchFamily="18" charset="0"/>
                <a:cs typeface="Times New Roman" panose="02020603050405020304" pitchFamily="18" charset="0"/>
              </a:rPr>
              <a:t>, ал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ол</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әртүрлі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мемелекеттердің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мұаргерлік</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қатнастары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саласындағы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заңдардың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әр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түрлі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болуына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байланысты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Мысалы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заң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мұрагер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болуына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кезектер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Қазақстанда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алтау</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өзге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мемелекеттерде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одан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көп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1600" dirty="0">
                <a:solidFill>
                  <a:schemeClr val="tx2">
                    <a:lumMod val="75000"/>
                  </a:schemeClr>
                </a:solidFill>
                <a:latin typeface="Times New Roman" panose="02020603050405020304" pitchFamily="18" charset="0"/>
                <a:cs typeface="Times New Roman" panose="02020603050405020304" pitchFamily="18" charset="0"/>
              </a:rPr>
              <a:t> аз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болуы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мүмкін</a:t>
            </a:r>
            <a:r>
              <a:rPr lang="ru-RU" sz="1600"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мұрагер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болуда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әр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мемелекеттің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заңдары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әр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түрлі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болады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Ол</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өсиетке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қойылған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нысанасына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байланысты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Көп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мемелекеттерде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жазбаша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натариялды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түрде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жасалады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бұл</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талаптар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орындалмаса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ол</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жарамсыз</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болып</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табылады</a:t>
            </a:r>
            <a:r>
              <a:rPr lang="ru-RU" sz="1600"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dirty="0" err="1">
                <a:solidFill>
                  <a:schemeClr val="tx2">
                    <a:lumMod val="75000"/>
                  </a:schemeClr>
                </a:solidFill>
                <a:latin typeface="Times New Roman" panose="02020603050405020304" pitchFamily="18" charset="0"/>
                <a:cs typeface="Times New Roman" panose="02020603050405020304" pitchFamily="18" charset="0"/>
              </a:rPr>
              <a:t>Кейбір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мемелекеттерде</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алографиялық</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нысанда</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жасалатын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өсиеттер</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болады</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яғни</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өсиет</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қалдырушының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өзінің</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қолымен</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жасалған</a:t>
            </a:r>
            <a:r>
              <a:rPr lang="ru-RU" sz="1600" dirty="0">
                <a:solidFill>
                  <a:schemeClr val="tx2">
                    <a:lumMod val="75000"/>
                  </a:schemeClr>
                </a:solidFill>
                <a:latin typeface="Times New Roman" panose="02020603050405020304" pitchFamily="18" charset="0"/>
                <a:cs typeface="Times New Roman" panose="02020603050405020304" pitchFamily="18" charset="0"/>
              </a:rPr>
              <a:t>.</a:t>
            </a:r>
          </a:p>
          <a:p>
            <a:endParaRPr lang="ru-RU"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223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1"/>
          <p:cNvSpPr>
            <a:spLocks noChangeArrowheads="1"/>
          </p:cNvSpPr>
          <p:nvPr/>
        </p:nvSpPr>
        <p:spPr bwMode="auto">
          <a:xfrm>
            <a:off x="1460029" y="55423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107504" y="620688"/>
            <a:ext cx="8928992" cy="5632311"/>
          </a:xfrm>
          <a:prstGeom prst="rect">
            <a:avLst/>
          </a:prstGeom>
        </p:spPr>
        <p:txBody>
          <a:bodyPr wrap="square">
            <a:spAutoFit/>
          </a:bodyPr>
          <a:lstStyle/>
          <a:p>
            <a:pPr algn="ctr"/>
            <a:r>
              <a:rPr lang="ru-RU" sz="2000" b="1" dirty="0">
                <a:solidFill>
                  <a:schemeClr val="tx2">
                    <a:lumMod val="75000"/>
                  </a:schemeClr>
                </a:solidFill>
                <a:latin typeface="Times New Roman" panose="02020603050405020304" pitchFamily="18" charset="0"/>
                <a:cs typeface="Times New Roman" panose="02020603050405020304" pitchFamily="18" charset="0"/>
              </a:rPr>
              <a:t>5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Қазақстан</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smtClean="0">
                <a:solidFill>
                  <a:schemeClr val="tx2">
                    <a:lumMod val="75000"/>
                  </a:schemeClr>
                </a:solidFill>
                <a:latin typeface="Times New Roman" panose="02020603050405020304" pitchFamily="18" charset="0"/>
                <a:cs typeface="Times New Roman" panose="02020603050405020304" pitchFamily="18" charset="0"/>
              </a:rPr>
              <a:t>Республикасының</a:t>
            </a:r>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заңдары</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бойынша</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мұрагерлік</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құқық</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жөніндегі</a:t>
            </a:r>
            <a:r>
              <a:rPr lang="ru-RU" sz="2000" b="1" dirty="0">
                <a:solidFill>
                  <a:schemeClr val="tx2">
                    <a:lumMod val="75000"/>
                  </a:schemeClr>
                </a:solidFill>
                <a:latin typeface="Times New Roman" panose="02020603050405020304" pitchFamily="18" charset="0"/>
                <a:cs typeface="Times New Roman" panose="02020603050405020304" pitchFamily="18" charset="0"/>
              </a:rPr>
              <a:t> </a:t>
            </a:r>
            <a:r>
              <a:rPr lang="ru-RU" sz="2000" b="1" dirty="0" err="1">
                <a:solidFill>
                  <a:schemeClr val="tx2">
                    <a:lumMod val="75000"/>
                  </a:schemeClr>
                </a:solidFill>
                <a:latin typeface="Times New Roman" panose="02020603050405020304" pitchFamily="18" charset="0"/>
                <a:cs typeface="Times New Roman" panose="02020603050405020304" pitchFamily="18" charset="0"/>
              </a:rPr>
              <a:t>тәжірибе</a:t>
            </a:r>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pPr algn="just"/>
            <a:r>
              <a:rPr lang="ru-RU" sz="16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2000" dirty="0" err="1" smtClean="0">
                <a:solidFill>
                  <a:schemeClr val="tx2">
                    <a:lumMod val="75000"/>
                  </a:schemeClr>
                </a:solidFill>
                <a:latin typeface="Times New Roman" panose="02020603050405020304" pitchFamily="18" charset="0"/>
                <a:cs typeface="Times New Roman" panose="02020603050405020304" pitchFamily="18" charset="0"/>
              </a:rPr>
              <a:t>Мұрагерлік</a:t>
            </a:r>
            <a:r>
              <a:rPr lang="ru-RU" sz="20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құқықтық</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қатынастарға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байланысты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істерді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қараудың</a:t>
            </a:r>
            <a:r>
              <a:rPr lang="ru-RU" sz="2000" dirty="0">
                <a:solidFill>
                  <a:schemeClr val="tx2">
                    <a:lumMod val="75000"/>
                  </a:schemeClr>
                </a:solidFill>
                <a:latin typeface="Times New Roman" panose="02020603050405020304" pitchFamily="18" charset="0"/>
                <a:cs typeface="Times New Roman" panose="02020603050405020304" pitchFamily="18" charset="0"/>
              </a:rPr>
              <a:t>  сот </a:t>
            </a:r>
            <a:r>
              <a:rPr lang="ru-RU" sz="2000" dirty="0" err="1">
                <a:solidFill>
                  <a:schemeClr val="tx2">
                    <a:lumMod val="75000"/>
                  </a:schemeClr>
                </a:solidFill>
                <a:latin typeface="Times New Roman" panose="02020603050405020304" pitchFamily="18" charset="0"/>
                <a:cs typeface="Times New Roman" panose="02020603050405020304" pitchFamily="18" charset="0"/>
              </a:rPr>
              <a:t>практикасына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жүргізілген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қорыту</a:t>
            </a:r>
            <a:r>
              <a:rPr lang="ru-RU" sz="2000" dirty="0">
                <a:solidFill>
                  <a:schemeClr val="tx2">
                    <a:lumMod val="75000"/>
                  </a:schemeClr>
                </a:solidFill>
                <a:latin typeface="Times New Roman" panose="02020603050405020304" pitchFamily="18" charset="0"/>
                <a:cs typeface="Times New Roman" panose="02020603050405020304" pitchFamily="18" charset="0"/>
              </a:rPr>
              <a:t> республика </a:t>
            </a:r>
            <a:r>
              <a:rPr lang="ru-RU" sz="2000" dirty="0" err="1">
                <a:solidFill>
                  <a:schemeClr val="tx2">
                    <a:lumMod val="75000"/>
                  </a:schemeClr>
                </a:solidFill>
                <a:latin typeface="Times New Roman" panose="02020603050405020304" pitchFamily="18" charset="0"/>
                <a:cs typeface="Times New Roman" panose="02020603050405020304" pitchFamily="18" charset="0"/>
              </a:rPr>
              <a:t>соттарының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мұрагерлік</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құқық</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нормаларын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негізінен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дұрыс</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қолданатынын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көрсетті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ru-RU" sz="2000" dirty="0" err="1">
                <a:solidFill>
                  <a:schemeClr val="tx2">
                    <a:lumMod val="75000"/>
                  </a:schemeClr>
                </a:solidFill>
                <a:latin typeface="Times New Roman" panose="02020603050405020304" pitchFamily="18" charset="0"/>
                <a:cs typeface="Times New Roman" panose="02020603050405020304" pitchFamily="18" charset="0"/>
              </a:rPr>
              <a:t>Сонымен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қатар</a:t>
            </a:r>
            <a:r>
              <a:rPr lang="ru-RU" sz="2000" dirty="0">
                <a:solidFill>
                  <a:schemeClr val="tx2">
                    <a:lumMod val="75000"/>
                  </a:schemeClr>
                </a:solidFill>
                <a:latin typeface="Times New Roman" panose="02020603050405020304" pitchFamily="18" charset="0"/>
                <a:cs typeface="Times New Roman" panose="02020603050405020304" pitchFamily="18" charset="0"/>
              </a:rPr>
              <a:t>, сот </a:t>
            </a:r>
            <a:r>
              <a:rPr lang="ru-RU" sz="2000" dirty="0" err="1">
                <a:solidFill>
                  <a:schemeClr val="tx2">
                    <a:lumMod val="75000"/>
                  </a:schemeClr>
                </a:solidFill>
                <a:latin typeface="Times New Roman" panose="02020603050405020304" pitchFamily="18" charset="0"/>
                <a:cs typeface="Times New Roman" panose="02020603050405020304" pitchFamily="18" charset="0"/>
              </a:rPr>
              <a:t>практикасын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зерделеу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барысында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белгілі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бір</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мәселені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шешу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кезінде</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материалдық</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құқық</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нормаларының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әр</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түрлі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қолданылатыны</a:t>
            </a:r>
            <a:r>
              <a:rPr lang="ru-RU" sz="2000" dirty="0">
                <a:solidFill>
                  <a:schemeClr val="tx2">
                    <a:lumMod val="75000"/>
                  </a:schemeClr>
                </a:solidFill>
                <a:latin typeface="Times New Roman" panose="02020603050405020304" pitchFamily="18" charset="0"/>
                <a:cs typeface="Times New Roman" panose="02020603050405020304" pitchFamily="18" charset="0"/>
              </a:rPr>
              <a:t> да </a:t>
            </a:r>
            <a:r>
              <a:rPr lang="ru-RU" sz="2000" dirty="0" err="1">
                <a:solidFill>
                  <a:schemeClr val="tx2">
                    <a:lumMod val="75000"/>
                  </a:schemeClr>
                </a:solidFill>
                <a:latin typeface="Times New Roman" panose="02020603050405020304" pitchFamily="18" charset="0"/>
                <a:cs typeface="Times New Roman" panose="02020603050405020304" pitchFamily="18" charset="0"/>
              </a:rPr>
              <a:t>анықталды</a:t>
            </a:r>
            <a:r>
              <a:rPr lang="ru-RU" sz="2000"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2000" dirty="0" err="1">
                <a:solidFill>
                  <a:schemeClr val="tx2">
                    <a:lumMod val="75000"/>
                  </a:schemeClr>
                </a:solidFill>
                <a:latin typeface="Times New Roman" panose="02020603050405020304" pitchFamily="18" charset="0"/>
                <a:cs typeface="Times New Roman" panose="02020603050405020304" pitchFamily="18" charset="0"/>
              </a:rPr>
              <a:t>Азаматтық</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кодекстің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бұдан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әрі</a:t>
            </a:r>
            <a:r>
              <a:rPr lang="ru-RU" sz="2000" dirty="0">
                <a:solidFill>
                  <a:schemeClr val="tx2">
                    <a:lumMod val="75000"/>
                  </a:schemeClr>
                </a:solidFill>
                <a:latin typeface="Times New Roman" panose="02020603050405020304" pitchFamily="18" charset="0"/>
                <a:cs typeface="Times New Roman" panose="02020603050405020304" pitchFamily="18" charset="0"/>
              </a:rPr>
              <a:t> - АК) 1043-бабына </a:t>
            </a:r>
            <a:r>
              <a:rPr lang="ru-RU" sz="2000" dirty="0" err="1">
                <a:solidFill>
                  <a:schemeClr val="tx2">
                    <a:lumMod val="75000"/>
                  </a:schemeClr>
                </a:solidFill>
                <a:latin typeface="Times New Roman" panose="02020603050405020304" pitchFamily="18" charset="0"/>
                <a:cs typeface="Times New Roman" panose="02020603050405020304" pitchFamily="18" charset="0"/>
              </a:rPr>
              <a:t>сәйкес</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қалдырушының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соңғы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тұрған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жер</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en-US"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a:solidFill>
                  <a:schemeClr val="tx2">
                    <a:lumMod val="75000"/>
                  </a:schemeClr>
                </a:solidFill>
                <a:latin typeface="Times New Roman" panose="02020603050405020304" pitchFamily="18" charset="0"/>
                <a:cs typeface="Times New Roman" panose="02020603050405020304" pitchFamily="18" charset="0"/>
              </a:rPr>
              <a:t>ал </a:t>
            </a:r>
            <a:r>
              <a:rPr lang="ru-RU" sz="2000" dirty="0" err="1">
                <a:solidFill>
                  <a:schemeClr val="tx2">
                    <a:lumMod val="75000"/>
                  </a:schemeClr>
                </a:solidFill>
                <a:latin typeface="Times New Roman" panose="02020603050405020304" pitchFamily="18" charset="0"/>
                <a:cs typeface="Times New Roman" panose="02020603050405020304" pitchFamily="18" charset="0"/>
              </a:rPr>
              <a:t>егер</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ол</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белг</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с</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з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болса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мүл</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err="1">
                <a:solidFill>
                  <a:schemeClr val="tx2">
                    <a:lumMod val="75000"/>
                  </a:schemeClr>
                </a:solidFill>
                <a:latin typeface="Times New Roman" panose="02020603050405020304" pitchFamily="18" charset="0"/>
                <a:cs typeface="Times New Roman" panose="02020603050405020304" pitchFamily="18" charset="0"/>
              </a:rPr>
              <a:t>кт</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ң </a:t>
            </a:r>
            <a:r>
              <a:rPr lang="ru-RU" sz="20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оның</a:t>
            </a:r>
            <a:r>
              <a:rPr lang="ru-RU" sz="2000" dirty="0">
                <a:solidFill>
                  <a:schemeClr val="tx2">
                    <a:lumMod val="75000"/>
                  </a:schemeClr>
                </a:solidFill>
                <a:latin typeface="Times New Roman" panose="02020603050405020304" pitchFamily="18" charset="0"/>
                <a:cs typeface="Times New Roman" panose="02020603050405020304" pitchFamily="18" charset="0"/>
              </a:rPr>
              <a:t> нег</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err="1">
                <a:solidFill>
                  <a:schemeClr val="tx2">
                    <a:lumMod val="75000"/>
                  </a:schemeClr>
                </a:solidFill>
                <a:latin typeface="Times New Roman" panose="02020603050405020304" pitchFamily="18" charset="0"/>
                <a:cs typeface="Times New Roman" panose="02020603050405020304" pitchFamily="18" charset="0"/>
              </a:rPr>
              <a:t>зг</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en-US"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бөл</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г</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н</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ң </a:t>
            </a:r>
            <a:r>
              <a:rPr lang="ru-RU" sz="2000" dirty="0" err="1">
                <a:solidFill>
                  <a:schemeClr val="tx2">
                    <a:lumMod val="75000"/>
                  </a:schemeClr>
                </a:solidFill>
                <a:latin typeface="Times New Roman" panose="02020603050405020304" pitchFamily="18" charset="0"/>
                <a:cs typeface="Times New Roman" panose="02020603050405020304" pitchFamily="18" charset="0"/>
              </a:rPr>
              <a:t>орналасқан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жер</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en-US"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мұраның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ашылу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орны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болып</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табылады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қалдырушының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тұрған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жерін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анықтау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кейіннен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мұрагерлердің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мұраға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құқығы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туралы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куәлігін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алу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үшін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қажет</a:t>
            </a:r>
            <a:r>
              <a:rPr lang="ru-RU" sz="2000"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Кей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жағдайда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азамат</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өзінің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тұрақты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тұратын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мекенінен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жырақта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мысалы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емдеу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орнында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ауруханада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немесе</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басқа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жерде</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қайтыс</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болуы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мүмкін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ru-RU" sz="20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2000" dirty="0" err="1" smtClean="0">
                <a:solidFill>
                  <a:schemeClr val="tx2">
                    <a:lumMod val="75000"/>
                  </a:schemeClr>
                </a:solidFill>
                <a:latin typeface="Times New Roman" panose="02020603050405020304" pitchFamily="18" charset="0"/>
                <a:cs typeface="Times New Roman" panose="02020603050405020304" pitchFamily="18" charset="0"/>
              </a:rPr>
              <a:t>Мұрагерд</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a:solidFill>
                  <a:schemeClr val="tx2">
                    <a:lumMod val="75000"/>
                  </a:schemeClr>
                </a:solidFill>
                <a:latin typeface="Times New Roman" panose="02020603050405020304" pitchFamily="18" charset="0"/>
                <a:cs typeface="Times New Roman" panose="02020603050405020304" pitchFamily="18" charset="0"/>
              </a:rPr>
              <a:t>ң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қалдырушыны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қасақана</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өлт</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err="1">
                <a:solidFill>
                  <a:schemeClr val="tx2">
                    <a:lumMod val="75000"/>
                  </a:schemeClr>
                </a:solidFill>
                <a:latin typeface="Times New Roman" panose="02020603050405020304" pitchFamily="18" charset="0"/>
                <a:cs typeface="Times New Roman" panose="02020603050405020304" pitchFamily="18" charset="0"/>
              </a:rPr>
              <a:t>руі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мұрагерд</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en-US"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мұрагерл</a:t>
            </a:r>
            <a:r>
              <a:rPr lang="en-US" sz="2000" dirty="0" err="1">
                <a:solidFill>
                  <a:schemeClr val="tx2">
                    <a:lumMod val="75000"/>
                  </a:schemeClr>
                </a:solidFill>
                <a:latin typeface="Times New Roman" panose="02020603050405020304" pitchFamily="18" charset="0"/>
                <a:cs typeface="Times New Roman" panose="02020603050405020304" pitchFamily="18" charset="0"/>
              </a:rPr>
              <a:t>i</a:t>
            </a:r>
            <a:r>
              <a:rPr lang="ru-RU" sz="2000" dirty="0" err="1">
                <a:solidFill>
                  <a:schemeClr val="tx2">
                    <a:lumMod val="75000"/>
                  </a:schemeClr>
                </a:solidFill>
                <a:latin typeface="Times New Roman" panose="02020603050405020304" pitchFamily="18" charset="0"/>
                <a:cs typeface="Times New Roman" panose="02020603050405020304" pitchFamily="18" charset="0"/>
              </a:rPr>
              <a:t>ктен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шеттету</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үшін</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жеткіліксіз</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болады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бұл</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туралы</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соттың</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шешімі</a:t>
            </a:r>
            <a:r>
              <a:rPr lang="ru-RU" sz="2000" dirty="0">
                <a:solidFill>
                  <a:schemeClr val="tx2">
                    <a:lumMod val="75000"/>
                  </a:schemeClr>
                </a:solidFill>
                <a:latin typeface="Times New Roman" panose="02020603050405020304" pitchFamily="18" charset="0"/>
                <a:cs typeface="Times New Roman" panose="02020603050405020304" pitchFamily="18" charset="0"/>
              </a:rPr>
              <a:t> </a:t>
            </a:r>
            <a:r>
              <a:rPr lang="ru-RU" sz="2000" dirty="0" err="1">
                <a:solidFill>
                  <a:schemeClr val="tx2">
                    <a:lumMod val="75000"/>
                  </a:schemeClr>
                </a:solidFill>
                <a:latin typeface="Times New Roman" panose="02020603050405020304" pitchFamily="18" charset="0"/>
                <a:cs typeface="Times New Roman" panose="02020603050405020304" pitchFamily="18" charset="0"/>
              </a:rPr>
              <a:t>қажет</a:t>
            </a:r>
            <a:r>
              <a:rPr lang="ru-RU" sz="2000" dirty="0">
                <a:solidFill>
                  <a:schemeClr val="tx2">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7175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1"/>
          <p:cNvSpPr>
            <a:spLocks noChangeArrowheads="1"/>
          </p:cNvSpPr>
          <p:nvPr/>
        </p:nvSpPr>
        <p:spPr bwMode="auto">
          <a:xfrm>
            <a:off x="1460029" y="55423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107504" y="620688"/>
            <a:ext cx="8928992" cy="4401205"/>
          </a:xfrm>
          <a:prstGeom prst="rect">
            <a:avLst/>
          </a:prstGeom>
        </p:spPr>
        <p:txBody>
          <a:bodyPr wrap="square">
            <a:spAutoFit/>
          </a:bodyPr>
          <a:lstStyle/>
          <a:p>
            <a:pPr algn="ctr"/>
            <a:r>
              <a:rPr lang="ru-RU" sz="2000" b="1" dirty="0" smtClean="0">
                <a:solidFill>
                  <a:schemeClr val="tx2">
                    <a:lumMod val="75000"/>
                  </a:schemeClr>
                </a:solidFill>
                <a:latin typeface="Arial" panose="020B0604020202020204" pitchFamily="34" charset="0"/>
                <a:cs typeface="Arial" panose="020B0604020202020204" pitchFamily="34" charset="0"/>
              </a:rPr>
              <a:t>5.1 </a:t>
            </a:r>
            <a:r>
              <a:rPr lang="ru-RU" sz="2000" b="1" dirty="0" err="1">
                <a:solidFill>
                  <a:schemeClr val="tx2">
                    <a:lumMod val="75000"/>
                  </a:schemeClr>
                </a:solidFill>
                <a:latin typeface="Arial" panose="020B0604020202020204" pitchFamily="34" charset="0"/>
                <a:cs typeface="Arial" panose="020B0604020202020204" pitchFamily="34" charset="0"/>
              </a:rPr>
              <a:t>Мұрагерлік</a:t>
            </a:r>
            <a:r>
              <a:rPr lang="ru-RU" sz="2000" b="1" dirty="0">
                <a:solidFill>
                  <a:schemeClr val="tx2">
                    <a:lumMod val="75000"/>
                  </a:schemeClr>
                </a:solidFill>
                <a:latin typeface="Arial" panose="020B0604020202020204" pitchFamily="34" charset="0"/>
                <a:cs typeface="Arial" panose="020B0604020202020204" pitchFamily="34" charset="0"/>
              </a:rPr>
              <a:t> </a:t>
            </a:r>
            <a:r>
              <a:rPr lang="ru-RU" sz="2000" b="1" dirty="0" err="1">
                <a:solidFill>
                  <a:schemeClr val="tx2">
                    <a:lumMod val="75000"/>
                  </a:schemeClr>
                </a:solidFill>
                <a:latin typeface="Arial" panose="020B0604020202020204" pitchFamily="34" charset="0"/>
                <a:cs typeface="Arial" panose="020B0604020202020204" pitchFamily="34" charset="0"/>
              </a:rPr>
              <a:t>құқыққа</a:t>
            </a:r>
            <a:r>
              <a:rPr lang="ru-RU" sz="2000" b="1" dirty="0">
                <a:solidFill>
                  <a:schemeClr val="tx2">
                    <a:lumMod val="75000"/>
                  </a:schemeClr>
                </a:solidFill>
                <a:latin typeface="Arial" panose="020B0604020202020204" pitchFamily="34" charset="0"/>
                <a:cs typeface="Arial" panose="020B0604020202020204" pitchFamily="34" charset="0"/>
              </a:rPr>
              <a:t> </a:t>
            </a:r>
            <a:r>
              <a:rPr lang="ru-RU" sz="2000" b="1" dirty="0" err="1">
                <a:solidFill>
                  <a:schemeClr val="tx2">
                    <a:lumMod val="75000"/>
                  </a:schemeClr>
                </a:solidFill>
                <a:latin typeface="Arial" panose="020B0604020202020204" pitchFamily="34" charset="0"/>
                <a:cs typeface="Arial" panose="020B0604020202020204" pitchFamily="34" charset="0"/>
              </a:rPr>
              <a:t>қатысты</a:t>
            </a:r>
            <a:r>
              <a:rPr lang="ru-RU" sz="2000" b="1" dirty="0">
                <a:solidFill>
                  <a:schemeClr val="tx2">
                    <a:lumMod val="75000"/>
                  </a:schemeClr>
                </a:solidFill>
                <a:latin typeface="Arial" panose="020B0604020202020204" pitchFamily="34" charset="0"/>
                <a:cs typeface="Arial" panose="020B0604020202020204" pitchFamily="34" charset="0"/>
              </a:rPr>
              <a:t> </a:t>
            </a:r>
            <a:r>
              <a:rPr lang="ru-RU" sz="2000" b="1" dirty="0" err="1">
                <a:solidFill>
                  <a:schemeClr val="tx2">
                    <a:lumMod val="75000"/>
                  </a:schemeClr>
                </a:solidFill>
                <a:latin typeface="Arial" panose="020B0604020202020204" pitchFamily="34" charset="0"/>
                <a:cs typeface="Arial" panose="020B0604020202020204" pitchFamily="34" charset="0"/>
              </a:rPr>
              <a:t>даулар</a:t>
            </a:r>
            <a:r>
              <a:rPr lang="ru-RU" sz="2000" b="1" dirty="0">
                <a:solidFill>
                  <a:schemeClr val="tx2">
                    <a:lumMod val="75000"/>
                  </a:schemeClr>
                </a:solidFill>
                <a:latin typeface="Arial" panose="020B0604020202020204" pitchFamily="34" charset="0"/>
                <a:cs typeface="Arial" panose="020B0604020202020204" pitchFamily="34" charset="0"/>
              </a:rPr>
              <a:t> </a:t>
            </a:r>
            <a:r>
              <a:rPr lang="ru-RU" sz="2000" b="1" dirty="0" err="1">
                <a:solidFill>
                  <a:schemeClr val="tx2">
                    <a:lumMod val="75000"/>
                  </a:schemeClr>
                </a:solidFill>
                <a:latin typeface="Arial" panose="020B0604020202020204" pitchFamily="34" charset="0"/>
                <a:cs typeface="Arial" panose="020B0604020202020204" pitchFamily="34" charset="0"/>
              </a:rPr>
              <a:t>бойынша</a:t>
            </a:r>
            <a:r>
              <a:rPr lang="ru-RU" sz="2000" b="1" dirty="0">
                <a:solidFill>
                  <a:schemeClr val="tx2">
                    <a:lumMod val="75000"/>
                  </a:schemeClr>
                </a:solidFill>
                <a:latin typeface="Arial" panose="020B0604020202020204" pitchFamily="34" charset="0"/>
                <a:cs typeface="Arial" panose="020B0604020202020204" pitchFamily="34" charset="0"/>
              </a:rPr>
              <a:t> сот </a:t>
            </a:r>
            <a:r>
              <a:rPr lang="ru-RU" sz="2000" b="1" dirty="0" err="1">
                <a:solidFill>
                  <a:schemeClr val="tx2">
                    <a:lumMod val="75000"/>
                  </a:schemeClr>
                </a:solidFill>
                <a:latin typeface="Arial" panose="020B0604020202020204" pitchFamily="34" charset="0"/>
                <a:cs typeface="Arial" panose="020B0604020202020204" pitchFamily="34" charset="0"/>
              </a:rPr>
              <a:t>практикасын</a:t>
            </a:r>
            <a:r>
              <a:rPr lang="ru-RU" sz="2000" b="1" dirty="0">
                <a:solidFill>
                  <a:schemeClr val="tx2">
                    <a:lumMod val="75000"/>
                  </a:schemeClr>
                </a:solidFill>
                <a:latin typeface="Arial" panose="020B0604020202020204" pitchFamily="34" charset="0"/>
                <a:cs typeface="Arial" panose="020B0604020202020204" pitchFamily="34" charset="0"/>
              </a:rPr>
              <a:t> </a:t>
            </a:r>
            <a:r>
              <a:rPr lang="ru-RU" sz="2000" b="1" dirty="0" err="1">
                <a:solidFill>
                  <a:schemeClr val="tx2">
                    <a:lumMod val="75000"/>
                  </a:schemeClr>
                </a:solidFill>
                <a:latin typeface="Arial" panose="020B0604020202020204" pitchFamily="34" charset="0"/>
                <a:cs typeface="Arial" panose="020B0604020202020204" pitchFamily="34" charset="0"/>
              </a:rPr>
              <a:t>талдау</a:t>
            </a:r>
            <a:endParaRPr lang="ru-RU" sz="2000" b="1" dirty="0">
              <a:solidFill>
                <a:schemeClr val="tx2">
                  <a:lumMod val="75000"/>
                </a:schemeClr>
              </a:solidFill>
              <a:latin typeface="Arial" panose="020B0604020202020204" pitchFamily="34" charset="0"/>
              <a:cs typeface="Arial" panose="020B0604020202020204" pitchFamily="34" charset="0"/>
            </a:endParaRPr>
          </a:p>
          <a:p>
            <a:pPr algn="just"/>
            <a:r>
              <a:rPr lang="ru-RU" sz="2000" dirty="0" smtClean="0">
                <a:solidFill>
                  <a:schemeClr val="tx2">
                    <a:lumMod val="75000"/>
                  </a:schemeClr>
                </a:solidFill>
                <a:latin typeface="Arial" panose="020B0604020202020204" pitchFamily="34" charset="0"/>
                <a:cs typeface="Arial" panose="020B0604020202020204" pitchFamily="34" charset="0"/>
              </a:rPr>
              <a:t>	</a:t>
            </a:r>
            <a:r>
              <a:rPr lang="ru-RU" sz="2000" dirty="0" err="1" smtClean="0">
                <a:solidFill>
                  <a:schemeClr val="tx2">
                    <a:lumMod val="75000"/>
                  </a:schemeClr>
                </a:solidFill>
                <a:latin typeface="Arial" panose="020B0604020202020204" pitchFamily="34" charset="0"/>
                <a:cs typeface="Arial" panose="020B0604020202020204" pitchFamily="34" charset="0"/>
              </a:rPr>
              <a:t>Қазақстан</a:t>
            </a:r>
            <a:r>
              <a:rPr lang="ru-RU" sz="2000" dirty="0" smtClean="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Республикасының</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Азаматтық</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кодексінің</a:t>
            </a:r>
            <a:r>
              <a:rPr lang="ru-RU" sz="2000" dirty="0">
                <a:solidFill>
                  <a:schemeClr val="tx2">
                    <a:lumMod val="75000"/>
                  </a:schemeClr>
                </a:solidFill>
                <a:latin typeface="Arial" panose="020B0604020202020204" pitchFamily="34" charset="0"/>
                <a:cs typeface="Arial" panose="020B0604020202020204" pitchFamily="34" charset="0"/>
              </a:rPr>
              <a:t> 1042-бабына с</a:t>
            </a:r>
            <a:r>
              <a:rPr lang="en-US" sz="2000" dirty="0">
                <a:solidFill>
                  <a:schemeClr val="tx2">
                    <a:lumMod val="75000"/>
                  </a:schemeClr>
                </a:solidFill>
                <a:latin typeface="Arial" panose="020B0604020202020204" pitchFamily="34" charset="0"/>
                <a:cs typeface="Arial" panose="020B0604020202020204" pitchFamily="34" charset="0"/>
              </a:rPr>
              <a:t>ə</a:t>
            </a:r>
            <a:r>
              <a:rPr lang="ru-RU" sz="2000" dirty="0" err="1">
                <a:solidFill>
                  <a:schemeClr val="tx2">
                    <a:lumMod val="75000"/>
                  </a:schemeClr>
                </a:solidFill>
                <a:latin typeface="Arial" panose="020B0604020202020204" pitchFamily="34" charset="0"/>
                <a:cs typeface="Arial" panose="020B0604020202020204" pitchFamily="34" charset="0"/>
              </a:rPr>
              <a:t>йкес</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бұдан</a:t>
            </a:r>
            <a:r>
              <a:rPr lang="ru-RU" sz="2000" dirty="0">
                <a:solidFill>
                  <a:schemeClr val="tx2">
                    <a:lumMod val="75000"/>
                  </a:schemeClr>
                </a:solidFill>
                <a:latin typeface="Arial" panose="020B0604020202020204" pitchFamily="34" charset="0"/>
                <a:cs typeface="Arial" panose="020B0604020202020204" pitchFamily="34" charset="0"/>
              </a:rPr>
              <a:t> </a:t>
            </a:r>
            <a:r>
              <a:rPr lang="en-US" sz="2000" dirty="0">
                <a:solidFill>
                  <a:schemeClr val="tx2">
                    <a:lumMod val="75000"/>
                  </a:schemeClr>
                </a:solidFill>
                <a:latin typeface="Arial" panose="020B0604020202020204" pitchFamily="34" charset="0"/>
                <a:cs typeface="Arial" panose="020B0604020202020204" pitchFamily="34" charset="0"/>
              </a:rPr>
              <a:t>ə</a:t>
            </a:r>
            <a:r>
              <a:rPr lang="ru-RU" sz="2000" dirty="0" err="1">
                <a:solidFill>
                  <a:schemeClr val="tx2">
                    <a:lumMod val="75000"/>
                  </a:schemeClr>
                </a:solidFill>
                <a:latin typeface="Arial" panose="020B0604020202020204" pitchFamily="34" charset="0"/>
                <a:cs typeface="Arial" panose="020B0604020202020204" pitchFamily="34" charset="0"/>
              </a:rPr>
              <a:t>рі</a:t>
            </a:r>
            <a:r>
              <a:rPr lang="ru-RU" sz="2000" dirty="0">
                <a:solidFill>
                  <a:schemeClr val="tx2">
                    <a:lumMod val="75000"/>
                  </a:schemeClr>
                </a:solidFill>
                <a:latin typeface="Arial" panose="020B0604020202020204" pitchFamily="34" charset="0"/>
                <a:cs typeface="Arial" panose="020B0604020202020204" pitchFamily="34" charset="0"/>
              </a:rPr>
              <a:t>-АК), </a:t>
            </a:r>
            <a:r>
              <a:rPr lang="ru-RU" sz="2000" dirty="0" err="1">
                <a:solidFill>
                  <a:schemeClr val="tx2">
                    <a:lumMod val="75000"/>
                  </a:schemeClr>
                </a:solidFill>
                <a:latin typeface="Arial" panose="020B0604020202020204" pitchFamily="34" charset="0"/>
                <a:cs typeface="Arial" panose="020B0604020202020204" pitchFamily="34" charset="0"/>
              </a:rPr>
              <a:t>мұра</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қалдырушының</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қайтыс</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болған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күн</a:t>
            </a:r>
            <a:r>
              <a:rPr lang="en-US" sz="2000" dirty="0" err="1">
                <a:solidFill>
                  <a:schemeClr val="tx2">
                    <a:lumMod val="75000"/>
                  </a:schemeClr>
                </a:solidFill>
                <a:latin typeface="Arial" panose="020B0604020202020204" pitchFamily="34" charset="0"/>
                <a:cs typeface="Arial" panose="020B0604020202020204" pitchFamily="34" charset="0"/>
              </a:rPr>
              <a:t>i</a:t>
            </a:r>
            <a:r>
              <a:rPr lang="en-US" sz="2000" dirty="0">
                <a:solidFill>
                  <a:schemeClr val="tx2">
                    <a:lumMod val="75000"/>
                  </a:schemeClr>
                </a:solidFill>
                <a:latin typeface="Arial" panose="020B0604020202020204" pitchFamily="34" charset="0"/>
                <a:cs typeface="Arial" panose="020B0604020202020204" pitchFamily="34" charset="0"/>
              </a:rPr>
              <a:t>, </a:t>
            </a:r>
            <a:r>
              <a:rPr lang="ru-RU" sz="2000" dirty="0">
                <a:solidFill>
                  <a:schemeClr val="tx2">
                    <a:lumMod val="75000"/>
                  </a:schemeClr>
                </a:solidFill>
                <a:latin typeface="Arial" panose="020B0604020202020204" pitchFamily="34" charset="0"/>
                <a:cs typeface="Arial" panose="020B0604020202020204" pitchFamily="34" charset="0"/>
              </a:rPr>
              <a:t>ал оны </a:t>
            </a:r>
            <a:r>
              <a:rPr lang="ru-RU" sz="2000" dirty="0" err="1">
                <a:solidFill>
                  <a:schemeClr val="tx2">
                    <a:lumMod val="75000"/>
                  </a:schemeClr>
                </a:solidFill>
                <a:latin typeface="Arial" panose="020B0604020202020204" pitchFamily="34" charset="0"/>
                <a:cs typeface="Arial" panose="020B0604020202020204" pitchFamily="34" charset="0"/>
              </a:rPr>
              <a:t>қайтыс</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болған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деп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жариялаған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кезде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егер</a:t>
            </a:r>
            <a:r>
              <a:rPr lang="ru-RU" sz="2000" dirty="0">
                <a:solidFill>
                  <a:schemeClr val="tx2">
                    <a:lumMod val="75000"/>
                  </a:schemeClr>
                </a:solidFill>
                <a:latin typeface="Arial" panose="020B0604020202020204" pitchFamily="34" charset="0"/>
                <a:cs typeface="Arial" panose="020B0604020202020204" pitchFamily="34" charset="0"/>
              </a:rPr>
              <a:t> сот </a:t>
            </a:r>
            <a:r>
              <a:rPr lang="ru-RU" sz="2000" dirty="0" err="1">
                <a:solidFill>
                  <a:schemeClr val="tx2">
                    <a:lumMod val="75000"/>
                  </a:schemeClr>
                </a:solidFill>
                <a:latin typeface="Arial" panose="020B0604020202020204" pitchFamily="34" charset="0"/>
                <a:cs typeface="Arial" panose="020B0604020202020204" pitchFamily="34" charset="0"/>
              </a:rPr>
              <a:t>шешімінде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басқа</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күн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көрсет</a:t>
            </a:r>
            <a:r>
              <a:rPr lang="en-US" sz="2000" dirty="0" err="1">
                <a:solidFill>
                  <a:schemeClr val="tx2">
                    <a:lumMod val="75000"/>
                  </a:schemeClr>
                </a:solidFill>
                <a:latin typeface="Arial" panose="020B0604020202020204" pitchFamily="34" charset="0"/>
                <a:cs typeface="Arial" panose="020B0604020202020204" pitchFamily="34" charset="0"/>
              </a:rPr>
              <a:t>i</a:t>
            </a:r>
            <a:r>
              <a:rPr lang="ru-RU" sz="2000" dirty="0" err="1">
                <a:solidFill>
                  <a:schemeClr val="tx2">
                    <a:lumMod val="75000"/>
                  </a:schemeClr>
                </a:solidFill>
                <a:latin typeface="Arial" panose="020B0604020202020204" pitchFamily="34" charset="0"/>
                <a:cs typeface="Arial" panose="020B0604020202020204" pitchFamily="34" charset="0"/>
              </a:rPr>
              <a:t>лмесе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азаматты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қайтыс</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болды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деп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жариялау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туралы</a:t>
            </a:r>
            <a:r>
              <a:rPr lang="ru-RU" sz="2000" dirty="0">
                <a:solidFill>
                  <a:schemeClr val="tx2">
                    <a:lumMod val="75000"/>
                  </a:schemeClr>
                </a:solidFill>
                <a:latin typeface="Arial" panose="020B0604020202020204" pitchFamily="34" charset="0"/>
                <a:cs typeface="Arial" panose="020B0604020202020204" pitchFamily="34" charset="0"/>
              </a:rPr>
              <a:t> сот </a:t>
            </a:r>
            <a:r>
              <a:rPr lang="ru-RU" sz="2000" dirty="0" err="1">
                <a:solidFill>
                  <a:schemeClr val="tx2">
                    <a:lumMod val="75000"/>
                  </a:schemeClr>
                </a:solidFill>
                <a:latin typeface="Arial" panose="020B0604020202020204" pitchFamily="34" charset="0"/>
                <a:cs typeface="Arial" panose="020B0604020202020204" pitchFamily="34" charset="0"/>
              </a:rPr>
              <a:t>шеш</a:t>
            </a:r>
            <a:r>
              <a:rPr lang="en-US" sz="2000" dirty="0" err="1">
                <a:solidFill>
                  <a:schemeClr val="tx2">
                    <a:lumMod val="75000"/>
                  </a:schemeClr>
                </a:solidFill>
                <a:latin typeface="Arial" panose="020B0604020202020204" pitchFamily="34" charset="0"/>
                <a:cs typeface="Arial" panose="020B0604020202020204" pitchFamily="34" charset="0"/>
              </a:rPr>
              <a:t>i</a:t>
            </a:r>
            <a:r>
              <a:rPr lang="ru-RU" sz="2000" dirty="0">
                <a:solidFill>
                  <a:schemeClr val="tx2">
                    <a:lumMod val="75000"/>
                  </a:schemeClr>
                </a:solidFill>
                <a:latin typeface="Arial" panose="020B0604020202020204" pitchFamily="34" charset="0"/>
                <a:cs typeface="Arial" panose="020B0604020202020204" pitchFamily="34" charset="0"/>
              </a:rPr>
              <a:t>м</a:t>
            </a:r>
            <a:r>
              <a:rPr lang="en-US" sz="2000" dirty="0" err="1">
                <a:solidFill>
                  <a:schemeClr val="tx2">
                    <a:lumMod val="75000"/>
                  </a:schemeClr>
                </a:solidFill>
                <a:latin typeface="Arial" panose="020B0604020202020204" pitchFamily="34" charset="0"/>
                <a:cs typeface="Arial" panose="020B0604020202020204" pitchFamily="34" charset="0"/>
              </a:rPr>
              <a:t>i</a:t>
            </a:r>
            <a:r>
              <a:rPr lang="en-US"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күш</a:t>
            </a:r>
            <a:r>
              <a:rPr lang="en-US" sz="2000" dirty="0" err="1">
                <a:solidFill>
                  <a:schemeClr val="tx2">
                    <a:lumMod val="75000"/>
                  </a:schemeClr>
                </a:solidFill>
                <a:latin typeface="Arial" panose="020B0604020202020204" pitchFamily="34" charset="0"/>
                <a:cs typeface="Arial" panose="020B0604020202020204" pitchFamily="34" charset="0"/>
              </a:rPr>
              <a:t>i</a:t>
            </a:r>
            <a:r>
              <a:rPr lang="ru-RU" sz="2000" dirty="0">
                <a:solidFill>
                  <a:schemeClr val="tx2">
                    <a:lumMod val="75000"/>
                  </a:schemeClr>
                </a:solidFill>
                <a:latin typeface="Arial" panose="020B0604020202020204" pitchFamily="34" charset="0"/>
                <a:cs typeface="Arial" panose="020B0604020202020204" pitchFamily="34" charset="0"/>
              </a:rPr>
              <a:t>не </a:t>
            </a:r>
            <a:r>
              <a:rPr lang="ru-RU" sz="2000" dirty="0" err="1">
                <a:solidFill>
                  <a:schemeClr val="tx2">
                    <a:lumMod val="75000"/>
                  </a:schemeClr>
                </a:solidFill>
                <a:latin typeface="Arial" panose="020B0604020202020204" pitchFamily="34" charset="0"/>
                <a:cs typeface="Arial" panose="020B0604020202020204" pitchFamily="34" charset="0"/>
              </a:rPr>
              <a:t>енген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күн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мұраның</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ашылу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уақыты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болып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табылады</a:t>
            </a:r>
            <a:r>
              <a:rPr lang="ru-RU" sz="2000" dirty="0">
                <a:solidFill>
                  <a:schemeClr val="tx2">
                    <a:lumMod val="75000"/>
                  </a:schemeClr>
                </a:solidFill>
                <a:latin typeface="Arial" panose="020B0604020202020204" pitchFamily="34" charset="0"/>
                <a:cs typeface="Arial" panose="020B0604020202020204" pitchFamily="34" charset="0"/>
              </a:rPr>
              <a:t>.</a:t>
            </a:r>
          </a:p>
          <a:p>
            <a:pPr algn="just"/>
            <a:r>
              <a:rPr lang="ru-RU" sz="2000" dirty="0" err="1">
                <a:solidFill>
                  <a:schemeClr val="tx2">
                    <a:lumMod val="75000"/>
                  </a:schemeClr>
                </a:solidFill>
                <a:latin typeface="Arial" panose="020B0604020202020204" pitchFamily="34" charset="0"/>
                <a:cs typeface="Arial" panose="020B0604020202020204" pitchFamily="34" charset="0"/>
              </a:rPr>
              <a:t>Мұраның</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ашылу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уақытына</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қарай</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мұрагерлік</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істерді</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қарау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кезінде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соттар</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мұраны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ашу</a:t>
            </a:r>
            <a:r>
              <a:rPr lang="ru-RU" sz="2000" dirty="0">
                <a:solidFill>
                  <a:schemeClr val="tx2">
                    <a:lumMod val="75000"/>
                  </a:schemeClr>
                </a:solidFill>
                <a:latin typeface="Arial" panose="020B0604020202020204" pitchFamily="34" charset="0"/>
                <a:cs typeface="Arial" panose="020B0604020202020204" pitchFamily="34" charset="0"/>
              </a:rPr>
              <a:t> с</a:t>
            </a:r>
            <a:r>
              <a:rPr lang="en-US" sz="2000" dirty="0">
                <a:solidFill>
                  <a:schemeClr val="tx2">
                    <a:lumMod val="75000"/>
                  </a:schemeClr>
                </a:solidFill>
                <a:latin typeface="Arial" panose="020B0604020202020204" pitchFamily="34" charset="0"/>
                <a:cs typeface="Arial" panose="020B0604020202020204" pitchFamily="34" charset="0"/>
              </a:rPr>
              <a:t>ə</a:t>
            </a:r>
            <a:r>
              <a:rPr lang="ru-RU" sz="2000" dirty="0" err="1">
                <a:solidFill>
                  <a:schemeClr val="tx2">
                    <a:lumMod val="75000"/>
                  </a:schemeClr>
                </a:solidFill>
                <a:latin typeface="Arial" panose="020B0604020202020204" pitchFamily="34" charset="0"/>
                <a:cs typeface="Arial" panose="020B0604020202020204" pitchFamily="34" charset="0"/>
              </a:rPr>
              <a:t>тінде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қолданылып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жүрген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заңнаманы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қолдануы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тиіс</a:t>
            </a:r>
            <a:r>
              <a:rPr lang="ru-RU" sz="2000" dirty="0">
                <a:solidFill>
                  <a:schemeClr val="tx2">
                    <a:lumMod val="75000"/>
                  </a:schemeClr>
                </a:solidFill>
                <a:latin typeface="Arial" panose="020B0604020202020204" pitchFamily="34" charset="0"/>
                <a:cs typeface="Arial" panose="020B0604020202020204" pitchFamily="34" charset="0"/>
              </a:rPr>
              <a:t>.</a:t>
            </a:r>
          </a:p>
          <a:p>
            <a:pPr algn="just"/>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smtClean="0">
                <a:solidFill>
                  <a:schemeClr val="tx2">
                    <a:lumMod val="75000"/>
                  </a:schemeClr>
                </a:solidFill>
                <a:latin typeface="Arial" panose="020B0604020202020204" pitchFamily="34" charset="0"/>
                <a:cs typeface="Arial" panose="020B0604020202020204" pitchFamily="34" charset="0"/>
              </a:rPr>
              <a:t>Мұраны</a:t>
            </a:r>
            <a:r>
              <a:rPr lang="ru-RU" sz="2000" dirty="0" smtClean="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қабылдау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үшін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мерзімді</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қалпына</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келтіруге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мынадай</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шарттар</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қажет</a:t>
            </a:r>
            <a:r>
              <a:rPr lang="ru-RU" sz="2000" dirty="0">
                <a:solidFill>
                  <a:schemeClr val="tx2">
                    <a:lumMod val="75000"/>
                  </a:schemeClr>
                </a:solidFill>
                <a:latin typeface="Arial" panose="020B0604020202020204" pitchFamily="34" charset="0"/>
                <a:cs typeface="Arial" panose="020B0604020202020204" pitchFamily="34" charset="0"/>
              </a:rPr>
              <a:t>:</a:t>
            </a:r>
          </a:p>
          <a:p>
            <a:pPr algn="just"/>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мерзімді</a:t>
            </a:r>
            <a:r>
              <a:rPr lang="ru-RU" sz="2000" dirty="0">
                <a:solidFill>
                  <a:schemeClr val="tx2">
                    <a:lumMod val="75000"/>
                  </a:schemeClr>
                </a:solidFill>
                <a:latin typeface="Arial" panose="020B0604020202020204" pitchFamily="34" charset="0"/>
                <a:cs typeface="Arial" panose="020B0604020202020204" pitchFamily="34" charset="0"/>
              </a:rPr>
              <a:t> д</a:t>
            </a:r>
            <a:r>
              <a:rPr lang="en-US" sz="2000" dirty="0">
                <a:solidFill>
                  <a:schemeClr val="tx2">
                    <a:lumMod val="75000"/>
                  </a:schemeClr>
                </a:solidFill>
                <a:latin typeface="Arial" panose="020B0604020202020204" pitchFamily="34" charset="0"/>
                <a:cs typeface="Arial" panose="020B0604020202020204" pitchFamily="34" charset="0"/>
              </a:rPr>
              <a:t>ə</a:t>
            </a:r>
            <a:r>
              <a:rPr lang="ru-RU" sz="2000" dirty="0" err="1">
                <a:solidFill>
                  <a:schemeClr val="tx2">
                    <a:lumMod val="75000"/>
                  </a:schemeClr>
                </a:solidFill>
                <a:latin typeface="Arial" panose="020B0604020202020204" pitchFamily="34" charset="0"/>
                <a:cs typeface="Arial" panose="020B0604020202020204" pitchFamily="34" charset="0"/>
              </a:rPr>
              <a:t>лелді</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себептермен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өткізіп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алу</a:t>
            </a:r>
            <a:r>
              <a:rPr lang="ru-RU" sz="2000" dirty="0">
                <a:solidFill>
                  <a:schemeClr val="tx2">
                    <a:lumMod val="75000"/>
                  </a:schemeClr>
                </a:solidFill>
                <a:latin typeface="Arial" panose="020B0604020202020204" pitchFamily="34" charset="0"/>
                <a:cs typeface="Arial" panose="020B0604020202020204" pitchFamily="34" charset="0"/>
              </a:rPr>
              <a:t>;</a:t>
            </a:r>
          </a:p>
          <a:p>
            <a:pPr algn="just"/>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мұрагердің</a:t>
            </a:r>
            <a:r>
              <a:rPr lang="ru-RU" sz="2000" dirty="0">
                <a:solidFill>
                  <a:schemeClr val="tx2">
                    <a:lumMod val="75000"/>
                  </a:schemeClr>
                </a:solidFill>
                <a:latin typeface="Arial" panose="020B0604020202020204" pitchFamily="34" charset="0"/>
                <a:cs typeface="Arial" panose="020B0604020202020204" pitchFamily="34" charset="0"/>
              </a:rPr>
              <a:t> осы </a:t>
            </a:r>
            <a:r>
              <a:rPr lang="ru-RU" sz="2000" dirty="0" err="1">
                <a:solidFill>
                  <a:schemeClr val="tx2">
                    <a:lumMod val="75000"/>
                  </a:schemeClr>
                </a:solidFill>
                <a:latin typeface="Arial" panose="020B0604020202020204" pitchFamily="34" charset="0"/>
                <a:cs typeface="Arial" panose="020B0604020202020204" pitchFamily="34" charset="0"/>
              </a:rPr>
              <a:t>мерзімді</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өткізіп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алу</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себептері</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жойылғаннан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кейін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алты</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айдың</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ішінде</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талап</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арызбен</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сотқа</a:t>
            </a:r>
            <a:r>
              <a:rPr lang="ru-RU" sz="2000" dirty="0">
                <a:solidFill>
                  <a:schemeClr val="tx2">
                    <a:lumMod val="75000"/>
                  </a:schemeClr>
                </a:solidFill>
                <a:latin typeface="Arial" panose="020B0604020202020204" pitchFamily="34" charset="0"/>
                <a:cs typeface="Arial" panose="020B0604020202020204" pitchFamily="34" charset="0"/>
              </a:rPr>
              <a:t> </a:t>
            </a:r>
            <a:r>
              <a:rPr lang="ru-RU" sz="2000" dirty="0" err="1">
                <a:solidFill>
                  <a:schemeClr val="tx2">
                    <a:lumMod val="75000"/>
                  </a:schemeClr>
                </a:solidFill>
                <a:latin typeface="Arial" panose="020B0604020202020204" pitchFamily="34" charset="0"/>
                <a:cs typeface="Arial" panose="020B0604020202020204" pitchFamily="34" charset="0"/>
              </a:rPr>
              <a:t>жүгінуі</a:t>
            </a:r>
            <a:r>
              <a:rPr lang="ru-RU" sz="2000" dirty="0">
                <a:solidFill>
                  <a:schemeClr val="tx2">
                    <a:lumMod val="7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94127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199" y="532176"/>
            <a:ext cx="8229600" cy="1042376"/>
          </a:xfrm>
        </p:spPr>
        <p:txBody>
          <a:bodyPr>
            <a:normAutofit/>
          </a:bodyPr>
          <a:lstStyle/>
          <a:p>
            <a:r>
              <a:rPr lang="kk-KZ" b="1" dirty="0" smtClean="0">
                <a:solidFill>
                  <a:schemeClr val="tx2"/>
                </a:solidFill>
                <a:latin typeface="Times New Roman" panose="02020603050405020304" pitchFamily="18" charset="0"/>
                <a:cs typeface="Times New Roman" panose="02020603050405020304" pitchFamily="18" charset="0"/>
              </a:rPr>
              <a:t>Жоспар </a:t>
            </a:r>
            <a:endParaRPr lang="ru-RU" b="1" dirty="0">
              <a:solidFill>
                <a:schemeClr val="tx2"/>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51519" y="1556792"/>
            <a:ext cx="8640960" cy="5016758"/>
          </a:xfrm>
          <a:prstGeom prst="rect">
            <a:avLst/>
          </a:prstGeom>
        </p:spPr>
        <p:txBody>
          <a:bodyPr wrap="square">
            <a:spAutoFit/>
          </a:bodyPr>
          <a:lstStyle/>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Қазақ</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әдет-ғұрып</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тарихындағы</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мұрагерліктің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бастаулары</a:t>
            </a:r>
            <a:r>
              <a:rPr lang="ru-RU" altLang="en-US" sz="2000" b="1" dirty="0">
                <a:solidFill>
                  <a:schemeClr val="tx2"/>
                </a:solidFill>
                <a:latin typeface="Times New Roman" pitchFamily="18" charset="0"/>
                <a:cs typeface="Times New Roman" pitchFamily="18" charset="0"/>
              </a:rPr>
              <a:t> мен </a:t>
            </a:r>
            <a:r>
              <a:rPr lang="ru-RU" altLang="en-US" sz="2000" b="1" dirty="0" err="1">
                <a:solidFill>
                  <a:schemeClr val="tx2"/>
                </a:solidFill>
                <a:latin typeface="Times New Roman" pitchFamily="18" charset="0"/>
                <a:cs typeface="Times New Roman" pitchFamily="18" charset="0"/>
              </a:rPr>
              <a:t>қайнар</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көздері</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тарихы</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және</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мұрагерліктің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қайнар</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көздері</a:t>
            </a:r>
            <a:r>
              <a:rPr lang="ru-RU" altLang="en-US" sz="2000" b="1" dirty="0">
                <a:solidFill>
                  <a:schemeClr val="tx2"/>
                </a:solidFill>
                <a:latin typeface="Times New Roman" pitchFamily="18" charset="0"/>
                <a:cs typeface="Times New Roman" pitchFamily="18" charset="0"/>
              </a:rPr>
              <a:t> </a:t>
            </a: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ұғымы</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түсінігі</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құқықтарын</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рәсімдеу</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Мұрагерліктің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түрлері</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заң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және</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өсиет</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Заң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және</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өсиет</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Мұраны</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алу</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Халықаралық</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құқық</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нормаларына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сәйкес</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Қазақстан</a:t>
            </a:r>
            <a:r>
              <a:rPr lang="ru-RU" altLang="en-US" sz="2000" b="1" dirty="0">
                <a:solidFill>
                  <a:schemeClr val="tx2"/>
                </a:solidFill>
                <a:latin typeface="Times New Roman" pitchFamily="18" charset="0"/>
                <a:cs typeface="Times New Roman" pitchFamily="18" charset="0"/>
              </a:rPr>
              <a:t> </a:t>
            </a:r>
            <a:r>
              <a:rPr lang="ru-RU" altLang="en-US" sz="2000" b="1" dirty="0" err="1" smtClean="0">
                <a:solidFill>
                  <a:schemeClr val="tx2"/>
                </a:solidFill>
                <a:latin typeface="Times New Roman" pitchFamily="18" charset="0"/>
                <a:cs typeface="Times New Roman" pitchFamily="18" charset="0"/>
              </a:rPr>
              <a:t>Республикасының</a:t>
            </a:r>
            <a:r>
              <a:rPr lang="ru-RU" altLang="en-US" sz="2000" b="1" dirty="0" smtClean="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заңдары</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құқық</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жөніндегі</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тәжірибе</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Соттардың</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құқық</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нормаларын</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қолдану</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жөніндегі</a:t>
            </a:r>
            <a:r>
              <a:rPr lang="ru-RU" altLang="en-US" sz="2000" b="1" dirty="0">
                <a:solidFill>
                  <a:schemeClr val="tx2"/>
                </a:solidFill>
                <a:latin typeface="Times New Roman" pitchFamily="18" charset="0"/>
                <a:cs typeface="Times New Roman" pitchFamily="18" charset="0"/>
              </a:rPr>
              <a:t> сот </a:t>
            </a:r>
            <a:r>
              <a:rPr lang="ru-RU" altLang="en-US" sz="2000" b="1" dirty="0" err="1">
                <a:solidFill>
                  <a:schemeClr val="tx2"/>
                </a:solidFill>
                <a:latin typeface="Times New Roman" pitchFamily="18" charset="0"/>
                <a:cs typeface="Times New Roman" pitchFamily="18" charset="0"/>
              </a:rPr>
              <a:t>тәжірибесі</a:t>
            </a:r>
            <a:endParaRPr lang="ru-RU" altLang="en-US" sz="2000" b="1" dirty="0">
              <a:solidFill>
                <a:schemeClr val="tx2"/>
              </a:solidFill>
              <a:latin typeface="Times New Roman" pitchFamily="18" charset="0"/>
              <a:cs typeface="Times New Roman" pitchFamily="18" charset="0"/>
            </a:endParaRPr>
          </a:p>
          <a:p>
            <a:pPr indent="357188" algn="just"/>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Мұрагерлік</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құқыққа</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қатысты</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даулар</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бойынша</a:t>
            </a:r>
            <a:r>
              <a:rPr lang="ru-RU" altLang="en-US" sz="2000" b="1" dirty="0">
                <a:solidFill>
                  <a:schemeClr val="tx2"/>
                </a:solidFill>
                <a:latin typeface="Times New Roman" pitchFamily="18" charset="0"/>
                <a:cs typeface="Times New Roman" pitchFamily="18" charset="0"/>
              </a:rPr>
              <a:t> сот </a:t>
            </a:r>
            <a:r>
              <a:rPr lang="ru-RU" altLang="en-US" sz="2000" b="1" dirty="0" err="1">
                <a:solidFill>
                  <a:schemeClr val="tx2"/>
                </a:solidFill>
                <a:latin typeface="Times New Roman" pitchFamily="18" charset="0"/>
                <a:cs typeface="Times New Roman" pitchFamily="18" charset="0"/>
              </a:rPr>
              <a:t>практикасын</a:t>
            </a:r>
            <a:r>
              <a:rPr lang="ru-RU" altLang="en-US" sz="2000" b="1" dirty="0">
                <a:solidFill>
                  <a:schemeClr val="tx2"/>
                </a:solidFill>
                <a:latin typeface="Times New Roman" pitchFamily="18" charset="0"/>
                <a:cs typeface="Times New Roman" pitchFamily="18" charset="0"/>
              </a:rPr>
              <a:t> </a:t>
            </a:r>
            <a:r>
              <a:rPr lang="ru-RU" altLang="en-US" sz="2000" b="1" dirty="0" err="1">
                <a:solidFill>
                  <a:schemeClr val="tx2"/>
                </a:solidFill>
                <a:latin typeface="Times New Roman" pitchFamily="18" charset="0"/>
                <a:cs typeface="Times New Roman" pitchFamily="18" charset="0"/>
              </a:rPr>
              <a:t>талдау</a:t>
            </a:r>
            <a:endParaRPr lang="ru-RU" sz="20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91273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5305" y="836712"/>
            <a:ext cx="7669022" cy="954107"/>
          </a:xfrm>
          <a:prstGeom prst="rect">
            <a:avLst/>
          </a:prstGeom>
          <a:noFill/>
        </p:spPr>
        <p:txBody>
          <a:bodyPr wrap="none" lIns="91440" tIns="45720" rIns="91440" bIns="45720">
            <a:spAutoFit/>
          </a:bodyPr>
          <a:lstStyle/>
          <a:p>
            <a:pPr algn="ctr"/>
            <a:r>
              <a:rPr lang="kk-KZ" sz="2800" b="1" cap="none" spc="0" dirty="0" smtClean="0">
                <a:ln w="1905"/>
                <a:solidFill>
                  <a:schemeClr val="tx2"/>
                </a:solidFill>
                <a:effectLst>
                  <a:innerShdw blurRad="69850" dist="43180" dir="5400000">
                    <a:srgbClr val="000000">
                      <a:alpha val="65000"/>
                    </a:srgbClr>
                  </a:innerShdw>
                </a:effectLst>
                <a:latin typeface="Times New Roman" pitchFamily="18" charset="0"/>
                <a:cs typeface="Times New Roman" pitchFamily="18" charset="0"/>
              </a:rPr>
              <a:t>МҰРАГЕРЛІК ҚҰҚЫҚТЫҚ ҚАТЫНАСТЫҢ</a:t>
            </a:r>
          </a:p>
          <a:p>
            <a:pPr algn="ctr"/>
            <a:r>
              <a:rPr lang="kk-KZ" sz="2800" b="1" cap="none" spc="0" dirty="0" smtClean="0">
                <a:ln w="1905"/>
                <a:solidFill>
                  <a:schemeClr val="tx2"/>
                </a:solidFill>
                <a:effectLst>
                  <a:innerShdw blurRad="69850" dist="43180" dir="5400000">
                    <a:srgbClr val="000000">
                      <a:alpha val="65000"/>
                    </a:srgbClr>
                  </a:innerShdw>
                </a:effectLst>
                <a:latin typeface="Times New Roman" pitchFamily="18" charset="0"/>
                <a:cs typeface="Times New Roman" pitchFamily="18" charset="0"/>
              </a:rPr>
              <a:t> ЭЛЕМЕНТТЕРІ</a:t>
            </a:r>
            <a:endParaRPr lang="ru-RU" sz="2800" b="1" cap="none" spc="0" dirty="0">
              <a:ln w="1905"/>
              <a:solidFill>
                <a:schemeClr val="tx2"/>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4" name="Овал 3"/>
          <p:cNvSpPr/>
          <p:nvPr/>
        </p:nvSpPr>
        <p:spPr>
          <a:xfrm>
            <a:off x="0" y="1834140"/>
            <a:ext cx="3392016" cy="309634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a:solidFill>
                  <a:schemeClr val="tx2"/>
                </a:solidFill>
                <a:latin typeface="Times New Roman" pitchFamily="18" charset="0"/>
                <a:cs typeface="Times New Roman" pitchFamily="18" charset="0"/>
              </a:rPr>
              <a:t>Мұрагерлік</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құқықтық</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қатынастың</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субъектісі</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мұрагерлік</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құқықтық</a:t>
            </a:r>
            <a:r>
              <a:rPr lang="ru-RU" sz="1600" dirty="0">
                <a:solidFill>
                  <a:schemeClr val="tx2"/>
                </a:solidFill>
                <a:latin typeface="Times New Roman" pitchFamily="18" charset="0"/>
                <a:cs typeface="Times New Roman" pitchFamily="18" charset="0"/>
              </a:rPr>
              <a:t>  </a:t>
            </a:r>
          </a:p>
          <a:p>
            <a:pPr algn="ctr"/>
            <a:r>
              <a:rPr lang="ru-RU" sz="1600" dirty="0" err="1">
                <a:solidFill>
                  <a:schemeClr val="tx2"/>
                </a:solidFill>
                <a:latin typeface="Times New Roman" pitchFamily="18" charset="0"/>
                <a:cs typeface="Times New Roman" pitchFamily="18" charset="0"/>
              </a:rPr>
              <a:t>қатынасқа</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қатысушы</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тұлғалар</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яғни</a:t>
            </a:r>
            <a:r>
              <a:rPr lang="ru-RU" sz="1600" dirty="0" smtClean="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мұра</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қалдырушы</a:t>
            </a:r>
            <a:r>
              <a:rPr lang="ru-RU" sz="1600" dirty="0">
                <a:solidFill>
                  <a:schemeClr val="tx2"/>
                </a:solidFill>
                <a:latin typeface="Times New Roman" pitchFamily="18" charset="0"/>
                <a:cs typeface="Times New Roman" pitchFamily="18" charset="0"/>
              </a:rPr>
              <a:t> мен </a:t>
            </a:r>
            <a:r>
              <a:rPr lang="ru-RU" sz="1600" dirty="0" err="1">
                <a:solidFill>
                  <a:schemeClr val="tx2"/>
                </a:solidFill>
                <a:latin typeface="Times New Roman" pitchFamily="18" charset="0"/>
                <a:cs typeface="Times New Roman" pitchFamily="18" charset="0"/>
              </a:rPr>
              <a:t>мұрагер</a:t>
            </a:r>
            <a:r>
              <a:rPr lang="ru-RU" sz="1600" dirty="0">
                <a:solidFill>
                  <a:schemeClr val="tx2"/>
                </a:solidFill>
                <a:latin typeface="Times New Roman" pitchFamily="18" charset="0"/>
                <a:cs typeface="Times New Roman" pitchFamily="18" charset="0"/>
              </a:rPr>
              <a:t> </a:t>
            </a:r>
            <a:r>
              <a:rPr lang="ru-RU" sz="1600" dirty="0" err="1">
                <a:solidFill>
                  <a:schemeClr val="tx2"/>
                </a:solidFill>
                <a:latin typeface="Times New Roman" pitchFamily="18" charset="0"/>
                <a:cs typeface="Times New Roman" pitchFamily="18" charset="0"/>
              </a:rPr>
              <a:t>болып</a:t>
            </a:r>
            <a:endParaRPr lang="ru-RU" sz="1600" dirty="0">
              <a:solidFill>
                <a:schemeClr val="tx2"/>
              </a:solidFill>
              <a:latin typeface="Times New Roman" pitchFamily="18" charset="0"/>
              <a:cs typeface="Times New Roman" pitchFamily="18" charset="0"/>
            </a:endParaRPr>
          </a:p>
          <a:p>
            <a:pPr algn="ctr"/>
            <a:r>
              <a:rPr lang="ru-RU" sz="1600" dirty="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табылад</a:t>
            </a:r>
            <a:r>
              <a:rPr lang="ru-RU" sz="1600" dirty="0" err="1">
                <a:solidFill>
                  <a:schemeClr val="tx2"/>
                </a:solidFill>
                <a:latin typeface="Times New Roman" pitchFamily="18" charset="0"/>
                <a:cs typeface="Times New Roman" pitchFamily="18" charset="0"/>
              </a:rPr>
              <a:t>ы</a:t>
            </a:r>
            <a:r>
              <a:rPr lang="ru-RU" sz="1600" dirty="0" smtClean="0">
                <a:solidFill>
                  <a:schemeClr val="tx2"/>
                </a:solidFill>
                <a:latin typeface="Times New Roman" pitchFamily="18" charset="0"/>
                <a:cs typeface="Times New Roman" pitchFamily="18" charset="0"/>
              </a:rPr>
              <a:t> </a:t>
            </a:r>
            <a:endParaRPr lang="ru-RU" sz="1600" dirty="0">
              <a:solidFill>
                <a:schemeClr val="tx2"/>
              </a:solidFill>
              <a:latin typeface="Times New Roman" pitchFamily="18" charset="0"/>
              <a:cs typeface="Times New Roman" pitchFamily="18" charset="0"/>
            </a:endParaRPr>
          </a:p>
        </p:txBody>
      </p:sp>
      <p:sp>
        <p:nvSpPr>
          <p:cNvPr id="5" name="Овал 4"/>
          <p:cNvSpPr/>
          <p:nvPr/>
        </p:nvSpPr>
        <p:spPr>
          <a:xfrm>
            <a:off x="5884979" y="1834140"/>
            <a:ext cx="3239616" cy="316835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smtClean="0">
                <a:solidFill>
                  <a:schemeClr val="tx2"/>
                </a:solidFill>
                <a:latin typeface="Times New Roman" pitchFamily="18" charset="0"/>
                <a:cs typeface="Times New Roman" pitchFamily="18" charset="0"/>
              </a:rPr>
              <a:t>Мұрагерлік </a:t>
            </a:r>
            <a:r>
              <a:rPr lang="kk-KZ" sz="1600" dirty="0" smtClean="0">
                <a:solidFill>
                  <a:schemeClr val="tx2"/>
                </a:solidFill>
                <a:latin typeface="Times New Roman" pitchFamily="18" charset="0"/>
                <a:cs typeface="Times New Roman" pitchFamily="18" charset="0"/>
              </a:rPr>
              <a:t>құқықтық қатынастың </a:t>
            </a:r>
            <a:r>
              <a:rPr lang="kk-KZ" sz="1600" dirty="0" smtClean="0">
                <a:solidFill>
                  <a:schemeClr val="tx2"/>
                </a:solidFill>
                <a:latin typeface="Times New Roman" pitchFamily="18" charset="0"/>
                <a:cs typeface="Times New Roman" pitchFamily="18" charset="0"/>
              </a:rPr>
              <a:t>объектісі мұрагерлік құқтың негізіне </a:t>
            </a:r>
            <a:r>
              <a:rPr lang="kk-KZ" sz="1600" dirty="0" smtClean="0">
                <a:solidFill>
                  <a:schemeClr val="tx2"/>
                </a:solidFill>
                <a:latin typeface="Times New Roman" pitchFamily="18" charset="0"/>
                <a:cs typeface="Times New Roman" pitchFamily="18" charset="0"/>
              </a:rPr>
              <a:t>сәйкес, мұра </a:t>
            </a:r>
            <a:r>
              <a:rPr lang="kk-KZ" sz="1600" dirty="0" smtClean="0">
                <a:solidFill>
                  <a:schemeClr val="tx2"/>
                </a:solidFill>
                <a:latin typeface="Times New Roman" pitchFamily="18" charset="0"/>
                <a:cs typeface="Times New Roman" pitchFamily="18" charset="0"/>
              </a:rPr>
              <a:t>қалдырушының мүліктік </a:t>
            </a:r>
            <a:r>
              <a:rPr lang="kk-KZ" sz="1600" dirty="0" smtClean="0">
                <a:solidFill>
                  <a:schemeClr val="tx2"/>
                </a:solidFill>
                <a:latin typeface="Times New Roman" pitchFamily="18" charset="0"/>
                <a:cs typeface="Times New Roman" pitchFamily="18" charset="0"/>
              </a:rPr>
              <a:t>жиынтықтарының біріңғай </a:t>
            </a:r>
            <a:r>
              <a:rPr lang="kk-KZ" sz="1600" dirty="0" smtClean="0">
                <a:solidFill>
                  <a:schemeClr val="tx2"/>
                </a:solidFill>
                <a:latin typeface="Times New Roman" pitchFamily="18" charset="0"/>
                <a:cs typeface="Times New Roman" pitchFamily="18" charset="0"/>
              </a:rPr>
              <a:t>тұтас нәрсе </a:t>
            </a:r>
            <a:r>
              <a:rPr lang="kk-KZ" sz="1600" dirty="0" smtClean="0">
                <a:solidFill>
                  <a:schemeClr val="tx2"/>
                </a:solidFill>
                <a:latin typeface="Times New Roman" pitchFamily="18" charset="0"/>
                <a:cs typeface="Times New Roman" pitchFamily="18" charset="0"/>
              </a:rPr>
              <a:t>ретінде мұрагерлеріне </a:t>
            </a:r>
            <a:r>
              <a:rPr lang="kk-KZ" sz="1600" dirty="0" smtClean="0">
                <a:solidFill>
                  <a:schemeClr val="tx2"/>
                </a:solidFill>
                <a:latin typeface="Times New Roman" pitchFamily="18" charset="0"/>
                <a:cs typeface="Times New Roman" pitchFamily="18" charset="0"/>
              </a:rPr>
              <a:t>ауысуы </a:t>
            </a:r>
            <a:r>
              <a:rPr lang="kk-KZ" sz="1600" dirty="0" smtClean="0">
                <a:solidFill>
                  <a:schemeClr val="tx2"/>
                </a:solidFill>
                <a:latin typeface="Times New Roman" pitchFamily="18" charset="0"/>
                <a:cs typeface="Times New Roman" pitchFamily="18" charset="0"/>
              </a:rPr>
              <a:t>болып табылады</a:t>
            </a:r>
            <a:endParaRPr lang="ru-RU" sz="1600" dirty="0">
              <a:solidFill>
                <a:schemeClr val="tx2"/>
              </a:solidFill>
              <a:latin typeface="Times New Roman" pitchFamily="18" charset="0"/>
              <a:cs typeface="Times New Roman" pitchFamily="18" charset="0"/>
            </a:endParaRPr>
          </a:p>
        </p:txBody>
      </p:sp>
      <p:sp>
        <p:nvSpPr>
          <p:cNvPr id="7" name="Овал 6"/>
          <p:cNvSpPr/>
          <p:nvPr/>
        </p:nvSpPr>
        <p:spPr>
          <a:xfrm>
            <a:off x="2843808" y="3789512"/>
            <a:ext cx="3392016" cy="309634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500" dirty="0" smtClean="0">
                <a:solidFill>
                  <a:schemeClr val="tx2"/>
                </a:solidFill>
                <a:latin typeface="Times New Roman" pitchFamily="18" charset="0"/>
                <a:cs typeface="Times New Roman" pitchFamily="18" charset="0"/>
              </a:rPr>
              <a:t>Мұрагерлік құқықтық </a:t>
            </a:r>
            <a:r>
              <a:rPr lang="kk-KZ" sz="1500" dirty="0" smtClean="0">
                <a:solidFill>
                  <a:schemeClr val="tx2"/>
                </a:solidFill>
                <a:latin typeface="Times New Roman" pitchFamily="18" charset="0"/>
                <a:cs typeface="Times New Roman" pitchFamily="18" charset="0"/>
              </a:rPr>
              <a:t>қатынас құрамының </a:t>
            </a:r>
            <a:r>
              <a:rPr lang="kk-KZ" sz="1500" dirty="0" smtClean="0">
                <a:solidFill>
                  <a:schemeClr val="tx2"/>
                </a:solidFill>
                <a:latin typeface="Times New Roman" pitchFamily="18" charset="0"/>
                <a:cs typeface="Times New Roman" pitchFamily="18" charset="0"/>
              </a:rPr>
              <a:t>үшінші элементі мазмұн болып табылады</a:t>
            </a:r>
            <a:r>
              <a:rPr lang="kk-KZ" sz="1500" dirty="0" smtClean="0">
                <a:solidFill>
                  <a:schemeClr val="tx2"/>
                </a:solidFill>
                <a:latin typeface="Times New Roman" pitchFamily="18" charset="0"/>
                <a:cs typeface="Times New Roman" pitchFamily="18" charset="0"/>
              </a:rPr>
              <a:t>. Мұрагерлік </a:t>
            </a:r>
            <a:r>
              <a:rPr lang="kk-KZ" sz="1500" dirty="0" smtClean="0">
                <a:solidFill>
                  <a:schemeClr val="tx2"/>
                </a:solidFill>
                <a:latin typeface="Times New Roman" pitchFamily="18" charset="0"/>
                <a:cs typeface="Times New Roman" pitchFamily="18" charset="0"/>
              </a:rPr>
              <a:t>құқықтық </a:t>
            </a:r>
            <a:r>
              <a:rPr lang="kk-KZ" sz="1500" dirty="0" smtClean="0">
                <a:solidFill>
                  <a:schemeClr val="tx2"/>
                </a:solidFill>
                <a:latin typeface="Times New Roman" pitchFamily="18" charset="0"/>
                <a:cs typeface="Times New Roman" pitchFamily="18" charset="0"/>
              </a:rPr>
              <a:t>қатынастың мазмұны ҚР-ның АК-дебелгіленген </a:t>
            </a:r>
            <a:r>
              <a:rPr lang="kk-KZ" sz="1500" dirty="0" smtClean="0">
                <a:solidFill>
                  <a:schemeClr val="tx2"/>
                </a:solidFill>
                <a:latin typeface="Times New Roman" pitchFamily="18" charset="0"/>
                <a:cs typeface="Times New Roman" pitchFamily="18" charset="0"/>
              </a:rPr>
              <a:t>мұрагерлік құқыққа қатысушы тараптардың құқығы мен міндетінің жиынтығы</a:t>
            </a:r>
            <a:endParaRPr lang="ru-RU" sz="15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145282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51520" y="3789040"/>
            <a:ext cx="8640960" cy="3068960"/>
          </a:xfrm>
        </p:spPr>
        <p:txBody>
          <a:bodyPr>
            <a:normAutofit fontScale="70000" lnSpcReduction="20000"/>
          </a:bodyPr>
          <a:lstStyle/>
          <a:p>
            <a:pPr lvl="0" indent="357188" algn="just">
              <a:spcBef>
                <a:spcPts val="0"/>
              </a:spcBef>
            </a:pPr>
            <a:r>
              <a:rPr lang="kk-KZ" sz="2800" b="1" dirty="0">
                <a:solidFill>
                  <a:schemeClr val="tx2"/>
                </a:solidFill>
                <a:latin typeface="Times New Roman"/>
                <a:ea typeface="Times New Roman"/>
              </a:rPr>
              <a:t>Мұрагер</a:t>
            </a:r>
            <a:r>
              <a:rPr lang="kk-KZ" sz="2800" dirty="0">
                <a:solidFill>
                  <a:schemeClr val="tx2"/>
                </a:solidFill>
                <a:latin typeface="Times New Roman"/>
                <a:ea typeface="Times New Roman"/>
              </a:rPr>
              <a:t> - өзінен бұрынғы кісінің орнын басушы, артында қалған дүниесіне ие болушы, мирасқор, ал мұрагерлік - атадан </a:t>
            </a:r>
            <a:r>
              <a:rPr lang="kk-KZ" sz="2800" dirty="0" smtClean="0">
                <a:solidFill>
                  <a:schemeClr val="tx2"/>
                </a:solidFill>
                <a:latin typeface="Times New Roman"/>
                <a:ea typeface="Times New Roman"/>
              </a:rPr>
              <a:t>қалған </a:t>
            </a:r>
            <a:r>
              <a:rPr lang="kk-KZ" sz="2800" dirty="0">
                <a:solidFill>
                  <a:schemeClr val="tx2"/>
                </a:solidFill>
                <a:latin typeface="Times New Roman"/>
                <a:ea typeface="Times New Roman"/>
              </a:rPr>
              <a:t>дүниеге ие болушылық, мирасқорлық деп түсінік береді. Яғни араб, парсы тілдеріндегі мирас сөзінен, мирасқор деп қазақ тіліне еніп кейін кеңінен </a:t>
            </a:r>
            <a:r>
              <a:rPr lang="kk-KZ" sz="2800" dirty="0" smtClean="0">
                <a:solidFill>
                  <a:schemeClr val="tx2"/>
                </a:solidFill>
                <a:latin typeface="Times New Roman"/>
                <a:ea typeface="Times New Roman"/>
              </a:rPr>
              <a:t>қолданылып жүргендігін </a:t>
            </a:r>
            <a:r>
              <a:rPr lang="kk-KZ" sz="2800" dirty="0">
                <a:solidFill>
                  <a:schemeClr val="tx2"/>
                </a:solidFill>
                <a:latin typeface="Times New Roman"/>
                <a:ea typeface="Times New Roman"/>
              </a:rPr>
              <a:t>зерттеуші ғалымдар еңбегінен көреміз. Яғни, қазіргі қолданьш жүрген «Қазақ тілінің түсіндірме сөздігінде» «мұра - әке-шешеден балаға қалған дүние мүлік, бұйым т.б. заттар десе, мұрагер - өзінен бұрынғы кісінің орнын басушы, артында қалған дүниесіне ие болушы, мирасқор, ал мұрагерлік - атадан қалған дүниеге ие болушылық, мирасқорлық», - деп түсінік береді. Мұра, мұрагер деген ұғымдар қазіргі неке және отбасы заңында, Қазақстан Республикасының Азаматтық Кодекстерінде кеңінен қолданылып, сол бұрынғы мәнін әлі күнге дейін жоймағандығын көреміз.</a:t>
            </a:r>
            <a:endParaRPr lang="ru-RU" sz="3000" dirty="0">
              <a:solidFill>
                <a:prstClr val="black"/>
              </a:solidFill>
            </a:endParaRPr>
          </a:p>
          <a:p>
            <a:endParaRPr lang="ru-RU" dirty="0"/>
          </a:p>
        </p:txBody>
      </p:sp>
      <p:pic>
        <p:nvPicPr>
          <p:cNvPr id="6146" name="Picture 2" descr="http://www.namys.kz/img/kons.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987" b="2987"/>
          <a:stretch>
            <a:fillRect/>
          </a:stretch>
        </p:blipFill>
        <p:spPr bwMode="auto">
          <a:xfrm>
            <a:off x="1835696" y="332656"/>
            <a:ext cx="602542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786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517803"/>
            <a:ext cx="6858048" cy="1200329"/>
          </a:xfrm>
          <a:prstGeom prst="rect">
            <a:avLst/>
          </a:prstGeom>
          <a:noFill/>
        </p:spPr>
        <p:txBody>
          <a:bodyPr wrap="square" rtlCol="0">
            <a:spAutoFit/>
          </a:bodyPr>
          <a:lstStyle/>
          <a:p>
            <a:pPr algn="ctr"/>
            <a:r>
              <a:rPr lang="kk-KZ" sz="3600" dirty="0">
                <a:solidFill>
                  <a:schemeClr val="tx2">
                    <a:lumMod val="75000"/>
                  </a:schemeClr>
                </a:solidFill>
                <a:latin typeface="Times New Roman" panose="02020603050405020304" pitchFamily="18" charset="0"/>
                <a:cs typeface="Times New Roman" panose="02020603050405020304" pitchFamily="18" charset="0"/>
              </a:rPr>
              <a:t>1.2 Мұра мен мұрагерліктің қайнар көздері</a:t>
            </a:r>
            <a:endParaRPr lang="en-US" altLang="en-US" sz="2800" b="1" dirty="0">
              <a:solidFill>
                <a:schemeClr val="tx2">
                  <a:lumMod val="75000"/>
                </a:schemeClr>
              </a:solidFill>
              <a:latin typeface="Times New Roman" pitchFamily="18" charset="0"/>
              <a:cs typeface="Times New Roman" pitchFamily="18" charset="0"/>
            </a:endParaRPr>
          </a:p>
        </p:txBody>
      </p:sp>
      <p:sp>
        <p:nvSpPr>
          <p:cNvPr id="5" name="Прямоугольник 4"/>
          <p:cNvSpPr/>
          <p:nvPr/>
        </p:nvSpPr>
        <p:spPr>
          <a:xfrm>
            <a:off x="251520" y="1595021"/>
            <a:ext cx="8568952" cy="5324535"/>
          </a:xfrm>
          <a:prstGeom prst="rect">
            <a:avLst/>
          </a:prstGeom>
        </p:spPr>
        <p:txBody>
          <a:bodyPr wrap="square">
            <a:spAutoFit/>
          </a:bodyPr>
          <a:lstStyle/>
          <a:p>
            <a:pPr indent="357188" algn="just">
              <a:buFontTx/>
              <a:buNone/>
            </a:pPr>
            <a:r>
              <a:rPr lang="kk-KZ" altLang="en-US" sz="2000" dirty="0">
                <a:solidFill>
                  <a:schemeClr val="tx2"/>
                </a:solidFill>
                <a:latin typeface="Times New Roman" pitchFamily="18" charset="0"/>
                <a:cs typeface="Times New Roman" pitchFamily="18" charset="0"/>
              </a:rPr>
              <a:t>Мұра мен мұрагерліктің қалыптасуына өз үлесін қосқан ежелгі Қазақстан аумағын мекендеген тайпалардың пайдаланған әдет заңдары, кейін хандық дәуірде соның негізінде құрастырылған жол-жора, жарғы, яғни, құқықтық ескерткіштері, билер билігі, ережелер, шариат заңдарын айтуға болады.</a:t>
            </a:r>
          </a:p>
          <a:p>
            <a:pPr indent="357188" algn="just">
              <a:buFontTx/>
              <a:buNone/>
            </a:pPr>
            <a:r>
              <a:rPr lang="kk-KZ" altLang="en-US" sz="2000" dirty="0">
                <a:solidFill>
                  <a:schemeClr val="tx2"/>
                </a:solidFill>
                <a:latin typeface="Times New Roman" pitchFamily="18" charset="0"/>
                <a:cs typeface="Times New Roman" pitchFamily="18" charset="0"/>
              </a:rPr>
              <a:t>Қазақстан аумағын мекендеген ежелгі ғұндар, үйсіндер меншікті көшпелілердің дала өміріндегі мәңгілік мүдде деп есептеп оған ие болу жолдарына да ерекше көңіл бөлген. Оған жеке отбасынан ел билігіне дейінгі әлеуметтік өзгерісті туындататын тетік ретінде қарап, одан туған түсініспестік, өзгеріс және зиян, берісі отбасындағы ауызбіршілікті кетіріп, арысы рулар арасында, ұлыстарда дау-дамай тудырады, дауластырады деп есептеген. Сондықтан көшпенділер меншік қатынастарында оған ие болудың бірден бір жолы мұрагерлік болатындығын бұрыннан жалғасып келе жатқан әдет заңдарымен үйлестіріп келді. Оларда жайылымның руға тиесілі болуы - ата қоныс есебінде сол рудың болашақ ұрпағына мирас есебінде қалып отырды. Ал малды жеке меншік ретінде иелік етіп өз ұрпағына қалдырудың бірнеше жолдары болды: өсиет арқылы қалдыру, кішіұлдыц шаңырақ иесі есебінде мал-мүлікке ие болып қалуы т.б.</a:t>
            </a:r>
          </a:p>
        </p:txBody>
      </p:sp>
    </p:spTree>
    <p:extLst>
      <p:ext uri="{BB962C8B-B14F-4D97-AF65-F5344CB8AC3E}">
        <p14:creationId xmlns:p14="http://schemas.microsoft.com/office/powerpoint/2010/main" val="50915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803446"/>
            <a:ext cx="8784976" cy="6021288"/>
          </a:xfrm>
        </p:spPr>
        <p:txBody>
          <a:bodyPr>
            <a:noAutofit/>
          </a:bodyPr>
          <a:lstStyle/>
          <a:p>
            <a:pPr marL="360000" indent="360000" algn="just" defTabSz="720000">
              <a:spcBef>
                <a:spcPts val="0"/>
              </a:spcBef>
              <a:buNone/>
            </a:pPr>
            <a:r>
              <a:rPr lang="kk-KZ" sz="2200" dirty="0">
                <a:latin typeface="Times New Roman"/>
                <a:ea typeface="Times New Roman"/>
              </a:rPr>
              <a:t>Азаматтық Кодексте мұраны алуға арнайы 60-шы тарауды түгелдей бөлген, яғни, мұрагер мұрадан бас тартпаса, мұрагерлік құқықтан айырылмаса, өсиеттің өкімі жарамсыз деп танылу салдарынан мұрагерлік құқығын жоғалтпаса мұра ашылған уақыттан бастап өзіне тиесілі мұраға немесе оның бір бөлігіне (үлесіне) құқық алады. Мұрагерлік ашылған жер бойынша, алты ай өткен соң нотариус куәлік беруге тиіс. Мұрагер осы алты ай ішінде мұрадан бас тартуға құқылы, ол үшін мұраның ашылатын жерінде нотариусқа арыз беруге тиіс, мұрадан өкіл арқылы да бас тартуға болады, бірақ оның күшін кейін қайтарып алуға болмайды. Мұрагер өзіне тиесілі мұрадағы үлесті басқа адамның пайдасына беруге құқылы, ол адам өсиет қалдырушы мұрадан тиісті емес және мұраның бір бөлігінен немесе шарт қойып бас тартуға жол берілмейді. «Мұраны бөлу мұрагерлердің келісімі бойынша оларға тиесілі үлестерге сәйкес, ал келісімге қол жетпеген кезде сот тәртібімен жүргізіледі».</a:t>
            </a:r>
            <a:endParaRPr lang="kk-KZ" sz="2200" dirty="0">
              <a:latin typeface="Times New Roman"/>
              <a:ea typeface="Times New Roman"/>
            </a:endParaRPr>
          </a:p>
          <a:p>
            <a:pPr marL="0" indent="357188" algn="just">
              <a:buNone/>
            </a:pPr>
            <a:endParaRPr lang="kk-KZ" sz="1900" dirty="0" smtClean="0">
              <a:effectLst/>
              <a:latin typeface="Times New Roman"/>
              <a:ea typeface="Times New Roman"/>
            </a:endParaRPr>
          </a:p>
          <a:p>
            <a:endParaRPr lang="en-US" sz="1900" dirty="0" smtClean="0">
              <a:effectLst/>
              <a:latin typeface="Times New Roman"/>
              <a:ea typeface="Times New Roman"/>
            </a:endParaRPr>
          </a:p>
        </p:txBody>
      </p:sp>
    </p:spTree>
    <p:extLst>
      <p:ext uri="{BB962C8B-B14F-4D97-AF65-F5344CB8AC3E}">
        <p14:creationId xmlns:p14="http://schemas.microsoft.com/office/powerpoint/2010/main" val="156954807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412776"/>
            <a:ext cx="8784976" cy="5805264"/>
          </a:xfrm>
        </p:spPr>
        <p:txBody>
          <a:bodyPr>
            <a:noAutofit/>
          </a:bodyPr>
          <a:lstStyle/>
          <a:p>
            <a:pPr marL="0" marR="27940" indent="357188" algn="just">
              <a:spcBef>
                <a:spcPts val="0"/>
              </a:spcBef>
              <a:buNone/>
            </a:pPr>
            <a:r>
              <a:rPr lang="kk-KZ" sz="1800" dirty="0">
                <a:latin typeface="Times New Roman"/>
                <a:ea typeface="Times New Roman"/>
              </a:rPr>
              <a:t>Мұрагерлік – қайтыс болған адамның (мұра иесінің) мүлкінің мұрагерлерге көшуі.</a:t>
            </a:r>
          </a:p>
          <a:p>
            <a:pPr marL="0" marR="27940" indent="357188" algn="just">
              <a:spcBef>
                <a:spcPts val="0"/>
              </a:spcBef>
              <a:buNone/>
            </a:pPr>
            <a:r>
              <a:rPr lang="kk-KZ" sz="1800" dirty="0">
                <a:latin typeface="Times New Roman"/>
                <a:ea typeface="Times New Roman"/>
              </a:rPr>
              <a:t>Мұрагерлік құқық қатнастың субъектілері болып мұра қалдырушы және мұрагерлер қатысқан заң бойынша мұрагерлікте мұра қалдырушы және мұрагерлер болып  тек жеке тұлғалар болса, өсиет бойынша мұрагерлікте азаматтық құқық </a:t>
            </a:r>
            <a:r>
              <a:rPr lang="kk-KZ" sz="1800" dirty="0" smtClean="0">
                <a:latin typeface="Times New Roman"/>
                <a:ea typeface="Times New Roman"/>
              </a:rPr>
              <a:t>қатынасқа </a:t>
            </a:r>
            <a:r>
              <a:rPr lang="kk-KZ" sz="1800" dirty="0">
                <a:latin typeface="Times New Roman"/>
                <a:ea typeface="Times New Roman"/>
              </a:rPr>
              <a:t>қатысушылар жеке тұлғалар, заңды тұлғалар, мемлекет қатысқан.</a:t>
            </a:r>
          </a:p>
          <a:p>
            <a:pPr marL="0" marR="27940" indent="357188" algn="just">
              <a:spcBef>
                <a:spcPts val="0"/>
              </a:spcBef>
              <a:buNone/>
            </a:pPr>
            <a:r>
              <a:rPr lang="kk-KZ" sz="1800" dirty="0">
                <a:latin typeface="Times New Roman"/>
                <a:ea typeface="Times New Roman"/>
              </a:rPr>
              <a:t>Мұра азаматтық қайтыс болысымен ашылған. Бұндағы соттың азаматты өлді деп жариялауы осындай құқық салдарына алып келген.</a:t>
            </a:r>
          </a:p>
          <a:p>
            <a:pPr marL="0" marR="27940" indent="357188" algn="just">
              <a:spcBef>
                <a:spcPts val="0"/>
              </a:spcBef>
              <a:buNone/>
            </a:pPr>
            <a:r>
              <a:rPr lang="kk-KZ" sz="1800" dirty="0">
                <a:latin typeface="Times New Roman"/>
                <a:ea typeface="Times New Roman"/>
              </a:rPr>
              <a:t>Мұраның құрамына мұра қалдырушының заттары, мүліктері сондай – ақ мүліктік құқықтары мен міндеттірі жатқан. </a:t>
            </a:r>
          </a:p>
          <a:p>
            <a:pPr marL="0" marR="27940" indent="357188" algn="just">
              <a:spcBef>
                <a:spcPts val="0"/>
              </a:spcBef>
              <a:buNone/>
            </a:pPr>
            <a:r>
              <a:rPr lang="kk-KZ" sz="1800" dirty="0">
                <a:latin typeface="Times New Roman"/>
                <a:ea typeface="Times New Roman"/>
              </a:rPr>
              <a:t>Мұраның құрамына жатпайтындарға жеке басына қатысты құқықтар мен міндеттер, тікелей айтқанда алиментке құқықтары, зиянды өтеуге байланысты міндеттер кірмеген. АК және басқа да заңдарға сәйкес, сондай– ақ мұра құрамына жеке мүліктік емес құқықтар мен материялдық емес игіліктер кірмеген.</a:t>
            </a:r>
          </a:p>
          <a:p>
            <a:pPr marL="0" marR="27940" indent="357188" algn="just">
              <a:spcBef>
                <a:spcPts val="0"/>
              </a:spcBef>
              <a:buNone/>
            </a:pPr>
            <a:r>
              <a:rPr lang="kk-KZ" sz="1800" dirty="0">
                <a:latin typeface="Times New Roman"/>
                <a:ea typeface="Times New Roman"/>
              </a:rPr>
              <a:t>Мұраның ашылу күні болып азаматтың қайтыс болған күні есептелінген. Бұндағы мұра қалдырушының қайтыс болған күні, ал оны қайтыс болған деп жариялаған кезде, егер сот шешімінде басқа күн көрсетілмесе, азаматты қайтыс болды деп жариялау туралы сот шешімі күшіне енген күн мұраның ашылу уақыты болып табылған. </a:t>
            </a:r>
          </a:p>
        </p:txBody>
      </p:sp>
      <p:sp>
        <p:nvSpPr>
          <p:cNvPr id="2" name="Заголовок 1"/>
          <p:cNvSpPr>
            <a:spLocks noGrp="1"/>
          </p:cNvSpPr>
          <p:nvPr>
            <p:ph type="title"/>
          </p:nvPr>
        </p:nvSpPr>
        <p:spPr>
          <a:xfrm>
            <a:off x="457200" y="338328"/>
            <a:ext cx="8229600" cy="858424"/>
          </a:xfrm>
        </p:spPr>
        <p:txBody>
          <a:bodyPr>
            <a:normAutofit/>
          </a:bodyPr>
          <a:lstStyle/>
          <a:p>
            <a:r>
              <a:rPr lang="ru-RU" altLang="en-US" sz="2800" b="1" dirty="0" smtClean="0">
                <a:solidFill>
                  <a:schemeClr val="tx2"/>
                </a:solidFill>
                <a:latin typeface="Times New Roman" pitchFamily="18" charset="0"/>
                <a:cs typeface="Times New Roman" pitchFamily="18" charset="0"/>
              </a:rPr>
              <a:t>2. </a:t>
            </a:r>
            <a:r>
              <a:rPr lang="ru-RU" altLang="en-US" sz="2800" b="1" dirty="0" err="1">
                <a:solidFill>
                  <a:schemeClr val="tx2"/>
                </a:solidFill>
                <a:latin typeface="Times New Roman" pitchFamily="18" charset="0"/>
                <a:cs typeface="Times New Roman" pitchFamily="18" charset="0"/>
              </a:rPr>
              <a:t>Мұрагерлік</a:t>
            </a:r>
            <a:r>
              <a:rPr lang="ru-RU" altLang="en-US" sz="2800" b="1" dirty="0">
                <a:solidFill>
                  <a:schemeClr val="tx2"/>
                </a:solidFill>
                <a:latin typeface="Times New Roman" pitchFamily="18" charset="0"/>
                <a:cs typeface="Times New Roman" pitchFamily="18" charset="0"/>
              </a:rPr>
              <a:t> </a:t>
            </a:r>
            <a:r>
              <a:rPr lang="ru-RU" altLang="en-US" sz="2800" b="1" dirty="0" err="1">
                <a:solidFill>
                  <a:schemeClr val="tx2"/>
                </a:solidFill>
                <a:latin typeface="Times New Roman" pitchFamily="18" charset="0"/>
                <a:cs typeface="Times New Roman" pitchFamily="18" charset="0"/>
              </a:rPr>
              <a:t>ұғымы</a:t>
            </a:r>
            <a:r>
              <a:rPr lang="ru-RU" altLang="en-US" sz="2800" b="1" dirty="0">
                <a:solidFill>
                  <a:schemeClr val="tx2"/>
                </a:solidFill>
                <a:latin typeface="Times New Roman" pitchFamily="18" charset="0"/>
                <a:cs typeface="Times New Roman" pitchFamily="18" charset="0"/>
              </a:rPr>
              <a:t>, </a:t>
            </a:r>
            <a:r>
              <a:rPr lang="ru-RU" altLang="en-US" sz="2800" b="1" dirty="0" err="1">
                <a:solidFill>
                  <a:schemeClr val="tx2"/>
                </a:solidFill>
                <a:latin typeface="Times New Roman" pitchFamily="18" charset="0"/>
                <a:cs typeface="Times New Roman" pitchFamily="18" charset="0"/>
              </a:rPr>
              <a:t>түсінігі</a:t>
            </a:r>
            <a:endParaRPr lang="ru-RU"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692674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открытие наследств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813" y="2708920"/>
            <a:ext cx="2016667" cy="212564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45784" y="404664"/>
            <a:ext cx="8646696" cy="5693866"/>
          </a:xfrm>
          <a:prstGeom prst="rect">
            <a:avLst/>
          </a:prstGeom>
        </p:spPr>
        <p:txBody>
          <a:bodyPr wrap="square">
            <a:spAutoFit/>
          </a:bodyPr>
          <a:lstStyle/>
          <a:p>
            <a:pPr indent="355600" algn="ctr" fontAlgn="base">
              <a:tabLst>
                <a:tab pos="273050" algn="l"/>
              </a:tabLst>
            </a:pPr>
            <a:r>
              <a:rPr lang="ru-RU" sz="2800" b="1" dirty="0" err="1" smtClean="0">
                <a:solidFill>
                  <a:schemeClr val="tx2">
                    <a:lumMod val="75000"/>
                  </a:schemeClr>
                </a:solidFill>
                <a:latin typeface="Times New Roman" pitchFamily="18" charset="0"/>
                <a:cs typeface="Times New Roman" pitchFamily="18" charset="0"/>
              </a:rPr>
              <a:t>Мұраның</a:t>
            </a:r>
            <a:r>
              <a:rPr lang="ru-RU" sz="2800" b="1" dirty="0" smtClean="0">
                <a:solidFill>
                  <a:schemeClr val="tx2">
                    <a:lumMod val="75000"/>
                  </a:schemeClr>
                </a:solidFill>
                <a:latin typeface="Times New Roman" pitchFamily="18" charset="0"/>
                <a:cs typeface="Times New Roman" pitchFamily="18" charset="0"/>
              </a:rPr>
              <a:t> </a:t>
            </a:r>
            <a:r>
              <a:rPr lang="ru-RU" sz="2800" b="1" dirty="0" err="1">
                <a:solidFill>
                  <a:schemeClr val="tx2">
                    <a:lumMod val="75000"/>
                  </a:schemeClr>
                </a:solidFill>
                <a:latin typeface="Times New Roman" pitchFamily="18" charset="0"/>
                <a:cs typeface="Times New Roman" pitchFamily="18" charset="0"/>
              </a:rPr>
              <a:t>ашылу</a:t>
            </a:r>
            <a:r>
              <a:rPr lang="ru-RU" sz="2800" b="1" dirty="0">
                <a:solidFill>
                  <a:schemeClr val="tx2">
                    <a:lumMod val="75000"/>
                  </a:schemeClr>
                </a:solidFill>
                <a:latin typeface="Times New Roman" pitchFamily="18" charset="0"/>
                <a:cs typeface="Times New Roman" pitchFamily="18" charset="0"/>
              </a:rPr>
              <a:t> </a:t>
            </a:r>
            <a:r>
              <a:rPr lang="ru-RU" sz="2800" b="1" dirty="0" err="1">
                <a:solidFill>
                  <a:schemeClr val="tx2">
                    <a:lumMod val="75000"/>
                  </a:schemeClr>
                </a:solidFill>
                <a:latin typeface="Times New Roman" pitchFamily="18" charset="0"/>
                <a:cs typeface="Times New Roman" pitchFamily="18" charset="0"/>
              </a:rPr>
              <a:t>орны</a:t>
            </a:r>
            <a:endParaRPr lang="ru-RU" sz="2800" dirty="0">
              <a:solidFill>
                <a:schemeClr val="tx2">
                  <a:lumMod val="75000"/>
                </a:schemeClr>
              </a:solidFill>
              <a:latin typeface="Times New Roman" pitchFamily="18" charset="0"/>
              <a:cs typeface="Times New Roman" pitchFamily="18" charset="0"/>
            </a:endParaRPr>
          </a:p>
          <a:p>
            <a:pPr indent="355600" algn="just" fontAlgn="base">
              <a:tabLst>
                <a:tab pos="273050" algn="l"/>
              </a:tabLst>
            </a:pPr>
            <a:r>
              <a:rPr lang="ru-RU" sz="2800" dirty="0" err="1" smtClean="0">
                <a:solidFill>
                  <a:schemeClr val="tx2">
                    <a:lumMod val="75000"/>
                  </a:schemeClr>
                </a:solidFill>
                <a:latin typeface="Times New Roman" pitchFamily="18" charset="0"/>
                <a:cs typeface="Times New Roman" pitchFamily="18" charset="0"/>
              </a:rPr>
              <a:t>Мұра</a:t>
            </a:r>
            <a:r>
              <a:rPr lang="ru-RU" sz="2800" dirty="0" smtClean="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қалдырушының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соңғы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тұрған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жер</a:t>
            </a:r>
            <a:r>
              <a:rPr lang="en-US" sz="2800" dirty="0">
                <a:solidFill>
                  <a:schemeClr val="tx2">
                    <a:lumMod val="75000"/>
                  </a:schemeClr>
                </a:solidFill>
                <a:latin typeface="Times New Roman" pitchFamily="18" charset="0"/>
                <a:cs typeface="Times New Roman" pitchFamily="18" charset="0"/>
              </a:rPr>
              <a:t>i, </a:t>
            </a:r>
            <a:r>
              <a:rPr lang="ru-RU" sz="2800" dirty="0">
                <a:solidFill>
                  <a:schemeClr val="tx2">
                    <a:lumMod val="75000"/>
                  </a:schemeClr>
                </a:solidFill>
                <a:latin typeface="Times New Roman" pitchFamily="18" charset="0"/>
                <a:cs typeface="Times New Roman" pitchFamily="18" charset="0"/>
              </a:rPr>
              <a:t>ал </a:t>
            </a:r>
            <a:r>
              <a:rPr lang="ru-RU" sz="2800" dirty="0" err="1">
                <a:solidFill>
                  <a:schemeClr val="tx2">
                    <a:lumMod val="75000"/>
                  </a:schemeClr>
                </a:solidFill>
                <a:latin typeface="Times New Roman" pitchFamily="18" charset="0"/>
                <a:cs typeface="Times New Roman" pitchFamily="18" charset="0"/>
              </a:rPr>
              <a:t>егер</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ол</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белг</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с</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з </a:t>
            </a:r>
            <a:r>
              <a:rPr lang="ru-RU" sz="2800" dirty="0" err="1">
                <a:solidFill>
                  <a:schemeClr val="tx2">
                    <a:lumMod val="75000"/>
                  </a:schemeClr>
                </a:solidFill>
                <a:latin typeface="Times New Roman" pitchFamily="18" charset="0"/>
                <a:cs typeface="Times New Roman" pitchFamily="18" charset="0"/>
              </a:rPr>
              <a:t>болса</a:t>
            </a:r>
            <a:r>
              <a:rPr lang="ru-RU" sz="2800" dirty="0">
                <a:solidFill>
                  <a:schemeClr val="tx2">
                    <a:lumMod val="75000"/>
                  </a:schemeClr>
                </a:solidFill>
                <a:latin typeface="Times New Roman" pitchFamily="18" charset="0"/>
                <a:cs typeface="Times New Roman" pitchFamily="18" charset="0"/>
              </a:rPr>
              <a:t> - </a:t>
            </a:r>
            <a:r>
              <a:rPr lang="ru-RU" sz="2800" dirty="0" err="1">
                <a:solidFill>
                  <a:schemeClr val="tx2">
                    <a:lumMod val="75000"/>
                  </a:schemeClr>
                </a:solidFill>
                <a:latin typeface="Times New Roman" pitchFamily="18" charset="0"/>
                <a:cs typeface="Times New Roman" pitchFamily="18" charset="0"/>
              </a:rPr>
              <a:t>мүл</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кт</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ң </a:t>
            </a:r>
            <a:r>
              <a:rPr lang="ru-RU" sz="2800" dirty="0" err="1">
                <a:solidFill>
                  <a:schemeClr val="tx2">
                    <a:lumMod val="75000"/>
                  </a:schemeClr>
                </a:solidFill>
                <a:latin typeface="Times New Roman" pitchFamily="18" charset="0"/>
                <a:cs typeface="Times New Roman" pitchFamily="18" charset="0"/>
              </a:rPr>
              <a:t>немесе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оның</a:t>
            </a:r>
            <a:r>
              <a:rPr lang="ru-RU" sz="2800" dirty="0">
                <a:solidFill>
                  <a:schemeClr val="tx2">
                    <a:lumMod val="75000"/>
                  </a:schemeClr>
                </a:solidFill>
                <a:latin typeface="Times New Roman" pitchFamily="18" charset="0"/>
                <a:cs typeface="Times New Roman" pitchFamily="18" charset="0"/>
              </a:rPr>
              <a:t> нег</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зг</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бөл</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г</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ң </a:t>
            </a:r>
            <a:r>
              <a:rPr lang="ru-RU" sz="2800" dirty="0" err="1">
                <a:solidFill>
                  <a:schemeClr val="tx2">
                    <a:lumMod val="75000"/>
                  </a:schemeClr>
                </a:solidFill>
                <a:latin typeface="Times New Roman" pitchFamily="18" charset="0"/>
                <a:cs typeface="Times New Roman" pitchFamily="18" charset="0"/>
              </a:rPr>
              <a:t>орналасқан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жер</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мұраның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ашылу</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орны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болып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табылады</a:t>
            </a:r>
            <a:r>
              <a:rPr lang="ru-RU" sz="2800" dirty="0">
                <a:solidFill>
                  <a:schemeClr val="tx2">
                    <a:lumMod val="75000"/>
                  </a:schemeClr>
                </a:solidFill>
                <a:latin typeface="Times New Roman" pitchFamily="18" charset="0"/>
                <a:cs typeface="Times New Roman" pitchFamily="18" charset="0"/>
              </a:rPr>
              <a:t>.</a:t>
            </a:r>
          </a:p>
          <a:p>
            <a:pPr indent="355600" algn="ctr" fontAlgn="base">
              <a:tabLst>
                <a:tab pos="273050" algn="l"/>
              </a:tabLst>
            </a:pPr>
            <a:r>
              <a:rPr lang="ru-RU" sz="2800" b="1" dirty="0" err="1" smtClean="0">
                <a:solidFill>
                  <a:schemeClr val="tx2">
                    <a:lumMod val="75000"/>
                  </a:schemeClr>
                </a:solidFill>
                <a:latin typeface="Times New Roman" pitchFamily="18" charset="0"/>
                <a:cs typeface="Times New Roman" pitchFamily="18" charset="0"/>
              </a:rPr>
              <a:t>Мұрагерлер</a:t>
            </a:r>
            <a:endParaRPr lang="ru-RU" sz="2800" dirty="0">
              <a:solidFill>
                <a:schemeClr val="tx2">
                  <a:lumMod val="75000"/>
                </a:schemeClr>
              </a:solidFill>
              <a:latin typeface="Times New Roman" pitchFamily="18" charset="0"/>
              <a:cs typeface="Times New Roman" pitchFamily="18" charset="0"/>
            </a:endParaRPr>
          </a:p>
          <a:p>
            <a:pPr indent="355600" algn="just" fontAlgn="base">
              <a:tabLst>
                <a:tab pos="273050" algn="l"/>
              </a:tabLst>
            </a:pPr>
            <a:r>
              <a:rPr lang="ru-RU" sz="2800" dirty="0" smtClean="0">
                <a:solidFill>
                  <a:schemeClr val="tx2">
                    <a:lumMod val="75000"/>
                  </a:schemeClr>
                </a:solidFill>
                <a:latin typeface="Times New Roman" pitchFamily="18" charset="0"/>
                <a:cs typeface="Times New Roman" pitchFamily="18" charset="0"/>
              </a:rPr>
              <a:t>1. </a:t>
            </a:r>
            <a:r>
              <a:rPr lang="ru-RU" sz="2800" dirty="0" err="1" smtClean="0">
                <a:solidFill>
                  <a:schemeClr val="tx2">
                    <a:lumMod val="75000"/>
                  </a:schemeClr>
                </a:solidFill>
                <a:latin typeface="Times New Roman" pitchFamily="18" charset="0"/>
                <a:cs typeface="Times New Roman" pitchFamily="18" charset="0"/>
              </a:rPr>
              <a:t>Мұра</a:t>
            </a:r>
            <a:r>
              <a:rPr lang="ru-RU" sz="2800" dirty="0" smtClean="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кезде</a:t>
            </a:r>
            <a:r>
              <a:rPr lang="ru-RU" sz="2800" dirty="0">
                <a:solidFill>
                  <a:schemeClr val="tx2">
                    <a:lumMod val="75000"/>
                  </a:schemeClr>
                </a:solidFill>
                <a:latin typeface="Times New Roman" pitchFamily="18" charset="0"/>
                <a:cs typeface="Times New Roman" pitchFamily="18" charset="0"/>
              </a:rPr>
              <a:t> т</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жүрген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сондай-ақ</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қалдырушының</a:t>
            </a:r>
            <a:r>
              <a:rPr lang="ru-RU" sz="2800" dirty="0">
                <a:solidFill>
                  <a:schemeClr val="tx2">
                    <a:lumMod val="75000"/>
                  </a:schemeClr>
                </a:solidFill>
                <a:latin typeface="Times New Roman" pitchFamily="18" charset="0"/>
                <a:cs typeface="Times New Roman" pitchFamily="18" charset="0"/>
              </a:rPr>
              <a:t> т</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кез</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нде</a:t>
            </a:r>
            <a:r>
              <a:rPr lang="ru-RU" sz="2800" dirty="0">
                <a:solidFill>
                  <a:schemeClr val="tx2">
                    <a:lumMod val="75000"/>
                  </a:schemeClr>
                </a:solidFill>
                <a:latin typeface="Times New Roman" pitchFamily="18" charset="0"/>
                <a:cs typeface="Times New Roman" pitchFamily="18" charset="0"/>
              </a:rPr>
              <a:t> </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ште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және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ашылғаннан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кей</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 т</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туған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азаматтар</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өсиет</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және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заң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бойынша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мұрагер</a:t>
            </a:r>
            <a:r>
              <a:rPr lang="ru-RU" sz="2800" dirty="0">
                <a:solidFill>
                  <a:schemeClr val="tx2">
                    <a:lumMod val="75000"/>
                  </a:schemeClr>
                </a:solidFill>
                <a:latin typeface="Times New Roman" pitchFamily="18" charset="0"/>
                <a:cs typeface="Times New Roman" pitchFamily="18" charset="0"/>
              </a:rPr>
              <a:t> </a:t>
            </a:r>
            <a:r>
              <a:rPr lang="ru-RU" sz="2800" dirty="0" smtClean="0">
                <a:solidFill>
                  <a:schemeClr val="tx2">
                    <a:lumMod val="75000"/>
                  </a:schemeClr>
                </a:solidFill>
                <a:latin typeface="Times New Roman" pitchFamily="18" charset="0"/>
                <a:cs typeface="Times New Roman" pitchFamily="18" charset="0"/>
              </a:rPr>
              <a:t>бола </a:t>
            </a:r>
            <a:r>
              <a:rPr lang="ru-RU" sz="2800" dirty="0" err="1" smtClean="0">
                <a:solidFill>
                  <a:schemeClr val="tx2">
                    <a:lumMod val="75000"/>
                  </a:schemeClr>
                </a:solidFill>
                <a:latin typeface="Times New Roman" pitchFamily="18" charset="0"/>
                <a:cs typeface="Times New Roman" pitchFamily="18" charset="0"/>
              </a:rPr>
              <a:t>алады</a:t>
            </a:r>
            <a:r>
              <a:rPr lang="ru-RU" sz="2800" dirty="0">
                <a:solidFill>
                  <a:schemeClr val="tx2">
                    <a:lumMod val="75000"/>
                  </a:schemeClr>
                </a:solidFill>
                <a:latin typeface="Times New Roman" pitchFamily="18" charset="0"/>
                <a:cs typeface="Times New Roman" pitchFamily="18" charset="0"/>
              </a:rPr>
              <a:t>. </a:t>
            </a:r>
          </a:p>
          <a:p>
            <a:pPr indent="355600" algn="just" fontAlgn="base">
              <a:tabLst>
                <a:tab pos="273050" algn="l"/>
              </a:tabLst>
            </a:pPr>
            <a:r>
              <a:rPr lang="ru-RU" sz="2800" dirty="0" smtClean="0">
                <a:solidFill>
                  <a:schemeClr val="tx2">
                    <a:lumMod val="75000"/>
                  </a:schemeClr>
                </a:solidFill>
                <a:latin typeface="Times New Roman" pitchFamily="18" charset="0"/>
                <a:cs typeface="Times New Roman" pitchFamily="18" charset="0"/>
              </a:rPr>
              <a:t>2</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ашылғанға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дей</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 </a:t>
            </a:r>
            <a:r>
              <a:rPr lang="ru-RU" sz="2800" dirty="0" err="1">
                <a:solidFill>
                  <a:schemeClr val="tx2">
                    <a:lumMod val="75000"/>
                  </a:schemeClr>
                </a:solidFill>
                <a:latin typeface="Times New Roman" pitchFamily="18" charset="0"/>
                <a:cs typeface="Times New Roman" pitchFamily="18" charset="0"/>
              </a:rPr>
              <a:t>құрылған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және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ашылу</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уақытында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заңды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тұлғалар</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сондай-ақ</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мемлекет</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өсиет</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бойынша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мұрагерлер</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болуы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мүмк</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a:t>
            </a:r>
          </a:p>
        </p:txBody>
      </p:sp>
    </p:spTree>
    <p:extLst>
      <p:ext uri="{BB962C8B-B14F-4D97-AF65-F5344CB8AC3E}">
        <p14:creationId xmlns:p14="http://schemas.microsoft.com/office/powerpoint/2010/main" val="4103389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476672"/>
            <a:ext cx="8784976" cy="5693866"/>
          </a:xfrm>
          <a:prstGeom prst="rect">
            <a:avLst/>
          </a:prstGeom>
        </p:spPr>
        <p:txBody>
          <a:bodyPr wrap="square">
            <a:spAutoFit/>
          </a:bodyPr>
          <a:lstStyle/>
          <a:p>
            <a:pPr indent="357188" algn="ctr" fontAlgn="base"/>
            <a:r>
              <a:rPr lang="ru-RU" sz="2800" b="1" dirty="0" err="1" smtClean="0">
                <a:solidFill>
                  <a:schemeClr val="tx2">
                    <a:lumMod val="75000"/>
                  </a:schemeClr>
                </a:solidFill>
                <a:latin typeface="Times New Roman" pitchFamily="18" charset="0"/>
                <a:cs typeface="Times New Roman" pitchFamily="18" charset="0"/>
              </a:rPr>
              <a:t>Мұраның</a:t>
            </a:r>
            <a:r>
              <a:rPr lang="ru-RU" sz="2800" b="1" dirty="0" smtClean="0">
                <a:solidFill>
                  <a:schemeClr val="tx2">
                    <a:lumMod val="75000"/>
                  </a:schemeClr>
                </a:solidFill>
                <a:latin typeface="Times New Roman" pitchFamily="18" charset="0"/>
                <a:cs typeface="Times New Roman" pitchFamily="18" charset="0"/>
              </a:rPr>
              <a:t> </a:t>
            </a:r>
            <a:r>
              <a:rPr lang="ru-RU" sz="2800" b="1" dirty="0" err="1" smtClean="0">
                <a:solidFill>
                  <a:schemeClr val="tx2">
                    <a:lumMod val="75000"/>
                  </a:schemeClr>
                </a:solidFill>
                <a:latin typeface="Times New Roman" pitchFamily="18" charset="0"/>
                <a:cs typeface="Times New Roman" pitchFamily="18" charset="0"/>
              </a:rPr>
              <a:t>ашылуы</a:t>
            </a:r>
            <a:endParaRPr lang="ru-RU" sz="2800" dirty="0">
              <a:solidFill>
                <a:schemeClr val="tx2">
                  <a:lumMod val="75000"/>
                </a:schemeClr>
              </a:solidFill>
              <a:latin typeface="Times New Roman" pitchFamily="18" charset="0"/>
              <a:cs typeface="Times New Roman" pitchFamily="18" charset="0"/>
            </a:endParaRPr>
          </a:p>
          <a:p>
            <a:pPr indent="357188" algn="just" fontAlgn="base"/>
            <a:r>
              <a:rPr lang="ru-RU" sz="2800" dirty="0" err="1" smtClean="0">
                <a:solidFill>
                  <a:schemeClr val="tx2">
                    <a:lumMod val="75000"/>
                  </a:schemeClr>
                </a:solidFill>
                <a:latin typeface="Times New Roman" pitchFamily="18" charset="0"/>
                <a:cs typeface="Times New Roman" pitchFamily="18" charset="0"/>
              </a:rPr>
              <a:t>Мұра</a:t>
            </a:r>
            <a:r>
              <a:rPr lang="ru-RU" sz="2800" dirty="0" smtClean="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азаматтың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болуы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немесе</a:t>
            </a:r>
            <a:r>
              <a:rPr lang="ru-RU" sz="2800" dirty="0">
                <a:solidFill>
                  <a:schemeClr val="tx2">
                    <a:lumMod val="75000"/>
                  </a:schemeClr>
                </a:solidFill>
                <a:latin typeface="Times New Roman" pitchFamily="18" charset="0"/>
                <a:cs typeface="Times New Roman" pitchFamily="18" charset="0"/>
              </a:rPr>
              <a:t> оны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болды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деп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жариялау</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салдарынан</a:t>
            </a:r>
            <a:r>
              <a:rPr lang="ru-RU" sz="2800" dirty="0">
                <a:solidFill>
                  <a:schemeClr val="tx2">
                    <a:lumMod val="75000"/>
                  </a:schemeClr>
                </a:solidFill>
                <a:latin typeface="Times New Roman" pitchFamily="18" charset="0"/>
                <a:cs typeface="Times New Roman" pitchFamily="18" charset="0"/>
              </a:rPr>
              <a:t> </a:t>
            </a:r>
            <a:r>
              <a:rPr lang="ru-RU" sz="2800" dirty="0" err="1" smtClean="0">
                <a:solidFill>
                  <a:schemeClr val="tx2">
                    <a:lumMod val="75000"/>
                  </a:schemeClr>
                </a:solidFill>
                <a:latin typeface="Times New Roman" pitchFamily="18" charset="0"/>
                <a:cs typeface="Times New Roman" pitchFamily="18" charset="0"/>
              </a:rPr>
              <a:t>ашылады</a:t>
            </a:r>
            <a:r>
              <a:rPr lang="ru-RU" sz="2800" dirty="0" smtClean="0">
                <a:solidFill>
                  <a:schemeClr val="tx2">
                    <a:lumMod val="75000"/>
                  </a:schemeClr>
                </a:solidFill>
                <a:latin typeface="Times New Roman" pitchFamily="18" charset="0"/>
                <a:cs typeface="Times New Roman" pitchFamily="18" charset="0"/>
              </a:rPr>
              <a:t>.</a:t>
            </a:r>
            <a:endParaRPr lang="ru-RU" sz="2800" dirty="0">
              <a:solidFill>
                <a:schemeClr val="tx2">
                  <a:lumMod val="75000"/>
                </a:schemeClr>
              </a:solidFill>
              <a:latin typeface="Times New Roman" pitchFamily="18" charset="0"/>
              <a:cs typeface="Times New Roman" pitchFamily="18" charset="0"/>
            </a:endParaRPr>
          </a:p>
          <a:p>
            <a:pPr indent="357188" algn="just" fontAlgn="base"/>
            <a:r>
              <a:rPr lang="ru-RU" sz="2800" dirty="0" err="1" smtClean="0">
                <a:solidFill>
                  <a:schemeClr val="tx2">
                    <a:lumMod val="75000"/>
                  </a:schemeClr>
                </a:solidFill>
                <a:latin typeface="Times New Roman" pitchFamily="18" charset="0"/>
                <a:cs typeface="Times New Roman" pitchFamily="18" charset="0"/>
              </a:rPr>
              <a:t>Мұра</a:t>
            </a:r>
            <a:r>
              <a:rPr lang="ru-RU" sz="2800" dirty="0" smtClean="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қалдырушының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күн</a:t>
            </a:r>
            <a:r>
              <a:rPr lang="en-US" sz="2800" dirty="0">
                <a:solidFill>
                  <a:schemeClr val="tx2">
                    <a:lumMod val="75000"/>
                  </a:schemeClr>
                </a:solidFill>
                <a:latin typeface="Times New Roman" pitchFamily="18" charset="0"/>
                <a:cs typeface="Times New Roman" pitchFamily="18" charset="0"/>
              </a:rPr>
              <a:t>i, </a:t>
            </a:r>
            <a:r>
              <a:rPr lang="ru-RU" sz="2800" dirty="0">
                <a:solidFill>
                  <a:schemeClr val="tx2">
                    <a:lumMod val="75000"/>
                  </a:schemeClr>
                </a:solidFill>
                <a:latin typeface="Times New Roman" pitchFamily="18" charset="0"/>
                <a:cs typeface="Times New Roman" pitchFamily="18" charset="0"/>
              </a:rPr>
              <a:t>ал оны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деп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жариялаған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кезде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егер</a:t>
            </a:r>
            <a:r>
              <a:rPr lang="ru-RU" sz="2800" dirty="0">
                <a:solidFill>
                  <a:schemeClr val="tx2">
                    <a:lumMod val="75000"/>
                  </a:schemeClr>
                </a:solidFill>
                <a:latin typeface="Times New Roman" pitchFamily="18" charset="0"/>
                <a:cs typeface="Times New Roman" pitchFamily="18" charset="0"/>
              </a:rPr>
              <a:t> сот </a:t>
            </a:r>
            <a:r>
              <a:rPr lang="ru-RU" sz="2800" dirty="0" err="1">
                <a:solidFill>
                  <a:schemeClr val="tx2">
                    <a:lumMod val="75000"/>
                  </a:schemeClr>
                </a:solidFill>
                <a:latin typeface="Times New Roman" pitchFamily="18" charset="0"/>
                <a:cs typeface="Times New Roman" pitchFamily="18" charset="0"/>
              </a:rPr>
              <a:t>шешімінде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басқа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күн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көрсет</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лмесе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азаматты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болды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деп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жариялау</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туралы</a:t>
            </a:r>
            <a:r>
              <a:rPr lang="ru-RU" sz="2800" dirty="0">
                <a:solidFill>
                  <a:schemeClr val="tx2">
                    <a:lumMod val="75000"/>
                  </a:schemeClr>
                </a:solidFill>
                <a:latin typeface="Times New Roman" pitchFamily="18" charset="0"/>
                <a:cs typeface="Times New Roman" pitchFamily="18" charset="0"/>
              </a:rPr>
              <a:t> сот </a:t>
            </a:r>
            <a:r>
              <a:rPr lang="ru-RU" sz="2800" dirty="0" err="1">
                <a:solidFill>
                  <a:schemeClr val="tx2">
                    <a:lumMod val="75000"/>
                  </a:schemeClr>
                </a:solidFill>
                <a:latin typeface="Times New Roman" pitchFamily="18" charset="0"/>
                <a:cs typeface="Times New Roman" pitchFamily="18" charset="0"/>
              </a:rPr>
              <a:t>шеш</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м</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күш</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не </a:t>
            </a:r>
            <a:r>
              <a:rPr lang="ru-RU" sz="2800" dirty="0" err="1">
                <a:solidFill>
                  <a:schemeClr val="tx2">
                    <a:lumMod val="75000"/>
                  </a:schemeClr>
                </a:solidFill>
                <a:latin typeface="Times New Roman" pitchFamily="18" charset="0"/>
                <a:cs typeface="Times New Roman" pitchFamily="18" charset="0"/>
              </a:rPr>
              <a:t>енген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күн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ашылу</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уақыты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болып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табылады</a:t>
            </a:r>
            <a:r>
              <a:rPr lang="ru-RU" sz="2800" dirty="0">
                <a:solidFill>
                  <a:schemeClr val="tx2">
                    <a:lumMod val="75000"/>
                  </a:schemeClr>
                </a:solidFill>
                <a:latin typeface="Times New Roman" pitchFamily="18" charset="0"/>
                <a:cs typeface="Times New Roman" pitchFamily="18" charset="0"/>
              </a:rPr>
              <a:t>. </a:t>
            </a:r>
          </a:p>
          <a:p>
            <a:pPr indent="357188" algn="just" fontAlgn="base"/>
            <a:r>
              <a:rPr lang="ru-RU" sz="2800" dirty="0" err="1" smtClean="0">
                <a:solidFill>
                  <a:schemeClr val="tx2">
                    <a:lumMod val="75000"/>
                  </a:schemeClr>
                </a:solidFill>
                <a:latin typeface="Times New Roman" pitchFamily="18" charset="0"/>
                <a:cs typeface="Times New Roman" pitchFamily="18" charset="0"/>
              </a:rPr>
              <a:t>Егер</a:t>
            </a:r>
            <a:r>
              <a:rPr lang="ru-RU" sz="2800" dirty="0" smtClean="0">
                <a:solidFill>
                  <a:schemeClr val="tx2">
                    <a:lumMod val="75000"/>
                  </a:schemeClr>
                </a:solidFill>
                <a:latin typeface="Times New Roman" pitchFamily="18" charset="0"/>
                <a:cs typeface="Times New Roman" pitchFamily="18" charset="0"/>
              </a:rPr>
              <a:t> </a:t>
            </a:r>
            <a:r>
              <a:rPr lang="ru-RU" sz="2800" dirty="0">
                <a:solidFill>
                  <a:schemeClr val="tx2">
                    <a:lumMod val="75000"/>
                  </a:schemeClr>
                </a:solidFill>
                <a:latin typeface="Times New Roman" pitchFamily="18" charset="0"/>
                <a:cs typeface="Times New Roman" pitchFamily="18" charset="0"/>
              </a:rPr>
              <a:t>б</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нен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кей</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н б</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a:t>
            </a:r>
            <a:r>
              <a:rPr lang="en-US" sz="2800" dirty="0">
                <a:solidFill>
                  <a:schemeClr val="tx2">
                    <a:lumMod val="75000"/>
                  </a:schemeClr>
                </a:solidFill>
                <a:latin typeface="Times New Roman" pitchFamily="18" charset="0"/>
                <a:cs typeface="Times New Roman" pitchFamily="18" charset="0"/>
              </a:rPr>
              <a:t>i </a:t>
            </a:r>
            <a:r>
              <a:rPr lang="ru-RU" sz="2800" dirty="0" err="1">
                <a:solidFill>
                  <a:schemeClr val="tx2">
                    <a:lumMod val="75000"/>
                  </a:schemeClr>
                </a:solidFill>
                <a:latin typeface="Times New Roman" pitchFamily="18" charset="0"/>
                <a:cs typeface="Times New Roman" pitchFamily="18" charset="0"/>
              </a:rPr>
              <a:t>мұрагер</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болуға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құқылы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адамдар</a:t>
            </a:r>
            <a:r>
              <a:rPr lang="ru-RU" sz="2800" dirty="0">
                <a:solidFill>
                  <a:schemeClr val="tx2">
                    <a:lumMod val="75000"/>
                  </a:schemeClr>
                </a:solidFill>
                <a:latin typeface="Times New Roman" pitchFamily="18" charset="0"/>
                <a:cs typeface="Times New Roman" pitchFamily="18" charset="0"/>
              </a:rPr>
              <a:t> б</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 </a:t>
            </a:r>
            <a:r>
              <a:rPr lang="ru-RU" sz="2800" dirty="0" err="1">
                <a:solidFill>
                  <a:schemeClr val="tx2">
                    <a:lumMod val="75000"/>
                  </a:schemeClr>
                </a:solidFill>
                <a:latin typeface="Times New Roman" pitchFamily="18" charset="0"/>
                <a:cs typeface="Times New Roman" pitchFamily="18" charset="0"/>
              </a:rPr>
              <a:t>күнде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болса</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олар</a:t>
            </a:r>
            <a:r>
              <a:rPr lang="ru-RU" sz="2800" dirty="0">
                <a:solidFill>
                  <a:schemeClr val="tx2">
                    <a:lumMod val="75000"/>
                  </a:schemeClr>
                </a:solidFill>
                <a:latin typeface="Times New Roman" pitchFamily="18" charset="0"/>
                <a:cs typeface="Times New Roman" pitchFamily="18" charset="0"/>
              </a:rPr>
              <a:t> б</a:t>
            </a:r>
            <a:r>
              <a:rPr lang="en-US" sz="2800" dirty="0">
                <a:solidFill>
                  <a:schemeClr val="tx2">
                    <a:lumMod val="75000"/>
                  </a:schemeClr>
                </a:solidFill>
                <a:latin typeface="Times New Roman" pitchFamily="18" charset="0"/>
                <a:cs typeface="Times New Roman" pitchFamily="18" charset="0"/>
              </a:rPr>
              <a:t>i</a:t>
            </a:r>
            <a:r>
              <a:rPr lang="ru-RU" sz="2800" dirty="0">
                <a:solidFill>
                  <a:schemeClr val="tx2">
                    <a:lumMod val="75000"/>
                  </a:schemeClr>
                </a:solidFill>
                <a:latin typeface="Times New Roman" pitchFamily="18" charset="0"/>
                <a:cs typeface="Times New Roman" pitchFamily="18" charset="0"/>
              </a:rPr>
              <a:t>р </a:t>
            </a:r>
            <a:r>
              <a:rPr lang="ru-RU" sz="2800" dirty="0" err="1">
                <a:solidFill>
                  <a:schemeClr val="tx2">
                    <a:lumMod val="75000"/>
                  </a:schemeClr>
                </a:solidFill>
                <a:latin typeface="Times New Roman" pitchFamily="18" charset="0"/>
                <a:cs typeface="Times New Roman" pitchFamily="18" charset="0"/>
              </a:rPr>
              <a:t>мезг</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лде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қайтыс</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болған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деп</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танылады</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және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олардың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әрқайсысынан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кейін</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мұрагерлік</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ашылады</a:t>
            </a:r>
            <a:r>
              <a:rPr lang="ru-RU" sz="2800" dirty="0">
                <a:solidFill>
                  <a:schemeClr val="tx2">
                    <a:lumMod val="75000"/>
                  </a:schemeClr>
                </a:solidFill>
                <a:latin typeface="Times New Roman" pitchFamily="18" charset="0"/>
                <a:cs typeface="Times New Roman" pitchFamily="18" charset="0"/>
              </a:rPr>
              <a:t> да </a:t>
            </a:r>
            <a:r>
              <a:rPr lang="ru-RU" sz="2800" dirty="0" err="1">
                <a:solidFill>
                  <a:schemeClr val="tx2">
                    <a:lumMod val="75000"/>
                  </a:schemeClr>
                </a:solidFill>
                <a:latin typeface="Times New Roman" pitchFamily="18" charset="0"/>
                <a:cs typeface="Times New Roman" pitchFamily="18" charset="0"/>
              </a:rPr>
              <a:t>олардың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әрқайсысының</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мұрагерлері</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мұрагерл</a:t>
            </a:r>
            <a:r>
              <a:rPr lang="en-US" sz="2800" dirty="0">
                <a:solidFill>
                  <a:schemeClr val="tx2">
                    <a:lumMod val="75000"/>
                  </a:schemeClr>
                </a:solidFill>
                <a:latin typeface="Times New Roman" pitchFamily="18" charset="0"/>
                <a:cs typeface="Times New Roman" pitchFamily="18" charset="0"/>
              </a:rPr>
              <a:t>i</a:t>
            </a:r>
            <a:r>
              <a:rPr lang="ru-RU" sz="2800" dirty="0" err="1">
                <a:solidFill>
                  <a:schemeClr val="tx2">
                    <a:lumMod val="75000"/>
                  </a:schemeClr>
                </a:solidFill>
                <a:latin typeface="Times New Roman" pitchFamily="18" charset="0"/>
                <a:cs typeface="Times New Roman" pitchFamily="18" charset="0"/>
              </a:rPr>
              <a:t>кке</a:t>
            </a:r>
            <a:r>
              <a:rPr lang="ru-RU" sz="2800" dirty="0">
                <a:solidFill>
                  <a:schemeClr val="tx2">
                    <a:lumMod val="75000"/>
                  </a:schemeClr>
                </a:solidFill>
                <a:latin typeface="Times New Roman" pitchFamily="18" charset="0"/>
                <a:cs typeface="Times New Roman" pitchFamily="18" charset="0"/>
              </a:rPr>
              <a:t> </a:t>
            </a:r>
            <a:r>
              <a:rPr lang="ru-RU" sz="2800" dirty="0" err="1">
                <a:solidFill>
                  <a:schemeClr val="tx2">
                    <a:lumMod val="75000"/>
                  </a:schemeClr>
                </a:solidFill>
                <a:latin typeface="Times New Roman" pitchFamily="18" charset="0"/>
                <a:cs typeface="Times New Roman" pitchFamily="18" charset="0"/>
              </a:rPr>
              <a:t>шақырылады</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val="3580933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1149</TotalTime>
  <Words>1744</Words>
  <Application>Microsoft Office PowerPoint</Application>
  <PresentationFormat>Экран (4:3)</PresentationFormat>
  <Paragraphs>143</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Candara</vt:lpstr>
      <vt:lpstr>Symbol</vt:lpstr>
      <vt:lpstr>Times New Roman</vt:lpstr>
      <vt:lpstr>Волна</vt:lpstr>
      <vt:lpstr>Презентация PowerPoint</vt:lpstr>
      <vt:lpstr>Жоспар </vt:lpstr>
      <vt:lpstr>Презентация PowerPoint</vt:lpstr>
      <vt:lpstr>Презентация PowerPoint</vt:lpstr>
      <vt:lpstr>Презентация PowerPoint</vt:lpstr>
      <vt:lpstr>Презентация PowerPoint</vt:lpstr>
      <vt:lpstr>2. Мұрагерлік ұғымы, түсінігі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Olzhas</cp:lastModifiedBy>
  <cp:revision>95</cp:revision>
  <dcterms:created xsi:type="dcterms:W3CDTF">2015-10-18T10:55:29Z</dcterms:created>
  <dcterms:modified xsi:type="dcterms:W3CDTF">2018-02-15T14:33:06Z</dcterms:modified>
</cp:coreProperties>
</file>