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65"/>
  </p:notesMasterIdLst>
  <p:sldIdLst>
    <p:sldId id="456" r:id="rId2"/>
    <p:sldId id="279" r:id="rId3"/>
    <p:sldId id="337" r:id="rId4"/>
    <p:sldId id="335" r:id="rId5"/>
    <p:sldId id="338" r:id="rId6"/>
    <p:sldId id="339" r:id="rId7"/>
    <p:sldId id="340" r:id="rId8"/>
    <p:sldId id="341" r:id="rId9"/>
    <p:sldId id="432" r:id="rId10"/>
    <p:sldId id="433" r:id="rId11"/>
    <p:sldId id="434" r:id="rId12"/>
    <p:sldId id="435" r:id="rId13"/>
    <p:sldId id="436" r:id="rId14"/>
    <p:sldId id="437" r:id="rId15"/>
    <p:sldId id="440" r:id="rId16"/>
    <p:sldId id="441" r:id="rId17"/>
    <p:sldId id="438" r:id="rId18"/>
    <p:sldId id="439" r:id="rId19"/>
    <p:sldId id="442" r:id="rId20"/>
    <p:sldId id="443" r:id="rId21"/>
    <p:sldId id="444" r:id="rId22"/>
    <p:sldId id="283" r:id="rId23"/>
    <p:sldId id="360" r:id="rId24"/>
    <p:sldId id="361" r:id="rId25"/>
    <p:sldId id="284" r:id="rId26"/>
    <p:sldId id="349" r:id="rId27"/>
    <p:sldId id="350" r:id="rId28"/>
    <p:sldId id="351" r:id="rId29"/>
    <p:sldId id="352" r:id="rId30"/>
    <p:sldId id="384" r:id="rId31"/>
    <p:sldId id="362" r:id="rId32"/>
    <p:sldId id="285" r:id="rId33"/>
    <p:sldId id="377" r:id="rId34"/>
    <p:sldId id="457" r:id="rId35"/>
    <p:sldId id="354" r:id="rId36"/>
    <p:sldId id="355" r:id="rId37"/>
    <p:sldId id="445" r:id="rId38"/>
    <p:sldId id="287" r:id="rId39"/>
    <p:sldId id="288" r:id="rId40"/>
    <p:sldId id="356" r:id="rId41"/>
    <p:sldId id="297" r:id="rId42"/>
    <p:sldId id="446" r:id="rId43"/>
    <p:sldId id="299" r:id="rId44"/>
    <p:sldId id="300" r:id="rId45"/>
    <p:sldId id="305" r:id="rId46"/>
    <p:sldId id="447" r:id="rId47"/>
    <p:sldId id="448" r:id="rId48"/>
    <p:sldId id="458" r:id="rId49"/>
    <p:sldId id="449" r:id="rId50"/>
    <p:sldId id="450" r:id="rId51"/>
    <p:sldId id="451" r:id="rId52"/>
    <p:sldId id="452" r:id="rId53"/>
    <p:sldId id="455" r:id="rId54"/>
    <p:sldId id="454" r:id="rId55"/>
    <p:sldId id="315" r:id="rId56"/>
    <p:sldId id="413" r:id="rId57"/>
    <p:sldId id="415" r:id="rId58"/>
    <p:sldId id="416" r:id="rId59"/>
    <p:sldId id="428" r:id="rId60"/>
    <p:sldId id="426" r:id="rId61"/>
    <p:sldId id="421" r:id="rId62"/>
    <p:sldId id="423" r:id="rId63"/>
    <p:sldId id="275" r:id="rId64"/>
  </p:sldIdLst>
  <p:sldSz cx="9793288" cy="55086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0139" autoAdjust="0"/>
  </p:normalViewPr>
  <p:slideViewPr>
    <p:cSldViewPr>
      <p:cViewPr varScale="1">
        <p:scale>
          <a:sx n="97" d="100"/>
          <a:sy n="97" d="100"/>
        </p:scale>
        <p:origin x="-108" y="-606"/>
      </p:cViewPr>
      <p:guideLst>
        <p:guide orient="horz" pos="1735"/>
        <p:guide pos="30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8BD7-FCE3-4FC8-AEB4-48BE7F76A262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A423-AD18-4F20-B00D-5A07E4146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423-AD18-4F20-B00D-5A07E4146D7B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4497" y="1711245"/>
            <a:ext cx="8324295" cy="11807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8993" y="3121554"/>
            <a:ext cx="6855302" cy="140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00134" y="220602"/>
            <a:ext cx="2203490" cy="470018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9664" y="220602"/>
            <a:ext cx="6447248" cy="470018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602" y="3539803"/>
            <a:ext cx="8324295" cy="1094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3602" y="2334791"/>
            <a:ext cx="8324295" cy="12050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9664" y="1285347"/>
            <a:ext cx="4325369" cy="363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78255" y="1285347"/>
            <a:ext cx="4325369" cy="363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9664" y="1233066"/>
            <a:ext cx="4327070" cy="5138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664" y="1746948"/>
            <a:ext cx="4327070" cy="3173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74857" y="1233066"/>
            <a:ext cx="4328769" cy="5138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74857" y="1746948"/>
            <a:ext cx="4328769" cy="3173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67" y="219324"/>
            <a:ext cx="3221924" cy="9334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28904" y="219327"/>
            <a:ext cx="5474720" cy="470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9667" y="1152733"/>
            <a:ext cx="3221924" cy="37680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53" y="3856038"/>
            <a:ext cx="5875973" cy="4552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19553" y="492206"/>
            <a:ext cx="5875973" cy="330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19553" y="4311265"/>
            <a:ext cx="5875973" cy="6464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65" y="220601"/>
            <a:ext cx="8813959" cy="91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9665" y="1285347"/>
            <a:ext cx="8813959" cy="3635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9664" y="5105681"/>
            <a:ext cx="2285101" cy="2932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C4FB-C105-43C9-9794-612C7E15DB64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46040" y="5105681"/>
            <a:ext cx="3101208" cy="2932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8523" y="5105681"/>
            <a:ext cx="2285101" cy="2932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470C7-B75D-407B-84DA-5A906F911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3288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17896" y="1803401"/>
            <a:ext cx="7330677" cy="188701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Helvetica Neue"/>
              </a:rPr>
              <a:t>Административный процедурно-процессуальный кодекс: первые итоги и проблемы</a:t>
            </a: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4968652" y="3834432"/>
            <a:ext cx="46805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b="1" dirty="0">
                <a:latin typeface="Cambria Math" pitchFamily="18" charset="0"/>
                <a:ea typeface="Cambria Math" pitchFamily="18" charset="0"/>
                <a:cs typeface="Helvetica Neue"/>
              </a:rPr>
              <a:t>Роман </a:t>
            </a:r>
            <a:r>
              <a:rPr lang="ru-RU" sz="1800" b="1" dirty="0" smtClean="0">
                <a:latin typeface="Cambria Math" pitchFamily="18" charset="0"/>
                <a:ea typeface="Cambria Math" pitchFamily="18" charset="0"/>
                <a:cs typeface="Helvetica Neue"/>
              </a:rPr>
              <a:t>Подопригора, </a:t>
            </a:r>
            <a:r>
              <a:rPr lang="ru-RU" sz="1800" b="1" dirty="0" err="1" smtClean="0">
                <a:latin typeface="Cambria Math" pitchFamily="18" charset="0"/>
                <a:ea typeface="Cambria Math" pitchFamily="18" charset="0"/>
                <a:cs typeface="Helvetica Neue"/>
              </a:rPr>
              <a:t>д.ю.н</a:t>
            </a:r>
            <a:r>
              <a:rPr lang="ru-RU" sz="1800" b="1" dirty="0" smtClean="0">
                <a:latin typeface="Cambria Math" pitchFamily="18" charset="0"/>
                <a:ea typeface="Cambria Math" pitchFamily="18" charset="0"/>
                <a:cs typeface="Helvetica Neue"/>
              </a:rPr>
              <a:t>, профессор,</a:t>
            </a:r>
          </a:p>
          <a:p>
            <a:r>
              <a:rPr lang="ru-RU" b="1" dirty="0" smtClean="0">
                <a:latin typeface="Cambria Math" pitchFamily="18" charset="0"/>
                <a:ea typeface="Cambria Math" pitchFamily="18" charset="0"/>
                <a:cs typeface="Helvetica Neue"/>
              </a:rPr>
              <a:t>директор НИИ публичного права</a:t>
            </a:r>
          </a:p>
          <a:p>
            <a:r>
              <a:rPr lang="ru-RU" sz="1800" b="1" dirty="0" smtClean="0">
                <a:latin typeface="Cambria Math" pitchFamily="18" charset="0"/>
                <a:ea typeface="Cambria Math" pitchFamily="18" charset="0"/>
                <a:cs typeface="Helvetica Neue"/>
              </a:rPr>
              <a:t>Каспийского </a:t>
            </a:r>
            <a:r>
              <a:rPr lang="ru-RU" sz="1800" b="1" dirty="0" smtClean="0">
                <a:latin typeface="Cambria Math" pitchFamily="18" charset="0"/>
                <a:ea typeface="Cambria Math" pitchFamily="18" charset="0"/>
                <a:cs typeface="Helvetica Neue"/>
              </a:rPr>
              <a:t>университета</a:t>
            </a:r>
          </a:p>
          <a:p>
            <a:endParaRPr lang="ru-RU" b="1" dirty="0" smtClean="0">
              <a:latin typeface="Cambria Math" pitchFamily="18" charset="0"/>
              <a:ea typeface="Cambria Math" pitchFamily="18" charset="0"/>
              <a:cs typeface="Helvetica Neue"/>
            </a:endParaRPr>
          </a:p>
          <a:p>
            <a:r>
              <a:rPr lang="ru-RU" b="1" dirty="0" smtClean="0">
                <a:latin typeface="Cambria Math" pitchFamily="18" charset="0"/>
                <a:ea typeface="Cambria Math" pitchFamily="18" charset="0"/>
                <a:cs typeface="Helvetica Neue"/>
              </a:rPr>
              <a:t>Алматы, 28  декабря 2021 г.</a:t>
            </a:r>
            <a:endParaRPr lang="ru-RU" sz="1800" b="1" dirty="0">
              <a:latin typeface="Cambria Math" pitchFamily="18" charset="0"/>
              <a:ea typeface="Cambria Math" pitchFamily="18" charset="0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0"/>
            <a:ext cx="8813959" cy="6480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административной процедуры и административного процесса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314152"/>
            <a:ext cx="8813959" cy="398511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Принцип законности</a:t>
            </a: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Принцип справедливости</a:t>
            </a: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Защита прав, свобод и законных интересов</a:t>
            </a: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Соразмерность  </a:t>
            </a:r>
            <a:r>
              <a:rPr lang="ru-RU" sz="29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⩗</a:t>
            </a: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Пределы осуществления административного усмотрения  </a:t>
            </a:r>
            <a:r>
              <a:rPr lang="ru-RU" sz="29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⩗</a:t>
            </a: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Принцип приоритета прав </a:t>
            </a: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Охрана права на доверие </a:t>
            </a:r>
            <a:r>
              <a:rPr lang="ru-RU" sz="29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⩗</a:t>
            </a:r>
            <a:endParaRPr lang="ru-RU" sz="29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Запрет злоупотребления формальными требованиями </a:t>
            </a:r>
            <a:r>
              <a:rPr lang="ru-RU" sz="29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⩗</a:t>
            </a:r>
            <a:endParaRPr lang="ru-RU" sz="29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Презумпция достоверности </a:t>
            </a:r>
            <a:r>
              <a:rPr lang="ru-RU" sz="29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⩗</a:t>
            </a: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Активная роль суда </a:t>
            </a:r>
            <a:r>
              <a:rPr lang="ru-RU" sz="29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⩗</a:t>
            </a:r>
            <a:endParaRPr lang="ru-RU" sz="29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endParaRPr lang="ru-RU" sz="25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Разумный срок административного судопроизводства </a:t>
            </a:r>
            <a:r>
              <a:rPr lang="ru-RU" sz="29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⩗</a:t>
            </a:r>
            <a:endParaRPr lang="ru-RU" sz="29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r>
              <a:rPr lang="ru-RU" sz="2900" dirty="0" smtClean="0">
                <a:latin typeface="Cambria Math" pitchFamily="18" charset="0"/>
                <a:ea typeface="Cambria Math" pitchFamily="18" charset="0"/>
              </a:rPr>
              <a:t>Обязательность судебных актов</a:t>
            </a:r>
            <a:endParaRPr lang="ru-RU" sz="2900" dirty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600" dirty="0" smtClean="0"/>
          </a:p>
          <a:p>
            <a:endParaRPr lang="ru-RU" sz="4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65" y="0"/>
            <a:ext cx="8813959" cy="113479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6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Административное усмотрение </a:t>
            </a:r>
            <a:endParaRPr lang="ru-RU" sz="3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366158"/>
            <a:ext cx="8813959" cy="37017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Полномочие административного органа, должностного лица принимать в установленных законодательством целях и пределах одно из возможных решений на основании оценки их законности</a:t>
            </a:r>
          </a:p>
          <a:p>
            <a:pPr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______________________________________________________________________ </a:t>
            </a:r>
          </a:p>
          <a:p>
            <a:pPr marL="514350" indent="-51435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Принимать или не принимать решение</a:t>
            </a:r>
          </a:p>
          <a:p>
            <a:pPr marL="514350" indent="-51435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Какую меру применять</a:t>
            </a:r>
          </a:p>
          <a:p>
            <a:pPr marL="514350" indent="-51435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К кому применять меру</a:t>
            </a:r>
          </a:p>
          <a:p>
            <a:pPr marL="514350" indent="-51435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Нулевое усмотрение</a:t>
            </a:r>
          </a:p>
          <a:p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55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954112"/>
            <a:ext cx="8813959" cy="10298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АДМИНИСТРАТИВНОЙ ПРОЦЕДУРЫ 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Принцип соразмерности (статья 10 АППК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ru-RU" sz="3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2106241"/>
            <a:ext cx="8813959" cy="3096344"/>
          </a:xfrm>
        </p:spPr>
        <p:txBody>
          <a:bodyPr>
            <a:normAutofit fontScale="25000" lnSpcReduction="20000"/>
          </a:bodyPr>
          <a:lstStyle/>
          <a:p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8600" dirty="0" smtClean="0">
                <a:latin typeface="Cambria Math" pitchFamily="18" charset="0"/>
                <a:ea typeface="Cambria Math" pitchFamily="18" charset="0"/>
              </a:rPr>
              <a:t>Административный акт, административное действие (бездействие) должны быть соразмерными, то есть являться пригодными, необходимыми и пропорциональными</a:t>
            </a:r>
          </a:p>
          <a:p>
            <a:endParaRPr lang="ru-RU" sz="8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8600" dirty="0" smtClean="0">
                <a:latin typeface="Cambria Math" pitchFamily="18" charset="0"/>
                <a:ea typeface="Cambria Math" pitchFamily="18" charset="0"/>
              </a:rPr>
              <a:t>Обеспечение справедливого баланса интересов участника административной процедуры и общества</a:t>
            </a:r>
          </a:p>
          <a:p>
            <a:endParaRPr lang="ru-RU" sz="7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625475" indent="-625475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ru-RU" sz="45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2400" dirty="0" smtClean="0"/>
          </a:p>
          <a:p>
            <a:endParaRPr lang="ru-RU" sz="55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1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9"/>
            <a:ext cx="90010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КРИТЕРИИ ПРОВЕРКИ АДМИНИСТРАТИВНОГО  УСМОТРЕНИЯ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endParaRPr lang="ru-RU" sz="2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258" y="1386159"/>
            <a:ext cx="9331650" cy="4122465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buNone/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marL="1143000" indent="-11430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1. Полномочие должно быть использовано в соответствии с целью, установленной </a:t>
            </a:r>
          </a:p>
          <a:p>
            <a:pPr marL="1143000" indent="-11430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    законом </a:t>
            </a:r>
          </a:p>
          <a:p>
            <a:pPr marL="1143000" indent="-1143000"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1143000" indent="-11430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2. Пригодность:        	акт, действие приемлемы для достижения цели,               			установленной законами </a:t>
            </a:r>
          </a:p>
          <a:p>
            <a:pPr marL="1143000" indent="-1143000"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1143000" indent="-11430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3. Необходимость:     	акт, действие в наименьшей степени  ограничивают  права, </a:t>
            </a:r>
          </a:p>
          <a:p>
            <a:pPr marL="1143000" indent="-11430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			свободы и законные интересы  участника 					административной  процедуры</a:t>
            </a:r>
          </a:p>
          <a:p>
            <a:pPr marL="625475" indent="-625475"/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1371600" lvl="2" indent="-13716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4. Пропорциональность:  	общественное благо, полученное в результате ограничений </a:t>
            </a:r>
          </a:p>
          <a:p>
            <a:pPr marL="1371600" lvl="2" indent="-13716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		                  прав, свобод и законных интересов  участника  		</a:t>
            </a:r>
          </a:p>
          <a:p>
            <a:pPr marL="1371600" lvl="2" indent="-13716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		    	административной процедуры, больше чем вред, </a:t>
            </a:r>
          </a:p>
          <a:p>
            <a:pPr marL="1371600" lvl="2" indent="-13716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			причиненный этими ограничениями</a:t>
            </a:r>
          </a:p>
          <a:p>
            <a:pPr>
              <a:buNone/>
            </a:pPr>
            <a:endParaRPr lang="ru-RU" sz="7200" dirty="0" smtClean="0"/>
          </a:p>
          <a:p>
            <a:endParaRPr lang="ru-RU" sz="7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810096"/>
            <a:ext cx="8813959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АДМИНИСТРАТИВНОЙ  ПРОЦЕДУРЫ 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Охрана права на доверие (статья 13 АППК)</a:t>
            </a: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3622" y="1602183"/>
            <a:ext cx="8813959" cy="390644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Доверие участника административной процедуры к</a:t>
            </a:r>
            <a:r>
              <a:rPr lang="en-US" sz="6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деятельности административного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органа, должностного лица охраняется законами Республики Казахстан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6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Административный акт, административное действие (бездействие) считаются  законными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и обоснованными до тех пор, пока административный орган или суд не установят обратное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в соответствии с законодательством Республики Казахстан</a:t>
            </a:r>
            <a:endParaRPr lang="en-US" sz="6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Незаконный административный акт, принятый по вине административного органа, а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также незаконное административное действие (бездействие), совершенное по вине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административного органа, не могут повлечь обременяющие последствия для участника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административной процедуры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Право на доверие не может быть обоснованием совершения незаконных действий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 (бездействия)</a:t>
            </a:r>
          </a:p>
          <a:p>
            <a:endParaRPr lang="ru-RU" sz="7200" dirty="0" smtClean="0"/>
          </a:p>
          <a:p>
            <a:endParaRPr lang="ru-RU" sz="2400" dirty="0" smtClean="0"/>
          </a:p>
          <a:p>
            <a:endParaRPr lang="ru-RU" sz="55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666080"/>
            <a:ext cx="8813959" cy="1152128"/>
          </a:xfrm>
        </p:spPr>
        <p:txBody>
          <a:bodyPr>
            <a:noAutofit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АДМИНИСТРАТИВНОЙ ПРОЦЕДУРЫ 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Охрана права на доверие. </a:t>
            </a:r>
            <a:br>
              <a:rPr lang="ru-RU" sz="22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Отмена незаконного административного акта (статья 84 АППК)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400" dirty="0" smtClean="0">
                <a:latin typeface="Cambria Math" pitchFamily="18" charset="0"/>
                <a:ea typeface="Cambria Math" pitchFamily="18" charset="0"/>
              </a:rPr>
            </a:b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2106239"/>
            <a:ext cx="8813959" cy="3240361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Незаконный обременяющий акт - обязательная </a:t>
            </a:r>
          </a:p>
          <a:p>
            <a:pPr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отмена</a:t>
            </a:r>
          </a:p>
          <a:p>
            <a:pPr marL="0" indent="0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buFont typeface="Arial" pitchFamily="34" charset="0"/>
              <a:buChar char="•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Незаконный благоприятный акт – отмена с учетом </a:t>
            </a:r>
          </a:p>
          <a:p>
            <a:pPr marL="0" lvl="1" indent="0">
              <a:buNone/>
            </a:pPr>
            <a:r>
              <a:rPr lang="ru-RU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 принципа охраны доверия</a:t>
            </a:r>
            <a:endParaRPr lang="ru-RU" sz="2400" dirty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ru-RU" sz="2600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ПРИНЦИП ОХРАНЫ ДОВЕРИЯ 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600" i="1" dirty="0" smtClean="0">
                <a:latin typeface="Cambria Math" pitchFamily="18" charset="0"/>
                <a:ea typeface="Cambria Math" pitchFamily="18" charset="0"/>
              </a:rPr>
              <a:t>Vs</a:t>
            </a:r>
            <a:r>
              <a:rPr lang="en-US" sz="2600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ПРИНЦИП ЗАКОННОСТИ</a:t>
            </a:r>
          </a:p>
          <a:p>
            <a:pPr marL="0" indent="0">
              <a:buAutoNum type="arabicPeriod" startAt="5"/>
            </a:pPr>
            <a:endParaRPr lang="ru-RU" sz="7200" dirty="0" smtClean="0"/>
          </a:p>
          <a:p>
            <a:endParaRPr lang="ru-RU" sz="7200" b="1" dirty="0" smtClean="0"/>
          </a:p>
          <a:p>
            <a:endParaRPr lang="ru-RU" sz="7200" dirty="0" smtClean="0"/>
          </a:p>
          <a:p>
            <a:endParaRPr lang="ru-RU" sz="7200" i="1" dirty="0" smtClean="0"/>
          </a:p>
          <a:p>
            <a:pPr>
              <a:buNone/>
            </a:pPr>
            <a:endParaRPr lang="ru-RU" sz="7200" dirty="0" smtClean="0"/>
          </a:p>
          <a:p>
            <a:endParaRPr lang="ru-RU" sz="72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666080"/>
            <a:ext cx="8813959" cy="115212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АДМИНИСТРАТИВНОЙ ПРОЦЕДУРЫ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Охрана права на доверие. </a:t>
            </a:r>
            <a:br>
              <a:rPr lang="ru-RU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Отмена незаконного административного акта (статья 84 АППК) 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18208"/>
            <a:ext cx="8813959" cy="36904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endParaRPr lang="ru-RU" sz="2600" dirty="0" smtClean="0"/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Принцип охраны права на доверие не действует в случаях, если:</a:t>
            </a: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1) правовой акт, на основании которого был вынесен административный акт, признан неконституционным</a:t>
            </a: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2) установлена заведомая недостоверность документа либо сведений, представленных участником административных процедур</a:t>
            </a: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3) административный акт принят в результате совершения участником административной процедуры противоправных действий, установленных вступившими в законную силу приговором или постановлением суда, постановлением прокурора, органа уголовного преследования, органа (должностного лица), уполномоченного рассматривать дела об административных правонарушениях</a:t>
            </a: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4) административный акт затрагивает государственные или общественные интересы, безопасность государства либо может привести к тяжким необратимым последствиям для жизни, здоровья людей</a:t>
            </a: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lnSpc>
                <a:spcPct val="95000"/>
              </a:lnSpc>
              <a:buNone/>
              <a:tabLst>
                <a:tab pos="357188" algn="l"/>
              </a:tabLst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Отмена незаконного благоприятного акта возможна только в указанных случаях. </a:t>
            </a:r>
          </a:p>
          <a:p>
            <a:pPr marL="0" indent="0">
              <a:lnSpc>
                <a:spcPct val="95000"/>
              </a:lnSpc>
              <a:buNone/>
              <a:tabLst>
                <a:tab pos="357188" algn="l"/>
              </a:tabLst>
            </a:pPr>
            <a:r>
              <a:rPr lang="ru-RU" sz="5600" b="1" dirty="0" smtClean="0"/>
              <a:t>	</a:t>
            </a:r>
            <a:endParaRPr lang="ru-RU" sz="5600" dirty="0" smtClean="0"/>
          </a:p>
          <a:p>
            <a:endParaRPr lang="ru-RU" sz="7200" b="1" dirty="0" smtClean="0"/>
          </a:p>
          <a:p>
            <a:endParaRPr lang="ru-RU" sz="7200" dirty="0" smtClean="0"/>
          </a:p>
          <a:p>
            <a:endParaRPr lang="ru-RU" sz="7200" i="1" dirty="0" smtClean="0"/>
          </a:p>
          <a:p>
            <a:pPr>
              <a:buNone/>
            </a:pPr>
            <a:endParaRPr lang="ru-RU" sz="7200" dirty="0" smtClean="0"/>
          </a:p>
          <a:p>
            <a:endParaRPr lang="ru-RU" sz="72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65" y="666080"/>
            <a:ext cx="9087499" cy="11521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АДМИНИСТРАТИВНОЙ ПРОЦЕДУРЫ </a:t>
            </a:r>
            <a:br>
              <a:rPr lang="ru-RU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Запрет злоупотребления формальными требованиями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(статья 14 АППК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18208"/>
            <a:ext cx="8813959" cy="3690417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РК: Административному органу, должностному лицу запрещается отказывать в реализации, ограничивать, прекращать право участника административной процедуры, а также возлагать на него обязанность с целью соблюдения требований, не установленных законодательством Республики Казахстан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Административным органам запрещается при </a:t>
            </a:r>
            <a:endParaRPr lang="en-US" sz="2400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	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осуществлении административной деятельности обременять лиц обязанностями или отказывать им  предоставлении какого-либо права только в целях соблюдения формальных требований, если возложенные на них обязанности выполнены в содержательном смысле </a:t>
            </a: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2400" dirty="0" smtClean="0"/>
          </a:p>
          <a:p>
            <a:endParaRPr lang="ru-RU" sz="55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-6351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738089"/>
            <a:ext cx="8813959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АДМИНИСТРАТИВНОЙ ПРОЦЕДУРЫ 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Презумпция достоверности (статья 15 АППК)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02185"/>
            <a:ext cx="8813959" cy="3672408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При осуществлении административной процедуры материалы, объекты, документы и сведения, представленные участником административной процедуры, считаются достоверными до тех пор, пока административный орган, должностное лицо не установят обратное</a:t>
            </a:r>
          </a:p>
          <a:p>
            <a:pPr marL="514350" indent="-514350"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just"/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Административный орган, должностное лицо обязаны самостоятельно проверять подлинность материалов, объектов, документов и сведений при наличии сомнений в их подлинности</a:t>
            </a:r>
          </a:p>
          <a:p>
            <a:pPr>
              <a:buNone/>
            </a:pPr>
            <a:endParaRPr lang="ru-RU" sz="2800" dirty="0" smtClean="0"/>
          </a:p>
          <a:p>
            <a:endParaRPr lang="ru-RU" sz="7200" dirty="0" smtClean="0"/>
          </a:p>
          <a:p>
            <a:endParaRPr lang="ru-RU" sz="2400" dirty="0" smtClean="0"/>
          </a:p>
          <a:p>
            <a:endParaRPr lang="ru-RU" sz="55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810096"/>
            <a:ext cx="8813959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АДМИНИСТРАТИВНОГО ПРОЦЕССА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Активная роль суда (статья 16 АППК и др.) 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18208"/>
            <a:ext cx="8813959" cy="3690417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endParaRPr lang="ru-RU" sz="21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суд, не ограничиваясь объяснениями, заявлениями, ходатайствами  участников </a:t>
            </a:r>
            <a:r>
              <a:rPr lang="en-US" sz="5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административного </a:t>
            </a:r>
            <a:r>
              <a:rPr lang="en-US" sz="5600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 smtClean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процесса, представленными ими  доводами, доказательствами и иными материалами </a:t>
            </a:r>
            <a:endParaRPr lang="en-US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dirty="0" smtClean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административного дела, всесторонне, полно и объективно   исследует все фактические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  обстоятельства, имеющие значение для правильного разрешения административного дела</a:t>
            </a:r>
          </a:p>
          <a:p>
            <a:pPr marL="0" lvl="2" indent="0">
              <a:lnSpc>
                <a:spcPct val="120000"/>
              </a:lnSpc>
              <a:spcBef>
                <a:spcPts val="0"/>
              </a:spcBef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право суда высказать свое предварительное правовое мнение по правовым обоснованиям,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 относящимся к  фактическим и (или) юридическим сторонам административного дела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суд по собственной инициативе или мотивированному  ходатайству участников  административного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  процесса собирает  дополнительные  материалы и  доказательства, а также выполняет иные действия, 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  направленные на решение  задач административного судопроизводства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содействие в устранении формальных ошибок, подаче ходатайств, формулировании и изменении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  исковых требований 	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  суд не связан заявленным основанием иска, но не вправе выходить за  пределы исковых требований</a:t>
            </a:r>
          </a:p>
          <a:p>
            <a:pPr marL="514350" indent="-514350">
              <a:buNone/>
            </a:pPr>
            <a:endParaRPr lang="ru-RU" sz="5600" dirty="0" smtClean="0"/>
          </a:p>
          <a:p>
            <a:pPr marL="514350" indent="-514350">
              <a:buNone/>
            </a:pPr>
            <a:r>
              <a:rPr lang="ru-RU" sz="5600" dirty="0" smtClean="0"/>
              <a:t>		</a:t>
            </a:r>
          </a:p>
          <a:p>
            <a:pPr marL="514350" indent="-514350">
              <a:buNone/>
            </a:pPr>
            <a:endParaRPr lang="ru-RU" sz="4500" dirty="0" smtClean="0"/>
          </a:p>
          <a:p>
            <a:pPr marL="514350" indent="-514350">
              <a:buNone/>
            </a:pPr>
            <a:endParaRPr lang="ru-RU" sz="2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65" y="738087"/>
            <a:ext cx="8813959" cy="57606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Cambria Math" pitchFamily="18" charset="0"/>
                <a:ea typeface="Cambria Math" pitchFamily="18" charset="0"/>
              </a:rPr>
              <a:t>Содержание АППК</a:t>
            </a:r>
            <a:endParaRPr lang="ru-RU" sz="3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386160"/>
            <a:ext cx="8813959" cy="3960440"/>
          </a:xfrm>
        </p:spPr>
        <p:txBody>
          <a:bodyPr>
            <a:normAutofit fontScale="92500" lnSpcReduction="10000"/>
          </a:bodyPr>
          <a:lstStyle/>
          <a:p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Административные процедуры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    Позитивная управленческая деятельность</a:t>
            </a:r>
          </a:p>
          <a:p>
            <a:pPr>
              <a:buNone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Административный процесс (административное судопроизводство, административная юстиция)</a:t>
            </a:r>
          </a:p>
          <a:p>
            <a:pPr lvl="2">
              <a:buNone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    Публично-правовые споры</a:t>
            </a:r>
          </a:p>
          <a:p>
            <a:pPr>
              <a:buNone/>
            </a:pPr>
            <a:endParaRPr lang="ru-RU" sz="2200" strike="sngStrike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200" strike="sngStrike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Административные правонарушения</a:t>
            </a:r>
            <a:r>
              <a:rPr lang="ru-RU" strike="sngStrike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008212" y="3330376"/>
            <a:ext cx="561038" cy="372771"/>
          </a:xfrm>
          <a:prstGeom prst="curvedRightArrow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008212" y="2034232"/>
            <a:ext cx="561038" cy="372771"/>
          </a:xfrm>
          <a:prstGeom prst="curvedRightArrow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810096"/>
            <a:ext cx="8813959" cy="91810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АДМИНИСТРАТИВНОГО ПРОЦЕССА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.</a:t>
            </a:r>
            <a:br>
              <a:rPr lang="ru-RU" sz="32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Разумные сроки (статья 17 АППК)</a:t>
            </a: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746200"/>
            <a:ext cx="8813959" cy="36724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Административное судопроизводство, включая производство отдельных процессуальных действий, осуществляется в разумный срок.</a:t>
            </a:r>
          </a:p>
          <a:p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При определении разумного срока учитываются такие обстоятельства как </a:t>
            </a:r>
          </a:p>
          <a:p>
            <a:pPr lvl="1"/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правовая и фактическая сложность административного дела </a:t>
            </a:r>
          </a:p>
          <a:p>
            <a:pPr lvl="1"/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поведение участников административного процесса, выражающееся в степени использования процессуальных прав и выполнения процессуальных обязанностей</a:t>
            </a:r>
          </a:p>
          <a:p>
            <a:pPr lvl="1"/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процессуальная достаточность и эффективность действий суда, осуществляемые в целях оперативного рассмотрения административного дела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286" y="378048"/>
            <a:ext cx="8880002" cy="672081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ПРИНЦИПЫ АДМИНИСТРАТИВНОГО ПРОЦЕССА. РАЗУМНЫЕ СРОКИ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156" y="1019120"/>
            <a:ext cx="8813959" cy="448950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ru-RU" sz="2100" dirty="0" smtClean="0"/>
          </a:p>
          <a:p>
            <a:pPr>
              <a:buNone/>
            </a:pPr>
            <a:endParaRPr lang="ru-RU" sz="1000" dirty="0" smtClean="0"/>
          </a:p>
          <a:p>
            <a:pPr marL="514350" indent="-514350">
              <a:buNone/>
            </a:pPr>
            <a:endParaRPr lang="ru-RU" sz="7200" dirty="0" smtClean="0"/>
          </a:p>
          <a:p>
            <a:pPr marL="514350" indent="-514350">
              <a:buNone/>
            </a:pPr>
            <a:r>
              <a:rPr lang="ru-RU" sz="7200" dirty="0" smtClean="0"/>
              <a:t>		</a:t>
            </a:r>
          </a:p>
          <a:p>
            <a:pPr marL="514350" indent="-514350">
              <a:buNone/>
            </a:pPr>
            <a:endParaRPr lang="ru-RU" sz="4500" dirty="0" smtClean="0"/>
          </a:p>
          <a:p>
            <a:pPr marL="514350" indent="-514350">
              <a:buNone/>
            </a:pPr>
            <a:endParaRPr lang="ru-RU" sz="26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8131" y="1094171"/>
          <a:ext cx="9312897" cy="4350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279"/>
                <a:gridCol w="5629036"/>
                <a:gridCol w="2498582"/>
              </a:tblGrid>
              <a:tr h="380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Статья,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часть  </a:t>
                      </a:r>
                      <a:endParaRPr lang="ru-RU" sz="130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Случаи установления разумного срока</a:t>
                      </a:r>
                      <a:endParaRPr lang="ru-RU" sz="13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7933" marR="97933" marT="36724" marB="36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Пресекательный срок</a:t>
                      </a:r>
                      <a:endParaRPr lang="ru-RU" sz="13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7933" marR="97933" marT="36724" marB="36724"/>
                </a:tc>
              </a:tr>
              <a:tr h="513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64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ч.4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случае несоответствия обращения требованиям, установленным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статьей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 АППК, административный орган, должностное лицо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устанавливают 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разумный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срок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для приведения его в соответствие с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требованиями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срок административной процедуры – 15 рабочих дней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561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76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ч.3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 административной процедуры, возбужденной на основании обращения, может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быть продлен на 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разумный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срок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ввиду необходимости установления фактических обстоятельств, имеющих значение для правильного рассмотрения административного дела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2-х месяцев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338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138,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ч.6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Судья проводит предварительное слушание в 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разумный срок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Общий срок рассмотрения дела составляет 3 месяца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338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146, ч.1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Административное дело рассматривается и разрешается в 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разумные </a:t>
                      </a:r>
                      <a:r>
                        <a:rPr lang="ru-RU" sz="1000" i="1" dirty="0" smtClean="0">
                          <a:latin typeface="Times New Roman"/>
                          <a:ea typeface="Calibri"/>
                          <a:cs typeface="Times New Roman"/>
                        </a:rPr>
                        <a:t>сроки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более 3-х месяцев со дня предъявления иска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338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146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ч.1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административным делам особой сложности срок рассмотрения дела (3 месяца) может быть продлен на 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разумный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срок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более чем на 3 месяца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338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148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ч.1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Суд с согласия сторон вправе рассмотреть административное дело в письменном разбирательстве в 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разумный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срок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более 3-х месяцев со дня предъявления иска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338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148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ч.1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административным делам особой сложности срок письменного разбирательства может быть продлен на  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разумный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более чем на 3 месяца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4282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168,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ч.8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Административное дело в суде апелляционной инстанции рассматривается и разрешается в </a:t>
                      </a:r>
                      <a:r>
                        <a:rPr lang="ru-RU" sz="1000" i="1" dirty="0">
                          <a:latin typeface="Times New Roman"/>
                          <a:ea typeface="Calibri"/>
                          <a:cs typeface="Times New Roman"/>
                        </a:rPr>
                        <a:t>разумные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сроки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но не более трех месяцев со дня его поступления в суд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Не более трех месяцев со дня поступления дела в суд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338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 ч.8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административным делам особой сложности срок рассмотрения дела в суде апелляционной инстанции может быть продлен на 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разумный срок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более чем на 3 месяца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  <a:tr h="338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Статья 169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ч.5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Административное дело в суде кассационной инстанции рассматривается и разрешается в разумные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сроки,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Не более 6 месяцев со дня поступления дела в суд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450" marR="73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810096"/>
            <a:ext cx="8813959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ПРОЦЕДУРЫ: ВИДЫ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02184"/>
            <a:ext cx="8813959" cy="3697078"/>
          </a:xfrm>
        </p:spPr>
        <p:txBody>
          <a:bodyPr>
            <a:normAutofit/>
          </a:bodyPr>
          <a:lstStyle/>
          <a:p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внешняя административная процедура (раздел 3 АППК)</a:t>
            </a:r>
          </a:p>
          <a:p>
            <a:pPr marL="0" indent="0"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внутренняя административная процедура (раздел 2 АППК)</a:t>
            </a:r>
          </a:p>
          <a:p>
            <a:pPr marL="0" indent="0"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упрощенная административная процедура (глава 12 АППК)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8"/>
            <a:ext cx="8813959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ВНУТРЕННИЕ АДМИНИСТРАТИВНЫЕ ПРОЦЕДУРЫ 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864" y="1308319"/>
            <a:ext cx="8813959" cy="420030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tabLst>
                <a:tab pos="0" algn="l"/>
              </a:tabLst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Делопроизводство</a:t>
            </a: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tabLst>
                <a:tab pos="0" algn="l"/>
              </a:tabLst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Информационный обмен</a:t>
            </a: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tabLst>
                <a:tab pos="0" algn="l"/>
              </a:tabLst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Планирование</a:t>
            </a:r>
          </a:p>
          <a:p>
            <a:pPr marL="0" indent="0">
              <a:spcBef>
                <a:spcPts val="0"/>
              </a:spcBef>
              <a:buNone/>
              <a:tabLst>
                <a:tab pos="0" algn="l"/>
              </a:tabLst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Внутренний контроль</a:t>
            </a:r>
          </a:p>
          <a:p>
            <a:pPr marL="0" lvl="2" indent="0">
              <a:spcBef>
                <a:spcPts val="0"/>
              </a:spcBef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Передача функций в конкурентную среду </a:t>
            </a:r>
          </a:p>
          <a:p>
            <a:pPr marL="0" lvl="2" indent="0">
              <a:spcBef>
                <a:spcPts val="0"/>
              </a:spcBef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0" lvl="2" indent="0">
              <a:spcBef>
                <a:spcPts val="0"/>
              </a:spcBef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Проектное управление</a:t>
            </a:r>
          </a:p>
          <a:p>
            <a:pPr marL="0" indent="0">
              <a:buNone/>
              <a:tabLst>
                <a:tab pos="0" algn="l"/>
              </a:tabLst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8"/>
            <a:ext cx="8813959" cy="740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УПРОЩЕННАЯ АДМИНИСТРАТИВНАЯ ПРОЦЕДУРА 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864" y="1458168"/>
            <a:ext cx="8813959" cy="4050457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latin typeface="Cambria Math" pitchFamily="18" charset="0"/>
                <a:ea typeface="Cambria Math" pitchFamily="18" charset="0"/>
              </a:rPr>
              <a:t>Предложение : </a:t>
            </a: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рекомендация по совершенствованию законов и иных нормативных правовых актов, деятельности государственных органов, развитию общественных отношений, улучшению социально-экономической и иных сфер деятельности государства и общества</a:t>
            </a:r>
          </a:p>
          <a:p>
            <a:r>
              <a:rPr lang="ru-RU" sz="1600" i="1" dirty="0" smtClean="0">
                <a:latin typeface="Cambria Math" pitchFamily="18" charset="0"/>
                <a:ea typeface="Cambria Math" pitchFamily="18" charset="0"/>
              </a:rPr>
              <a:t>Отклик </a:t>
            </a: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:  выражение своего отношения к проводимой государством внутренней и внешней политике, а также к событиям и явлениям общественного характера</a:t>
            </a:r>
          </a:p>
          <a:p>
            <a:r>
              <a:rPr lang="ru-RU" sz="1600" i="1" dirty="0" smtClean="0">
                <a:latin typeface="Cambria Math" pitchFamily="18" charset="0"/>
                <a:ea typeface="Cambria Math" pitchFamily="18" charset="0"/>
              </a:rPr>
              <a:t>Сообщение</a:t>
            </a: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: уведомление о нарушении законов и иных нормативных правовых актов, недостатках в работе государственных органов, органов местного самоуправления, юридических лиц со стопроцентным участием государства и их должностных лиц</a:t>
            </a:r>
          </a:p>
          <a:p>
            <a:r>
              <a:rPr lang="ru-RU" sz="1600" i="1" dirty="0" smtClean="0">
                <a:latin typeface="Cambria Math" pitchFamily="18" charset="0"/>
                <a:ea typeface="Cambria Math" pitchFamily="18" charset="0"/>
              </a:rPr>
              <a:t>Запрос</a:t>
            </a: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: просьба участника административной процедуры о предоставлении информации по интересующим вопросам личного или общественного характера</a:t>
            </a:r>
          </a:p>
          <a:p>
            <a:pPr>
              <a:buNone/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	       ____________________________________________________________________________________ </a:t>
            </a:r>
          </a:p>
          <a:p>
            <a:pPr algn="ctr">
              <a:buNone/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	 Государственный орган, орган местного самоуправления, юридическое лицо со стопроцентным участием государства и их должностные лица</a:t>
            </a:r>
          </a:p>
          <a:p>
            <a:pPr algn="ctr"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738088"/>
            <a:ext cx="8813959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АДМИНИСТРАТИВНАЯ ПРОЦЕДУРА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  ПОНЯТИЕ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285346"/>
            <a:ext cx="8813959" cy="4061254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357188" algn="just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Деятельность АДМИНИСТРАТИВНОГО ОРГАНА, ДОЛЖНОСТНОГО ЛИЦА по рассмотрению административного дела, принятию и исполнению по нему РЕШЕНИЯ, совершаемая на основании обращения или по собственной инициативе, а также деятельность, осуществляемая в порядке упрощенной административной процедуры</a:t>
            </a:r>
          </a:p>
          <a:p>
            <a:pPr marL="0" indent="357188">
              <a:buNone/>
            </a:pPr>
            <a:r>
              <a:rPr lang="ru-RU" sz="2000" dirty="0" smtClean="0"/>
              <a:t>___________________________________  </a:t>
            </a:r>
          </a:p>
          <a:p>
            <a:pPr marL="0" indent="357188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Административный орган /должностное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лицо</a:t>
            </a:r>
          </a:p>
          <a:p>
            <a:pPr marL="0" indent="357188"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357188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Решение: административный акт</a:t>
            </a:r>
          </a:p>
          <a:p>
            <a:pPr marL="0" indent="357188"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357188"/>
            <a:endParaRPr lang="ru-RU" dirty="0" smtClean="0"/>
          </a:p>
          <a:p>
            <a:pPr marL="0" indent="357188"/>
            <a:endParaRPr lang="ru-RU" dirty="0" smtClean="0"/>
          </a:p>
          <a:p>
            <a:pPr marL="0" indent="357188"/>
            <a:endParaRPr lang="ru-RU" dirty="0" smtClean="0"/>
          </a:p>
          <a:p>
            <a:pPr marL="0" indent="357188"/>
            <a:endParaRPr lang="ru-RU" dirty="0" smtClean="0"/>
          </a:p>
          <a:p>
            <a:pPr marL="0" indent="357188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743" y="738088"/>
            <a:ext cx="8813959" cy="576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ВИДЫ АДМИНИСТРАТИВНЫХ ОРГАНОВ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458168"/>
            <a:ext cx="8813959" cy="346261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Государственный орган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Орган местного самоуправления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Государственное юридическое лицо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Иная организация </a:t>
            </a:r>
          </a:p>
          <a:p>
            <a:pPr marL="514350" indent="-514350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____________________________________________________________________________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Полномочия по принятию административного акта, совершению административного действия (бездействия)</a:t>
            </a: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743" y="738088"/>
            <a:ext cx="8813959" cy="74375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ГОСУДАРСТВЕННЫЙ ОРГАН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(ПОДПУНКТ 25, ЧАСТЬ 1, СТАТЬЯ 4 АППК)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02184"/>
            <a:ext cx="8813959" cy="375491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fontAlgn="base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Организация государственной власти, осуществляющая от имени государства на основании Конституции Республики Казахстан, законов и иных нормативных правовых актов Республики Казахстан функции по:</a:t>
            </a:r>
          </a:p>
          <a:p>
            <a:pPr marL="0" indent="0" fontAlgn="base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-изданию актов, определяющих общеобязательные 	правила поведения;	</a:t>
            </a:r>
          </a:p>
          <a:p>
            <a:pPr marL="0" indent="0" fontAlgn="base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- управлению и регулированию социально </a:t>
            </a:r>
          </a:p>
          <a:p>
            <a:pPr lvl="2" fontAlgn="base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значимых общественных отношений;</a:t>
            </a:r>
          </a:p>
          <a:p>
            <a:pPr marL="893763" lvl="2" indent="20638" fontAlgn="base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- контролю за соблюдением установленных государством общеобязательных правил поведения</a:t>
            </a: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514350" indent="-514350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522065"/>
            <a:ext cx="8791802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ОРГАНЫ МЕСТНОГО САМОУПРАВЛЕНИЯ 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458167"/>
            <a:ext cx="8813959" cy="3898933"/>
          </a:xfrm>
        </p:spPr>
        <p:txBody>
          <a:bodyPr>
            <a:noAutofit/>
          </a:bodyPr>
          <a:lstStyle/>
          <a:p>
            <a:pPr marL="514350" indent="-514350"/>
            <a:r>
              <a:rPr lang="ru-RU" sz="1800" dirty="0" err="1" smtClean="0">
                <a:latin typeface="Cambria Math" pitchFamily="18" charset="0"/>
                <a:ea typeface="Cambria Math" pitchFamily="18" charset="0"/>
              </a:rPr>
              <a:t>Маслихаты</a:t>
            </a: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Территориальные советы местного самоуправления</a:t>
            </a:r>
          </a:p>
          <a:p>
            <a:pPr marL="514350" indent="-514350"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Сходы и собрания местного сообщества</a:t>
            </a:r>
          </a:p>
          <a:p>
            <a:pPr marL="514350" indent="-514350"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Акиматы</a:t>
            </a:r>
          </a:p>
          <a:p>
            <a:pPr marL="514350" indent="-514350"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Акимы</a:t>
            </a:r>
          </a:p>
          <a:p>
            <a:pPr marL="514350" indent="-514350"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__________________________________________________________________</a:t>
            </a:r>
          </a:p>
          <a:p>
            <a:pPr marL="0" indent="0" algn="ctr"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Закон Республики Казахстан «О местном государственном управлении и самоуправлении» (2001) </a:t>
            </a:r>
            <a:endParaRPr lang="ru-RU" sz="1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882103"/>
            <a:ext cx="8791802" cy="72008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ГОСУДАРСТВЕННЫЕ ЮРИДИЧЕСКИЕ ЛИЦА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458167"/>
            <a:ext cx="8813959" cy="38989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Государственные предприятия</a:t>
            </a:r>
          </a:p>
          <a:p>
            <a:pPr marL="514350" indent="-514350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Государственные учреждения (не являющиеся государственными органами) </a:t>
            </a:r>
          </a:p>
          <a:p>
            <a:pPr marL="514350" indent="-514350" algn="ctr">
              <a:buNone/>
            </a:pPr>
            <a:r>
              <a:rPr lang="ru-RU" sz="2400" dirty="0" smtClean="0"/>
              <a:t>_____________________________________________________</a:t>
            </a:r>
            <a:br>
              <a:rPr lang="ru-RU" sz="2400" dirty="0" smtClean="0"/>
            </a:b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Закон Республики Казахстан </a:t>
            </a:r>
          </a:p>
          <a:p>
            <a:pPr marL="514350" indent="-514350" algn="ctr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«О государственном имуществе» (2011)</a:t>
            </a: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810096"/>
            <a:ext cx="8928992" cy="79208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Административно-процедурное законодательство</a:t>
            </a:r>
            <a:endParaRPr lang="ru-RU" sz="3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74191"/>
            <a:ext cx="8813959" cy="3834434"/>
          </a:xfrm>
        </p:spPr>
        <p:txBody>
          <a:bodyPr>
            <a:normAutofit fontScale="85000" lnSpcReduction="20000"/>
          </a:bodyPr>
          <a:lstStyle/>
          <a:p>
            <a:pPr marL="0" indent="88900"/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АППК</a:t>
            </a:r>
          </a:p>
          <a:p>
            <a:pPr marL="0" indent="88900"/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Иные нормативные правовые акты: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А. Кодексы: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Земельный 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Предпринимательский 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О недрах и недропользовании 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Таможенный 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Налоговый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О здоровье народа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Экологический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72" y="666081"/>
            <a:ext cx="8791802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ИНЫЕ ОРГАНИЗАЦИИ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386160"/>
            <a:ext cx="8813959" cy="3970942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Национальная палата предпринимателей</a:t>
            </a: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НАО «Государственная корпорация «Правительство для граждан»</a:t>
            </a: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АО «Единый накопительный пенсионный фонд»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АО «Государственный фонд социального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страхования»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АО «Авиационная администрация Казахстана»</a:t>
            </a: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АО «НК «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ҚазАвтоЖол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»</a:t>
            </a: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ТОО - операторы технического осмотра</a:t>
            </a: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Нотариальная палата</a:t>
            </a: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Коллегия адвокатов</a:t>
            </a:r>
          </a:p>
          <a:p>
            <a:pPr marL="514350" indent="-514350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Палата юридических консультантов</a:t>
            </a: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ctr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810096"/>
            <a:ext cx="8791802" cy="75191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ДОЛЖНОСТНОЕ ЛИЦО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(ПОДПУНКТ 23, ЧАСТЬ 1, СТАТЬЯ 4 АППК)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74192"/>
            <a:ext cx="8813959" cy="3744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marL="0" indent="0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Лицо, которое в соответствии с законами Республики Казахстан наделено полномочиями по принятию административного акта, совершению административного действия (бездействия):</a:t>
            </a:r>
          </a:p>
          <a:p>
            <a:pPr marL="514350" indent="-514350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	- государственный санитарный врач</a:t>
            </a:r>
          </a:p>
          <a:p>
            <a:pPr marL="514350" indent="-514350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	- государственные инспекторы</a:t>
            </a:r>
          </a:p>
          <a:p>
            <a:pPr marL="514350" indent="-514350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	- частный судебный исполнитель</a:t>
            </a:r>
          </a:p>
          <a:p>
            <a:pPr marL="514350" indent="-514350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	- индивидуальный предприниматель</a:t>
            </a: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ctr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-6351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72" y="738088"/>
            <a:ext cx="8813959" cy="918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ПРОЦЕДУРА.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АКТЫ И ДЕЙСТВИЯ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90216"/>
            <a:ext cx="8813959" cy="387176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Административный акт – РЕШЕНИЕ, принимаемое АДМИНИСТРАТИВНЫМ ОРГАНОМ, ДОЛЖНОСТНЫМ ЛИЦОМ в ПУБЛИЧНО-ПРАВОВЫХ ОТНОШЕНИЯХ, РЕАЛИЗУЮЩЕЕ установленные законами Республики Казахстан ПРАВА И ОБЯЗАННОСТИ ОПРЕДЕЛЕННОГО ЛИЦА ИЛИ ИНДИВИДУАЛЬНО ОПРЕДЕЛЕННОГО КРУГА ЛИЦ 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Административное действие (бездействие) - действие (бездействие) административного органа, должностного лица в публично-правовых отношениях, не являющееся административным актом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8"/>
            <a:ext cx="872746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ПРИЗНАКИ АДМИНИСТРАТИВНОГО АКТА 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170136"/>
            <a:ext cx="8813959" cy="433848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AutoNum type="arabicPeriod"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Решение ( письменная, устная форма, непосредственное физическое воздействие, визуальная или звуковая информация и др.) 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2. Публично-правовые отношения 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3. Властный характер 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4. Реализация субъективных публичных прав и обязанностей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5. Правовые последствия (предоставление прав, возложение обязанностей,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   установление запретов, ограничений…)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6. Адресат: определенное лицо или индивидуально определенный круг лиц 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7.  Разовый характер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1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8"/>
            <a:ext cx="8813959" cy="86409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Cambria Math" pitchFamily="18" charset="0"/>
                <a:ea typeface="Cambria Math" pitchFamily="18" charset="0"/>
              </a:rPr>
              <a:t>АДМИНИСТРАТИВНЫЙ АКТ</a:t>
            </a:r>
            <a:r>
              <a:rPr lang="en-US" sz="2600" b="1" dirty="0" smtClean="0">
                <a:latin typeface="Cambria Math" pitchFamily="18" charset="0"/>
                <a:ea typeface="Cambria Math" pitchFamily="18" charset="0"/>
              </a:rPr>
              <a:t> VS.</a:t>
            </a:r>
            <a:r>
              <a:rPr lang="ru-RU" sz="26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600" b="1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6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600" b="1" dirty="0" smtClean="0">
                <a:latin typeface="Cambria Math" pitchFamily="18" charset="0"/>
                <a:ea typeface="Cambria Math" pitchFamily="18" charset="0"/>
              </a:rPr>
              <a:t>АДМИНИСТРАТИВНОЕ ДЕЙСТВИЕ</a:t>
            </a:r>
            <a:endParaRPr lang="ru-RU" sz="2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746200"/>
            <a:ext cx="8813959" cy="3957940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Административный акт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предоставление прав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лишение прав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возложение обязанностей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установление запретов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требования 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500" dirty="0" smtClean="0">
                <a:latin typeface="Cambria Math" pitchFamily="18" charset="0"/>
                <a:ea typeface="Cambria Math" pitchFamily="18" charset="0"/>
              </a:rPr>
              <a:t>				физические ограничения…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				</a:t>
            </a: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					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872308" y="2466280"/>
            <a:ext cx="2304256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872308" y="2466280"/>
            <a:ext cx="223224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872308" y="2466280"/>
            <a:ext cx="2232248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872308" y="2466280"/>
            <a:ext cx="2232248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872308" y="2466280"/>
            <a:ext cx="2304256" cy="1944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872308" y="2466280"/>
            <a:ext cx="2232248" cy="2448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594073"/>
            <a:ext cx="8813959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АКТЫ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242145"/>
            <a:ext cx="8813959" cy="4266480"/>
          </a:xfrm>
        </p:spPr>
        <p:txBody>
          <a:bodyPr>
            <a:noAutofit/>
          </a:bodyPr>
          <a:lstStyle/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регистрация субъектов и объектов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выдача разрешений  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согласование деятельности 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предоставление имущества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изъятие имущества 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назначение на должность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освобождение от должности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предписание о проведении проверок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отказы в удовлетворении обращений…</a:t>
            </a:r>
          </a:p>
          <a:p>
            <a:pPr marL="0" lvl="3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__________________________________________________________________________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применение огнестрельного оружия или физической силы</a:t>
            </a:r>
            <a:endParaRPr lang="en-US" sz="1800" dirty="0" smtClean="0">
              <a:latin typeface="Cambria Math" pitchFamily="18" charset="0"/>
              <a:ea typeface="Cambria Math" pitchFamily="18" charset="0"/>
            </a:endParaRP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дорожный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знак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жест регулировщика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ограничение движения физических лиц или транспортных средств</a:t>
            </a:r>
          </a:p>
          <a:p>
            <a:pPr marL="0" lvl="3" indent="0">
              <a:spcBef>
                <a:spcPts val="0"/>
              </a:spcBef>
              <a:buFont typeface="Arial" pitchFamily="34" charset="0"/>
              <a:buChar char="•"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pPr marL="893763" lvl="3" indent="0">
              <a:spcBef>
                <a:spcPts val="0"/>
              </a:spcBef>
              <a:buFont typeface="Arial" pitchFamily="34" charset="0"/>
              <a:buChar char="•"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pPr marL="893763" lvl="3" indent="0">
              <a:spcBef>
                <a:spcPts val="0"/>
              </a:spcBef>
              <a:buFont typeface="Arial" pitchFamily="34" charset="0"/>
              <a:buChar char="•"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0"/>
            <a:ext cx="8813959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ДЕЙСТВИЯ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314151"/>
            <a:ext cx="8813959" cy="4100789"/>
          </a:xfrm>
        </p:spPr>
        <p:txBody>
          <a:bodyPr>
            <a:noAutofit/>
          </a:bodyPr>
          <a:lstStyle/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выдача документов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патрулирование улиц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оборудование пешеходных переходов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установка дорожных знаков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санитарная обработка территорий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формирование и ведение учетов, регистров, реестров, баз данных, перечней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информационно-разъяснительная работа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консультирование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выдача справок 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осуществление мониторингов, анализов,  прогнозирования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статистические наблюдения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формирование докладов, отчетов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отчеты перед населением…  </a:t>
            </a:r>
          </a:p>
          <a:p>
            <a:pPr marL="179388" lvl="3" indent="0">
              <a:spcBef>
                <a:spcPts val="0"/>
              </a:spcBef>
              <a:buFontTx/>
              <a:buChar char="-"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810096"/>
            <a:ext cx="8813959" cy="100154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АКТЫ/АДМИНИСТРАТИВНЫЕ ДЕЙСТВИЯ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18208"/>
            <a:ext cx="8813959" cy="369041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Раньше:</a:t>
            </a:r>
          </a:p>
          <a:p>
            <a:pPr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Приказ о выдаче лицензии 			- акт</a:t>
            </a:r>
          </a:p>
          <a:p>
            <a:pPr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Применение физической силы			- действие </a:t>
            </a:r>
          </a:p>
          <a:p>
            <a:pPr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			         	    Сейчас: 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Приказ о выдаче лицензии 			 - акт</a:t>
            </a:r>
          </a:p>
          <a:p>
            <a:pPr marL="0" indent="0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Применение физической силы			-  акт</a:t>
            </a:r>
          </a:p>
          <a:p>
            <a:pPr algn="ctr">
              <a:buNone/>
            </a:pP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marL="0" lvl="2" indent="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0812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236" y="594072"/>
            <a:ext cx="8093879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 АКТЫ.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ВИДЫ 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02184"/>
            <a:ext cx="8813959" cy="3672408"/>
          </a:xfrm>
        </p:spPr>
        <p:txBody>
          <a:bodyPr>
            <a:normAutofit/>
          </a:bodyPr>
          <a:lstStyle/>
          <a:p>
            <a:pPr marL="0" lvl="6" indent="0" algn="ctr">
              <a:buNone/>
            </a:pPr>
            <a:r>
              <a:rPr lang="ru-RU" sz="2400" dirty="0" smtClean="0"/>
              <a:t>	</a:t>
            </a: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>Благоприятный:  </a:t>
            </a:r>
          </a:p>
          <a:p>
            <a:pPr marL="0" lvl="1" indent="0" algn="ctr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Акт, реализующий право участника административной процедуры или прекращающий возложенную на него обязанность, а также иным образом улучшающий его положение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0" lvl="5" indent="0" algn="ctr">
              <a:buNone/>
            </a:pPr>
            <a:r>
              <a:rPr lang="ru-RU" dirty="0" smtClean="0"/>
              <a:t>	</a:t>
            </a: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>Обременяющий</a:t>
            </a:r>
          </a:p>
          <a:p>
            <a:pPr marL="0" lvl="2" indent="0" algn="ctr">
              <a:buNone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Акт, отказывающий в реализации, ограничивающий, прекращающий право участника административной процедуры или возлагающий на него обязанность, а также иным образом ухудшающий его положение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ru-RU" sz="2400" dirty="0" smtClean="0"/>
          </a:p>
          <a:p>
            <a:endParaRPr lang="ru-RU" sz="2400" i="1" dirty="0" smtClean="0"/>
          </a:p>
          <a:p>
            <a:pPr lvl="1"/>
            <a:endParaRPr lang="ru-RU" sz="24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882104"/>
            <a:ext cx="8813959" cy="918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АКТЫ.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ФОРМЫ</a:t>
            </a: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156" y="1818208"/>
            <a:ext cx="8813959" cy="3690417"/>
          </a:xfrm>
        </p:spPr>
        <p:txBody>
          <a:bodyPr>
            <a:normAutofit lnSpcReduction="10000"/>
          </a:bodyPr>
          <a:lstStyle/>
          <a:p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письменная</a:t>
            </a:r>
          </a:p>
          <a:p>
            <a:pPr lvl="2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бумажная</a:t>
            </a:r>
          </a:p>
          <a:p>
            <a:pPr lvl="2"/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электронная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устная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иная (дорожные знаки, жесты, сигналы)</a:t>
            </a:r>
          </a:p>
          <a:p>
            <a:pPr>
              <a:buNone/>
            </a:pPr>
            <a:endParaRPr lang="ru-RU" sz="2000" i="1" dirty="0" smtClean="0"/>
          </a:p>
          <a:p>
            <a:pPr marL="0" indent="0">
              <a:buNone/>
            </a:pPr>
            <a:r>
              <a:rPr lang="ru-RU" sz="2000" i="1" dirty="0" smtClean="0">
                <a:latin typeface="Cambria Math" pitchFamily="18" charset="0"/>
                <a:ea typeface="Cambria Math" pitchFamily="18" charset="0"/>
              </a:rPr>
              <a:t>Административный акт, принятый в устной или иной форме, должен быть оформлен в письменной форме по ходатайству участника административной процедуры в течение одного рабочего дня со дня заявления такого ходатайства</a:t>
            </a:r>
            <a:endParaRPr lang="ru-RU" sz="2000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8"/>
            <a:ext cx="8928992" cy="91810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Административно-процедурное законодательство</a:t>
            </a:r>
            <a:endParaRPr lang="ru-RU" sz="3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156" y="1746200"/>
            <a:ext cx="8813959" cy="3635438"/>
          </a:xfrm>
        </p:spPr>
        <p:txBody>
          <a:bodyPr>
            <a:normAutofit fontScale="55000" lnSpcReduction="20000"/>
          </a:bodyPr>
          <a:lstStyle/>
          <a:p>
            <a:pPr marL="0" indent="88900"/>
            <a:r>
              <a:rPr lang="ru-RU" dirty="0" smtClean="0">
                <a:latin typeface="Cambria Math" pitchFamily="18" charset="0"/>
                <a:ea typeface="Cambria Math" pitchFamily="18" charset="0"/>
              </a:rPr>
              <a:t> Иные нормативные правовые акты: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Б. Законы: 		</a:t>
            </a:r>
          </a:p>
          <a:p>
            <a:pPr marL="800100" lvl="1" indent="4763">
              <a:lnSpc>
                <a:spcPct val="120000"/>
              </a:lnSpc>
              <a:buFontTx/>
              <a:buChar char="-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О государственных услугах	</a:t>
            </a:r>
          </a:p>
          <a:p>
            <a:pPr marL="800100" lvl="1" indent="4763">
              <a:lnSpc>
                <a:spcPct val="120000"/>
              </a:lnSpc>
              <a:buFontTx/>
              <a:buChar char="-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О государственной службе</a:t>
            </a:r>
          </a:p>
          <a:p>
            <a:pPr marL="800100" lvl="2" indent="4763">
              <a:lnSpc>
                <a:spcPct val="120000"/>
              </a:lnSpc>
              <a:buFontTx/>
              <a:buChar char="-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О разрешениях и уведомлениях</a:t>
            </a:r>
          </a:p>
          <a:p>
            <a:pPr marL="800100" lvl="2" indent="4763">
              <a:lnSpc>
                <a:spcPct val="120000"/>
              </a:lnSpc>
              <a:buFontTx/>
              <a:buChar char="-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Об органах внутренних дел</a:t>
            </a:r>
          </a:p>
          <a:p>
            <a:pPr marL="800100" lvl="2" indent="4763">
              <a:lnSpc>
                <a:spcPct val="120000"/>
              </a:lnSpc>
              <a:buFontTx/>
              <a:buChar char="-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О порядке организации и проведения мирных собраний</a:t>
            </a:r>
          </a:p>
          <a:p>
            <a:pPr marL="800100" lvl="2" indent="88900">
              <a:lnSpc>
                <a:spcPct val="120000"/>
              </a:lnSpc>
              <a:buFontTx/>
              <a:buChar char="-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О государственной регистрации юридических лиц и учетной регистрации филиалов и </a:t>
            </a:r>
          </a:p>
          <a:p>
            <a:pPr marL="800100" lvl="2" indent="88900">
              <a:lnSpc>
                <a:spcPct val="120000"/>
              </a:lnSpc>
              <a:buNone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представительств </a:t>
            </a:r>
          </a:p>
          <a:p>
            <a:pPr marL="800100" lvl="2" indent="88900">
              <a:lnSpc>
                <a:spcPct val="120000"/>
              </a:lnSpc>
              <a:buFontTx/>
              <a:buChar char="-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О банках и банковской деятельности</a:t>
            </a:r>
          </a:p>
          <a:p>
            <a:pPr marL="800100" lvl="2" indent="88900">
              <a:lnSpc>
                <a:spcPct val="120000"/>
              </a:lnSpc>
              <a:buFontTx/>
              <a:buChar char="-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О религиозной деятельности и религиозных объединениях</a:t>
            </a:r>
          </a:p>
          <a:p>
            <a:pPr marL="800100" lvl="2" indent="88900">
              <a:lnSpc>
                <a:spcPct val="120000"/>
              </a:lnSpc>
              <a:buFontTx/>
              <a:buChar char="-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О доступе к информации… </a:t>
            </a:r>
          </a:p>
          <a:p>
            <a:pPr marL="800100" lvl="2" indent="88900">
              <a:buFontTx/>
              <a:buChar char="-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800100" lvl="2" indent="88900">
              <a:buFontTx/>
              <a:buChar char="-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0"/>
            <a:ext cx="8813959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АДМИНИСТРАТИВНОЕ БЕЗДЕЙСТВИЕ 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242144"/>
            <a:ext cx="8813959" cy="4172798"/>
          </a:xfrm>
        </p:spPr>
        <p:txBody>
          <a:bodyPr>
            <a:noAutofit/>
          </a:bodyPr>
          <a:lstStyle/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непроведение работ по благоустройству района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непринятие мер по санитарной очистке территории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непроведение личного приема граждан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непредоставление информации  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нереагирование на загрязнение окружающей среды</a:t>
            </a:r>
          </a:p>
          <a:p>
            <a:pPr marL="179388" lvl="3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непредоставление ответа на обращение физического</a:t>
            </a:r>
          </a:p>
          <a:p>
            <a:pPr marL="179388" lvl="3" indent="0"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или юридического лица – «административное </a:t>
            </a:r>
          </a:p>
          <a:p>
            <a:pPr marL="179388" lvl="3" indent="0"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молчание» </a:t>
            </a:r>
          </a:p>
          <a:p>
            <a:pPr marL="636588" lvl="4" indent="0"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заявление, жалоба (принят обременяющий акт)</a:t>
            </a:r>
          </a:p>
          <a:p>
            <a:pPr marL="636588" lvl="4" indent="0"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 - разрешение (принят благоприятный акт)</a:t>
            </a:r>
          </a:p>
          <a:p>
            <a:pPr marL="636588" lvl="4" indent="0"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   - обращение, за исключением заявления или </a:t>
            </a:r>
          </a:p>
          <a:p>
            <a:pPr marL="636588" lvl="4" indent="0"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  жалобы (бездействие)  </a:t>
            </a:r>
          </a:p>
          <a:p>
            <a:pPr marL="179388" lvl="3" indent="0">
              <a:spcBef>
                <a:spcPts val="0"/>
              </a:spcBef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179388" lvl="3" indent="0">
              <a:spcBef>
                <a:spcPts val="0"/>
              </a:spcBef>
              <a:buFontTx/>
              <a:buChar char="-"/>
            </a:pPr>
            <a:endParaRPr lang="ru-RU" sz="22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1"/>
            <a:ext cx="8813959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АДМИНИСТРАТИВНАЯ ПРОЦЕДУРА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242144"/>
            <a:ext cx="8813959" cy="426648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возбуждение (заявление/инициатива административного органа)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установление разумного срока для исправления недостатков</a:t>
            </a:r>
          </a:p>
          <a:p>
            <a:pPr>
              <a:lnSpc>
                <a:spcPct val="120000"/>
              </a:lnSpc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срок административной процедуры: 15 рабочих дней со дня поступления обращения</a:t>
            </a:r>
          </a:p>
          <a:p>
            <a:pPr>
              <a:lnSpc>
                <a:spcPct val="120000"/>
              </a:lnSpc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активная роль государственного </a:t>
            </a: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органа   </a:t>
            </a: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обоснованность административного акта</a:t>
            </a:r>
          </a:p>
          <a:p>
            <a:pPr marL="0" lvl="2" indent="0"/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2" indent="0"/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    введение в действие акта с момента доведения до сведения участника </a:t>
            </a:r>
          </a:p>
          <a:p>
            <a:pPr marL="0" lvl="2" indent="0">
              <a:buNone/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7200" dirty="0" smtClean="0"/>
              <a:t> </a:t>
            </a:r>
          </a:p>
          <a:p>
            <a:endParaRPr lang="ru-RU" sz="7200" dirty="0" smtClean="0"/>
          </a:p>
          <a:p>
            <a:endParaRPr lang="ru-RU" sz="7200" dirty="0" smtClean="0"/>
          </a:p>
          <a:p>
            <a:endParaRPr lang="ru-RU" sz="72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0"/>
            <a:ext cx="8813959" cy="12241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Cambria Math" pitchFamily="18" charset="0"/>
                <a:ea typeface="Cambria Math" pitchFamily="18" charset="0"/>
              </a:rPr>
              <a:t>АДМИНИСТРАТИВНАЯ ПРОЦЕДУРА. </a:t>
            </a:r>
            <a:br>
              <a:rPr lang="ru-RU" sz="31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>ПРАВА ЗАЯВИТЕЛЯ (АДРЕСАТА  АДМИНИСТРАТИВНОГО АКТА</a:t>
            </a: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962224"/>
            <a:ext cx="8813959" cy="3546401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право на заслушивание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право ознакомиться с административным делом, делать выписки и снимать копии как в ходе, так и после рассмотрения административного дела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заявлять ходатайства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представлять доказательства и участвовать в их исследовании, в том числе давать объяснения, представлять вещественные доказательства и иные документы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право уполномочить ведение своих дел другому лицу, объявив об этом в устной форме</a:t>
            </a:r>
          </a:p>
          <a:p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810096"/>
            <a:ext cx="8813959" cy="117389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АДМИНИСТРАТИВНАЯ ПРОЦЕДУРА 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ПРАВО НА ЗАСЛУШИВАНИЕ (СТАТЬЯ 73 АППК)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90216"/>
            <a:ext cx="8813959" cy="361840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Административный орган, должностное лицо обязаны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предоставить возможность участнику административной процедуры выразить свою позицию к предварительному решению по административному делу, о котором участник административной процедуры уведомляется заранее, но не позднее чем за три рабочих дня до принятия административного акта</a:t>
            </a:r>
          </a:p>
          <a:p>
            <a:pPr>
              <a:lnSpc>
                <a:spcPct val="120000"/>
              </a:lnSpc>
            </a:pPr>
            <a:endParaRPr lang="ru-RU" sz="7200" dirty="0" smtClean="0"/>
          </a:p>
          <a:p>
            <a:endParaRPr lang="ru-RU" sz="7200" dirty="0" smtClean="0"/>
          </a:p>
          <a:p>
            <a:endParaRPr lang="ru-RU" sz="7200" dirty="0" smtClean="0"/>
          </a:p>
          <a:p>
            <a:endParaRPr lang="ru-RU" sz="72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738088"/>
            <a:ext cx="8813959" cy="64807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АДМИНИСТРАТИВНАЯ ПРОЦЕДУРА </a:t>
            </a:r>
            <a:br>
              <a:rPr lang="ru-RU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ПРАВО НА ЗАСЛУШИВАНИЕ (статья 73 АППК)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458168"/>
            <a:ext cx="8813959" cy="405045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endParaRPr lang="ru-RU" sz="2600" dirty="0" smtClean="0"/>
          </a:p>
          <a:p>
            <a:pPr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Заслушивание не производится в следующих случаях:</a:t>
            </a:r>
          </a:p>
          <a:p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1) административный орган, должностное лицо принимают благоприятный административный акт, не затрагивающий права, свободы и законные интересы других лиц</a:t>
            </a:r>
          </a:p>
          <a:p>
            <a:pPr>
              <a:lnSpc>
                <a:spcPct val="90000"/>
              </a:lnSpc>
              <a:buNone/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2) осуществляется исполнительное производство</a:t>
            </a:r>
          </a:p>
          <a:p>
            <a:pPr>
              <a:lnSpc>
                <a:spcPct val="90000"/>
              </a:lnSpc>
              <a:buNone/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3) законодательством Республики Казахстан установлен менее чем трёхдневный срок для осуществления административной процедуры</a:t>
            </a:r>
          </a:p>
          <a:p>
            <a:pPr>
              <a:lnSpc>
                <a:spcPct val="90000"/>
              </a:lnSpc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4) требуется незамедлительное принятие административного акта в целях защиты прав, свобод граждан </a:t>
            </a:r>
          </a:p>
          <a:p>
            <a:pPr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и юридических лиц, общественных и (или) государственных интересов</a:t>
            </a:r>
          </a:p>
          <a:p>
            <a:pPr>
              <a:lnSpc>
                <a:spcPct val="90000"/>
              </a:lnSpc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5) об этом ходатайствует участник административной процедуры</a:t>
            </a:r>
          </a:p>
          <a:p>
            <a:pPr>
              <a:lnSpc>
                <a:spcPct val="90000"/>
              </a:lnSpc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6) осуществляется упрощенная административная процедура</a:t>
            </a:r>
          </a:p>
          <a:p>
            <a:pPr>
              <a:lnSpc>
                <a:spcPct val="90000"/>
              </a:lnSpc>
            </a:pPr>
            <a:endParaRPr lang="ru-RU" sz="5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7) решение по административному делу принимается при осуществлении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5600" dirty="0" smtClean="0">
                <a:latin typeface="Cambria Math" pitchFamily="18" charset="0"/>
                <a:ea typeface="Cambria Math" pitchFamily="18" charset="0"/>
              </a:rPr>
              <a:t>автоматизированного процесса, при этом административный орган, должностное  лицо не наделены административным усмотрением</a:t>
            </a:r>
          </a:p>
          <a:p>
            <a:endParaRPr lang="ru-RU" sz="56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738088"/>
            <a:ext cx="8813959" cy="1134799"/>
          </a:xfrm>
        </p:spPr>
        <p:txBody>
          <a:bodyPr>
            <a:noAutofit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АДМИНИСТРАТИВНАЯ ПРОЦЕДУРА 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ОБЖАЛОВАНИЕ АДМИНИСТРАТИВНОГО АКТА, ДЕЙСТВИЯ  (глава 13 АППК)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962223"/>
            <a:ext cx="8813959" cy="3546401"/>
          </a:xfrm>
        </p:spPr>
        <p:txBody>
          <a:bodyPr>
            <a:normAutofit fontScale="25000" lnSpcReduction="20000"/>
          </a:bodyPr>
          <a:lstStyle/>
          <a:p>
            <a:endParaRPr lang="ru-RU" sz="6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6800" dirty="0" smtClean="0">
                <a:latin typeface="Cambria Math" pitchFamily="18" charset="0"/>
                <a:ea typeface="Cambria Math" pitchFamily="18" charset="0"/>
              </a:rPr>
              <a:t>обязательная досудебная стадия</a:t>
            </a:r>
            <a:r>
              <a:rPr lang="ru-RU" sz="6800" b="1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endParaRPr lang="ru-RU" sz="6800" b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6800" dirty="0" smtClean="0">
                <a:latin typeface="Cambria Math" pitchFamily="18" charset="0"/>
                <a:ea typeface="Cambria Math" pitchFamily="18" charset="0"/>
              </a:rPr>
              <a:t>подача в вышестоящий орган через орган вынесший акт (совершивший действие) </a:t>
            </a:r>
          </a:p>
          <a:p>
            <a:endParaRPr lang="ru-RU" sz="6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6800" dirty="0" smtClean="0">
                <a:latin typeface="Cambria Math" pitchFamily="18" charset="0"/>
                <a:ea typeface="Cambria Math" pitchFamily="18" charset="0"/>
              </a:rPr>
              <a:t>право органа удовлетворить требования, изложенные в жалобе в течении 3-дней </a:t>
            </a:r>
          </a:p>
          <a:p>
            <a:endParaRPr lang="ru-RU" sz="6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6800" dirty="0" smtClean="0">
                <a:latin typeface="Cambria Math" pitchFamily="18" charset="0"/>
                <a:ea typeface="Cambria Math" pitchFamily="18" charset="0"/>
              </a:rPr>
              <a:t>последствие подачи жалобы: приостановление исполнения  акта </a:t>
            </a:r>
          </a:p>
          <a:p>
            <a:endParaRPr lang="ru-RU" sz="6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6800" dirty="0" smtClean="0">
                <a:latin typeface="Cambria Math" pitchFamily="18" charset="0"/>
                <a:ea typeface="Cambria Math" pitchFamily="18" charset="0"/>
              </a:rPr>
              <a:t>срок рассмотрения жалобы: 20 рабочих дней со дня поступления жалобы</a:t>
            </a:r>
          </a:p>
          <a:p>
            <a:endParaRPr lang="ru-RU" sz="6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6800" dirty="0" smtClean="0">
                <a:latin typeface="Cambria Math" pitchFamily="18" charset="0"/>
                <a:ea typeface="Cambria Math" pitchFamily="18" charset="0"/>
              </a:rPr>
              <a:t>первоначальное решение и решение вышестоящего органа – одно решение</a:t>
            </a:r>
          </a:p>
          <a:p>
            <a:pPr>
              <a:buNone/>
            </a:pPr>
            <a:r>
              <a:rPr lang="ru-RU" sz="6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endParaRPr lang="ru-RU" sz="68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7200" i="1" dirty="0" smtClean="0"/>
          </a:p>
          <a:p>
            <a:pPr>
              <a:buNone/>
            </a:pPr>
            <a:endParaRPr lang="ru-RU" sz="7200" dirty="0" smtClean="0"/>
          </a:p>
          <a:p>
            <a:endParaRPr lang="ru-RU" sz="7200" dirty="0" smtClean="0"/>
          </a:p>
          <a:p>
            <a:endParaRPr lang="ru-RU" sz="6200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743" y="93683"/>
            <a:ext cx="8813959" cy="158050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</a:t>
            </a:r>
            <a:br>
              <a:rPr lang="ru-RU" sz="24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ПРАКТИКА РАССМОТРЕНИЯ ПУБЛИЧНО-ПРАВОВЫХ СПОРОВ ПО ИТОГАМ 5 МЕСЯЦЕВ (ДАННЫЕ ВЕРХОВНОГО СУДА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ru-RU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380" y="1746200"/>
            <a:ext cx="9254529" cy="376242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9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Количество поданных исков			11.261 </a:t>
            </a:r>
            <a:r>
              <a:rPr lang="en-US" sz="7200" dirty="0" smtClean="0">
                <a:latin typeface="Cambria Math" pitchFamily="18" charset="0"/>
                <a:ea typeface="Cambria Math" pitchFamily="18" charset="0"/>
              </a:rPr>
              <a:t>                 </a:t>
            </a: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  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 smtClean="0">
                <a:latin typeface="Cambria Math" pitchFamily="18" charset="0"/>
                <a:ea typeface="Cambria Math" pitchFamily="18" charset="0"/>
              </a:rPr>
              <a:t>        	</a:t>
            </a: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Возврат исков 				  	   4.501 (40%)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Примирение 					      746  (6.6%)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Вынесено решений:	 			   2.874  (25%)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7200" i="1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Удовлетворено исков				   1.365  (47%)    </a:t>
            </a: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Взыскания на должностных лиц		      	      215	</a:t>
            </a:r>
          </a:p>
          <a:p>
            <a:pPr marL="0" lvl="2" indent="0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2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Частные определения 				       356</a:t>
            </a:r>
          </a:p>
          <a:p>
            <a:pPr marL="0" lvl="2" indent="0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marL="457200" lvl="3" indent="0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lvl="2"/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ru-RU" sz="80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marL="0" lvl="1" indent="457200">
              <a:spcBef>
                <a:spcPts val="0"/>
              </a:spcBef>
              <a:buNone/>
            </a:pPr>
            <a:r>
              <a:rPr lang="ru-RU" sz="80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           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	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endParaRPr lang="ru-RU" sz="1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8"/>
            <a:ext cx="8813959" cy="108012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</a:t>
            </a:r>
            <a:br>
              <a:rPr lang="ru-RU" sz="26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ПРАКТИКА РАССМОТРЕНИЯ ПУБЛИЧНО-ПРАВОВЫХ СПОРОВ ПО ИТОГАМ 5 МЕСЯЦЕВ . ВИДЫ СПОРОВ</a:t>
            </a:r>
            <a:endParaRPr lang="ru-RU" sz="2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380" y="1890216"/>
            <a:ext cx="9254529" cy="361840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ЧСИ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 Земельные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Налоговые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Государственные закупки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Экологические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Жилищные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Трудовые / служебные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marL="457200" lvl="3" indent="0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lvl="2"/>
            <a:endParaRPr lang="ru-RU" sz="8000" dirty="0" smtClean="0">
              <a:latin typeface="Cambria Math" pitchFamily="18" charset="0"/>
              <a:ea typeface="Cambria Math" pitchFamily="18" charset="0"/>
            </a:endParaRPr>
          </a:p>
          <a:p>
            <a:pPr lvl="2">
              <a:buNone/>
            </a:pPr>
            <a:r>
              <a:rPr lang="ru-RU" sz="80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marL="0" lvl="1" indent="457200">
              <a:spcBef>
                <a:spcPts val="0"/>
              </a:spcBef>
              <a:buNone/>
            </a:pPr>
            <a:r>
              <a:rPr lang="ru-RU" sz="80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           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	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endParaRPr lang="ru-RU" sz="1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810096"/>
            <a:ext cx="8813959" cy="34703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АДМИНИСТРАТИВНЫЕ ИСКИ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380" y="1170135"/>
            <a:ext cx="9254529" cy="4338489"/>
          </a:xfrm>
        </p:spPr>
        <p:txBody>
          <a:bodyPr>
            <a:normAutofit fontScale="250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endParaRPr lang="ru-RU" sz="31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ru-RU" sz="74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1. Об исключении из списков недопущенных на режимные объекты 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2. Об организации выполнения работ местными органами власти </a:t>
            </a:r>
          </a:p>
          <a:p>
            <a:pPr marL="0" lvl="1" indent="0">
              <a:spcBef>
                <a:spcPts val="0"/>
              </a:spcBef>
              <a:buAutoNum type="arabicPeriod" startAt="2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3. Об отмене решения маслихата из-за отсутствия кворума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4. Об отмене постановления акимата о детальной планировке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5. О понуждении к проведению общественных слушаний</a:t>
            </a:r>
          </a:p>
          <a:p>
            <a:pPr marL="0" lvl="1" indent="0">
              <a:spcBef>
                <a:spcPts val="0"/>
              </a:spcBef>
              <a:buAutoNum type="arabicPeriod" startAt="6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AutoNum type="arabicPeriod" startAt="6"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О понуждении к проведению внеплановых проверок</a:t>
            </a:r>
          </a:p>
          <a:p>
            <a:pPr marL="0" lvl="1" indent="0">
              <a:spcBef>
                <a:spcPts val="0"/>
              </a:spcBef>
              <a:buAutoNum type="arabicPeriod" startAt="6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AutoNum type="arabicPeriod" startAt="6"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О признании незаконным выезда на проверку</a:t>
            </a:r>
          </a:p>
          <a:p>
            <a:pPr marL="0" lvl="1" indent="0">
              <a:spcBef>
                <a:spcPts val="0"/>
              </a:spcBef>
              <a:buAutoNum type="arabicPeriod" startAt="6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8. </a:t>
            </a:r>
            <a:r>
              <a:rPr lang="en-US" sz="7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О включении в список на соискание премии…</a:t>
            </a:r>
          </a:p>
          <a:p>
            <a:pPr marL="0" lvl="1" indent="0">
              <a:spcBef>
                <a:spcPts val="0"/>
              </a:spcBef>
              <a:buAutoNum type="arabicPeriod" startAt="5"/>
            </a:pPr>
            <a:endParaRPr lang="ru-RU" sz="74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AutoNum type="arabicPeriod" startAt="2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AutoNum type="arabicPeriod" startAt="2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lvl="1" indent="-457200">
              <a:spcBef>
                <a:spcPts val="0"/>
              </a:spcBef>
              <a:buAutoNum type="arabicPeriod" startAt="2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lvl="1" indent="-457200">
              <a:spcBef>
                <a:spcPts val="0"/>
              </a:spcBef>
              <a:buAutoNum type="arabicPeriod" startAt="2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lvl="1" indent="-457200">
              <a:spcBef>
                <a:spcPts val="0"/>
              </a:spcBef>
              <a:buAutoNum type="arabicPeriod" startAt="2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lvl="1" indent="-457200">
              <a:spcBef>
                <a:spcPts val="0"/>
              </a:spcBef>
              <a:buAutoNum type="arabicPeriod" startAt="2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lvl="1" indent="-457200">
              <a:spcBef>
                <a:spcPts val="0"/>
              </a:spcBef>
              <a:buAutoNum type="arabicPeriod" startAt="2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spcBef>
                <a:spcPts val="0"/>
              </a:spcBef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spcBef>
                <a:spcPts val="0"/>
              </a:spcBef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             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		</a:t>
            </a:r>
          </a:p>
          <a:p>
            <a:pPr lvl="1">
              <a:spcBef>
                <a:spcPts val="0"/>
              </a:spcBef>
              <a:buNone/>
            </a:pPr>
            <a:r>
              <a:rPr lang="ru-RU" sz="64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endParaRPr lang="ru-RU" sz="1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0"/>
            <a:ext cx="8813959" cy="72008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ПРОЦЕСС.</a:t>
            </a:r>
            <a:br>
              <a:rPr lang="ru-RU" sz="26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ПОНЯТИЕ И ВИДЫ ИСКОВ</a:t>
            </a:r>
            <a:endParaRPr lang="ru-RU" sz="2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458168"/>
            <a:ext cx="8813959" cy="4050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Административный иск  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- требование, поданное в суд с целью защиты и восстановления нарушенных или оспариваемых прав, свобод или законных интересов, вытекающих из публично-правовых отношений</a:t>
            </a:r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 _________________________________________________________________________________________</a:t>
            </a:r>
          </a:p>
          <a:p>
            <a:pPr marL="514350" indent="-514350">
              <a:buNone/>
            </a:pPr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Виды исков</a:t>
            </a:r>
            <a:endParaRPr lang="ru-RU" sz="1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1) иск об оспаривании</a:t>
            </a: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2) иск о принуждении</a:t>
            </a: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3) иск о совершении действия</a:t>
            </a: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4) иск о признании</a:t>
            </a: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________________________________________________________________________________________</a:t>
            </a: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	                                                                      требование не принимать</a:t>
            </a: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				 обременяющий акт</a:t>
            </a:r>
          </a:p>
          <a:p>
            <a:pPr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Превентивные иски </a:t>
            </a:r>
          </a:p>
          <a:p>
            <a:pPr marL="514350" indent="-514350">
              <a:buNone/>
            </a:pPr>
            <a:r>
              <a:rPr lang="ru-RU" sz="1400" dirty="0" smtClean="0"/>
              <a:t>					 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требование воздержаться</a:t>
            </a:r>
          </a:p>
          <a:p>
            <a:pPr marL="514350" indent="-514350"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				 от совершения действий</a:t>
            </a:r>
          </a:p>
          <a:p>
            <a:pPr marL="514350" indent="-514350">
              <a:buNone/>
            </a:pP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_____________________________________________________________________________________________ </a:t>
            </a:r>
          </a:p>
          <a:p>
            <a:pPr marL="514350" indent="-514350">
              <a:buNone/>
            </a:pPr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Популярные иски</a:t>
            </a:r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	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304356" y="3978448"/>
            <a:ext cx="194421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304356" y="4338488"/>
            <a:ext cx="194421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140" y="954112"/>
            <a:ext cx="9073008" cy="648072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Административно-процедурное законодательство</a:t>
            </a:r>
            <a:endParaRPr lang="ru-RU" sz="3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156" y="1602183"/>
            <a:ext cx="8813959" cy="3906441"/>
          </a:xfrm>
        </p:spPr>
        <p:txBody>
          <a:bodyPr>
            <a:normAutofit fontScale="62500" lnSpcReduction="20000"/>
          </a:bodyPr>
          <a:lstStyle/>
          <a:p>
            <a:pPr marL="0" indent="88900">
              <a:buNone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0" indent="88900"/>
            <a:r>
              <a:rPr lang="ru-RU" dirty="0" smtClean="0">
                <a:latin typeface="Cambria Math" pitchFamily="18" charset="0"/>
                <a:ea typeface="Cambria Math" pitchFamily="18" charset="0"/>
              </a:rPr>
              <a:t> Иные нормативные правовые акты: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В. Подзаконные акты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Постановления Правительства</a:t>
            </a:r>
          </a:p>
          <a:p>
            <a:pPr marL="400050" lvl="1" indent="889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	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Постановление Правительства Республики Казахстан от 15 декабря 2020 г. </a:t>
            </a:r>
          </a:p>
          <a:p>
            <a:pPr marL="400050" lvl="1" indent="889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	«Об утверждении Правил временной государственной регистрации вакцин </a:t>
            </a:r>
          </a:p>
          <a:p>
            <a:pPr marL="400050" lvl="1" indent="889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                                против 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коронавируса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COVID-19, произведенных в Республике Казахстан</a:t>
            </a:r>
          </a:p>
          <a:p>
            <a:pPr marL="400050" lvl="1" indent="8890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400050" lvl="1" indent="889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- Приказы министров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	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Правила оказания государственных услуг</a:t>
            </a:r>
          </a:p>
          <a:p>
            <a:pPr marL="400050" lvl="1" indent="88900"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		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- Решения маслихатов и акиматов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							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Правила размещения наружной (визуальной) рекламы на  открытом </a:t>
            </a:r>
          </a:p>
          <a:p>
            <a:pPr fontAlgn="base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		пространстве за пределами помещений</a:t>
            </a:r>
          </a:p>
          <a:p>
            <a:pPr marL="400050" lvl="1" indent="88900">
              <a:buNone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400050" lvl="1" indent="88900">
              <a:buFontTx/>
              <a:buChar char="-"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450057"/>
            <a:ext cx="8813959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ИСК ОБ ОСПАРИВАНИИ 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530176"/>
            <a:ext cx="8813959" cy="39784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Требование отменить административный акт полностью или в какой-либо его части при нарушении обременяющим административным актом прав, свобод и законных интересов истца </a:t>
            </a:r>
          </a:p>
          <a:p>
            <a:pPr marL="0" indent="0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Срок на подачу: 1 месяц со дня вручения решения органа, рассматривающего жалобу по результатам рассмотрения жалобы или с момента вручения акта/доведения до сведения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0"/>
            <a:ext cx="8799468" cy="1008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ПРОЦЕСС.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ИСК О ПРИНУЖДЕНИИ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458168"/>
            <a:ext cx="8813959" cy="4050457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endParaRPr lang="ru-RU" sz="1900" dirty="0" smtClean="0">
              <a:latin typeface="Cambria Math" pitchFamily="18" charset="0"/>
              <a:ea typeface="Cambria Math" pitchFamily="18" charset="0"/>
            </a:endParaRPr>
          </a:p>
          <a:p>
            <a:pPr algn="just">
              <a:spcBef>
                <a:spcPts val="0"/>
              </a:spcBef>
            </a:pPr>
            <a:endParaRPr lang="ru-RU" sz="1900" dirty="0" smtClean="0">
              <a:latin typeface="Cambria Math" pitchFamily="18" charset="0"/>
              <a:ea typeface="Cambria Math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требование принять благоприятный административный акт, в принятии которого было отказано либо не принятый по причине бездействия административного органа, должностного лица</a:t>
            </a:r>
          </a:p>
          <a:p>
            <a:pPr>
              <a:spcBef>
                <a:spcPts val="0"/>
              </a:spcBef>
              <a:buNone/>
            </a:pPr>
            <a:endParaRPr lang="ru-RU" sz="1900" dirty="0" smtClean="0">
              <a:latin typeface="Cambria Math" pitchFamily="18" charset="0"/>
              <a:ea typeface="Cambria Math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отдельного требования об оспаривании отказа не требуется</a:t>
            </a:r>
          </a:p>
          <a:p>
            <a:pPr>
              <a:spcBef>
                <a:spcPts val="0"/>
              </a:spcBef>
            </a:pPr>
            <a:endParaRPr lang="ru-RU" sz="1900" dirty="0" smtClean="0">
              <a:latin typeface="Cambria Math" pitchFamily="18" charset="0"/>
              <a:ea typeface="Cambria Math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требование об обязанности ответчика не принимать обременяющий административный акт</a:t>
            </a:r>
          </a:p>
          <a:p>
            <a:pPr>
              <a:spcBef>
                <a:spcPts val="0"/>
              </a:spcBef>
            </a:pPr>
            <a:endParaRPr lang="ru-RU" sz="1900" dirty="0" smtClean="0">
              <a:latin typeface="Cambria Math" pitchFamily="18" charset="0"/>
              <a:ea typeface="Cambria Math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900" dirty="0" smtClean="0">
                <a:latin typeface="Cambria Math" pitchFamily="18" charset="0"/>
                <a:ea typeface="Cambria Math" pitchFamily="18" charset="0"/>
              </a:rPr>
              <a:t>срок на подачу иска: 1 месяц со дня вручения решения органа, рассматривающего жалобу по результатам рассмотрения жалобы или с момента вручения акта/доведения до сведения</a:t>
            </a:r>
          </a:p>
          <a:p>
            <a:pPr marL="514350" indent="-514350">
              <a:buNone/>
            </a:pPr>
            <a:endParaRPr lang="ru-RU" sz="2600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738088"/>
            <a:ext cx="8813959" cy="93610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ПРОЦЕСС.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ИСК О СОВЕРШЕНИИ ДЕЙСТВИЯ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74192"/>
            <a:ext cx="8813959" cy="38344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требование совершить определенные действия или воздержаться от таких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 действий, которые не направлены на принятие  административного акта</a:t>
            </a:r>
          </a:p>
          <a:p>
            <a:pPr>
              <a:spcBef>
                <a:spcPts val="0"/>
              </a:spcBef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требование представить предусмотренный законом документ в случае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 признания административного акта принятым вследствие непринятия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 административного акта в установленный законом срок по этому же предмету</a:t>
            </a:r>
          </a:p>
          <a:p>
            <a:pPr>
              <a:spcBef>
                <a:spcPts val="0"/>
              </a:spcBef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срок на подачу иска: в течение 1 месяца со дня, когда лицу стало известно 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 совершении действия, а также когда истек срок, установленный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 законодательством Республики Казахстан для совершения действия </a:t>
            </a:r>
          </a:p>
          <a:p>
            <a:pPr marL="514350" indent="-514350">
              <a:buNone/>
            </a:pPr>
            <a:endParaRPr lang="ru-RU" sz="2800" i="1" dirty="0" smtClean="0"/>
          </a:p>
          <a:p>
            <a:pPr marL="514350" indent="-514350">
              <a:buNone/>
            </a:pPr>
            <a:endParaRPr lang="ru-RU" sz="26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666081"/>
            <a:ext cx="8813959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ПРОЦЕСС.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ИСК О ПРИЗНАНИИ 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746200"/>
            <a:ext cx="8813959" cy="3762425"/>
          </a:xfrm>
        </p:spPr>
        <p:txBody>
          <a:bodyPr>
            <a:normAutofit lnSpcReduction="10000"/>
          </a:bodyPr>
          <a:lstStyle/>
          <a:p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требование признать наличие или отсутствие какого-либо правоотношения, если нельзя подать другие иски </a:t>
            </a:r>
          </a:p>
          <a:p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требование признать обременяющий административный акт, не имеющий больше юридической силы, незаконным</a:t>
            </a:r>
          </a:p>
          <a:p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иск о признании может быть подан в случае достаточной заинтересованности истца в установлении правоотношений в кратчайшие сроки</a:t>
            </a:r>
          </a:p>
          <a:p>
            <a:pPr>
              <a:buNone/>
            </a:pPr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срок на подачу иска: в течение 5 лет с момента возникновения соответствующего правоотношения / 3 месяца со дня, когда лицу стало известно о нарушении  прав, свобод и законных интересов в случае требования о признании обременяющего административного акта, не имеющего больше юридической силы, незаконным.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-6351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594072"/>
            <a:ext cx="8813959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. </a:t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ОСОБЕННОСТИ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458168"/>
            <a:ext cx="8813959" cy="405045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принципы (активная роль суда, разумные сроки)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неравенство сторон в публично-правовых спорах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возможность применения аналогии закона и аналогии права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истец: физическое или юридическое лицо/ответчик – административный орган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прием к производству предъявлением иска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возможность примирительных процедур  (при наличии административного усмотрения)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вступление в силу 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акта 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с момента вынесения решения судом кассационной инстанции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самостоятельное применение мер процессуального принуждения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 ограниченное участие прокурора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/>
              <a:t>		</a:t>
            </a:r>
          </a:p>
          <a:p>
            <a:pPr marL="514350" indent="-514350">
              <a:buNone/>
            </a:pPr>
            <a:endParaRPr lang="ru-RU" sz="9600" dirty="0" smtClean="0"/>
          </a:p>
          <a:p>
            <a:pPr marL="514350" indent="-514350">
              <a:buNone/>
            </a:pPr>
            <a:endParaRPr lang="ru-RU" sz="9600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594072"/>
            <a:ext cx="8813959" cy="936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АДМИНИСТРАТИВНЫЙ ПРОЦЕСС.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БРЕМЯ ДОКАЗЫВАНИЯ (статья 129 АППК)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530176"/>
            <a:ext cx="8813959" cy="3978449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endParaRPr lang="ru-RU" sz="2100" dirty="0" smtClean="0"/>
          </a:p>
          <a:p>
            <a:pPr marL="1143000" indent="-1143000"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) по </a:t>
            </a:r>
            <a:r>
              <a:rPr lang="ru-RU" sz="6000" i="1" dirty="0" smtClean="0">
                <a:latin typeface="Cambria Math" pitchFamily="18" charset="0"/>
                <a:ea typeface="Cambria Math" pitchFamily="18" charset="0"/>
              </a:rPr>
              <a:t>иску об оспаривании 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- ответчик, принявший обременительный административный акт</a:t>
            </a:r>
          </a:p>
          <a:p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2) по </a:t>
            </a:r>
            <a:r>
              <a:rPr lang="ru-RU" sz="6000" i="1" dirty="0" smtClean="0">
                <a:latin typeface="Cambria Math" pitchFamily="18" charset="0"/>
                <a:ea typeface="Cambria Math" pitchFamily="18" charset="0"/>
              </a:rPr>
              <a:t>иску о принуждении 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- ответчик в части фактов, ставших основанием для отказа в принятии испрашиваемого административного акта, и истец в части фактов, которыми обосновывается принятие благоприятного для него  административного акта</a:t>
            </a:r>
          </a:p>
          <a:p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3) по иску </a:t>
            </a:r>
            <a:r>
              <a:rPr lang="ru-RU" sz="6000" i="1" dirty="0" smtClean="0">
                <a:latin typeface="Cambria Math" pitchFamily="18" charset="0"/>
                <a:ea typeface="Cambria Math" pitchFamily="18" charset="0"/>
              </a:rPr>
              <a:t>о совершении действия 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- ответчик в части фактов, которые явились  основанием для отказа в совершении испрашиваемого действия (бездействия), и истец в части благоприятных для него фактов</a:t>
            </a:r>
          </a:p>
          <a:p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4) по </a:t>
            </a:r>
            <a:r>
              <a:rPr lang="ru-RU" sz="6000" i="1" dirty="0" smtClean="0">
                <a:latin typeface="Cambria Math" pitchFamily="18" charset="0"/>
                <a:ea typeface="Cambria Math" pitchFamily="18" charset="0"/>
              </a:rPr>
              <a:t>иску о признании </a:t>
            </a: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- истец в части фактов, подтверждающих наличие или  отсутствие какого-либо правоотношения, и ответчик в части фактов, обосновывающих правомерность обременяющего административного акта, не имеющего больше юридической силы, а также какого-либо совершенного действия (бездействия)</a:t>
            </a:r>
          </a:p>
          <a:p>
            <a:pPr marL="0" indent="0">
              <a:buNone/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ru-RU" sz="60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latin typeface="Cambria Math" pitchFamily="18" charset="0"/>
                <a:ea typeface="Cambria Math" pitchFamily="18" charset="0"/>
              </a:rPr>
              <a:t>Ответчик может ссылаться лишь на те обоснования, которые упомянуты в административном акте.</a:t>
            </a:r>
          </a:p>
          <a:p>
            <a:pPr marL="0" indent="0"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None/>
            </a:pPr>
            <a:endParaRPr lang="ru-RU" sz="7200" dirty="0" smtClean="0"/>
          </a:p>
          <a:p>
            <a:pPr marL="514350" indent="-514350">
              <a:buNone/>
            </a:pPr>
            <a:r>
              <a:rPr lang="ru-RU" sz="7200" dirty="0" smtClean="0"/>
              <a:t>		</a:t>
            </a:r>
          </a:p>
          <a:p>
            <a:pPr marL="514350" indent="-514350">
              <a:buNone/>
            </a:pPr>
            <a:endParaRPr lang="ru-RU" sz="4500" dirty="0" smtClean="0"/>
          </a:p>
          <a:p>
            <a:pPr marL="514350" indent="-514350">
              <a:buNone/>
            </a:pPr>
            <a:endParaRPr lang="ru-RU" sz="2600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666081"/>
            <a:ext cx="8813959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ПРОБЛЕМЫ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380" y="1098128"/>
            <a:ext cx="9254529" cy="4410496"/>
          </a:xfrm>
        </p:spPr>
        <p:txBody>
          <a:bodyPr>
            <a:normAutofit fontScale="25000" lnSpcReduction="20000"/>
          </a:bodyPr>
          <a:lstStyle/>
          <a:p>
            <a:pPr lvl="1">
              <a:spcBef>
                <a:spcPts val="0"/>
              </a:spcBef>
              <a:buNone/>
            </a:pPr>
            <a:endParaRPr lang="ru-RU" sz="3200" dirty="0" smtClean="0">
              <a:latin typeface="Cambria Math" pitchFamily="18" charset="0"/>
              <a:ea typeface="Cambria Math" pitchFamily="18" charset="0"/>
            </a:endParaRPr>
          </a:p>
          <a:p>
            <a:pPr marL="1143000" lvl="1" indent="-114300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1. Обращения. </a:t>
            </a:r>
          </a:p>
          <a:p>
            <a:pPr marL="1143000" lvl="1" indent="-1143000">
              <a:spcBef>
                <a:spcPts val="0"/>
              </a:spcBef>
              <a:buAutoNum type="arabicPeriod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1143000" lvl="1" indent="-114300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2. Несоблюдение досудебного порядка обжалования.</a:t>
            </a:r>
          </a:p>
          <a:p>
            <a:pPr marL="0" lvl="1" indent="0">
              <a:spcBef>
                <a:spcPts val="0"/>
              </a:spcBef>
              <a:buAutoNum type="arabicPeriod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3. Определение вышестоящего органа.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4. Государственные органы и государственные учреждения.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5. Выбор иска.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AutoNum type="arabicPeriod" startAt="3"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6. Подведомственность и подсудность. </a:t>
            </a:r>
          </a:p>
          <a:p>
            <a:pPr marL="514350" lvl="1" indent="-51435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514350" lvl="1" indent="-51435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7. Административные органы.</a:t>
            </a:r>
          </a:p>
          <a:p>
            <a:pPr marL="514350" lvl="1" indent="-51435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514350" lvl="1" indent="-51435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8. Административные акты и административные действия. </a:t>
            </a:r>
          </a:p>
          <a:p>
            <a:pPr marL="514350" lvl="1" indent="-51435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9. Примирительные процедуры.        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10. Процессуальные/процедурные неточности. 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sz="8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endParaRPr lang="ru-RU" sz="7200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7200" dirty="0" smtClean="0">
                <a:latin typeface="Cambria Math" pitchFamily="18" charset="0"/>
                <a:ea typeface="Cambria Math" pitchFamily="18" charset="0"/>
              </a:rPr>
              <a:t>	</a:t>
            </a:r>
          </a:p>
          <a:p>
            <a:endParaRPr lang="ru-RU" sz="7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180" y="738088"/>
            <a:ext cx="8813959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ПРОБЛЕМЫ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ПОДВЕДОМСТВЕННОСТЬ И ПОДСУДНОСТЬ 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4" y="1602183"/>
            <a:ext cx="8880002" cy="3906441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Отношения, регулируемые Кодексом об административных правонарушениях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Отношения, регулируемые Уголовно-процессуальным кодексом</a:t>
            </a:r>
          </a:p>
          <a:p>
            <a:endParaRPr lang="ru-RU" sz="2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Иски государственных органов против физических и юридических лиц</a:t>
            </a:r>
          </a:p>
          <a:p>
            <a:endParaRPr lang="ru-RU" sz="2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Иски государственных органов против государственных органов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64" y="738089"/>
            <a:ext cx="8813959" cy="79208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ПРОБЛЕМЫ. </a:t>
            </a:r>
            <a:br>
              <a:rPr lang="ru-RU" sz="2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ПОДСУДНОСТЬ</a:t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4" y="1530176"/>
            <a:ext cx="8880002" cy="397844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Государственные закупки</a:t>
            </a:r>
          </a:p>
          <a:p>
            <a:r>
              <a:rPr lang="ru-RU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Компенсация при изъятии государством имущества </a:t>
            </a:r>
          </a:p>
          <a:p>
            <a:r>
              <a:rPr lang="ru-RU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Государственная служба  </a:t>
            </a:r>
          </a:p>
          <a:p>
            <a:r>
              <a:rPr lang="ru-RU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Определение административных органов</a:t>
            </a:r>
          </a:p>
          <a:p>
            <a:r>
              <a:rPr lang="ru-RU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Аккредитация учебных заведений</a:t>
            </a:r>
          </a:p>
          <a:p>
            <a:r>
              <a:rPr lang="ru-RU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Коммунальные вопросы </a:t>
            </a:r>
          </a:p>
          <a:p>
            <a:r>
              <a:rPr lang="ru-RU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Оказание публичных услуг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810096"/>
            <a:ext cx="8791802" cy="86409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40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100" b="1" dirty="0" smtClean="0">
                <a:latin typeface="Cambria Math" pitchFamily="18" charset="0"/>
                <a:ea typeface="Cambria Math" pitchFamily="18" charset="0"/>
              </a:rPr>
              <a:t>ПРОБЛЕМЫ</a:t>
            </a: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1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100" dirty="0" smtClean="0">
                <a:latin typeface="Cambria Math" pitchFamily="18" charset="0"/>
                <a:ea typeface="Cambria Math" pitchFamily="18" charset="0"/>
              </a:rPr>
              <a:t>АДМИНИСТРАТИВНЫЕ ОРГАНЫ  </a:t>
            </a:r>
            <a:br>
              <a:rPr lang="ru-RU" sz="3100" dirty="0" smtClean="0">
                <a:latin typeface="Cambria Math" pitchFamily="18" charset="0"/>
                <a:ea typeface="Cambria Math" pitchFamily="18" charset="0"/>
              </a:rPr>
            </a:br>
            <a:endParaRPr lang="ru-RU" sz="31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18208"/>
            <a:ext cx="8813959" cy="3538894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None/>
            </a:pP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5500" dirty="0" smtClean="0">
                <a:latin typeface="Cambria Math" pitchFamily="18" charset="0"/>
                <a:ea typeface="Cambria Math" pitchFamily="18" charset="0"/>
              </a:rPr>
              <a:t> управляющие компании ???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55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5500" dirty="0" smtClean="0">
                <a:latin typeface="Cambria Math" pitchFamily="18" charset="0"/>
                <a:ea typeface="Cambria Math" pitchFamily="18" charset="0"/>
              </a:rPr>
              <a:t> кооперативы собственников квартир???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55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5500" dirty="0" smtClean="0">
                <a:latin typeface="Cambria Math" pitchFamily="18" charset="0"/>
                <a:ea typeface="Cambria Math" pitchFamily="18" charset="0"/>
              </a:rPr>
              <a:t> объединения собственников имущества???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sz="55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5500" dirty="0" smtClean="0">
                <a:latin typeface="Cambria Math" pitchFamily="18" charset="0"/>
                <a:ea typeface="Cambria Math" pitchFamily="18" charset="0"/>
              </a:rPr>
              <a:t> общественные объединения ???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55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5500" dirty="0" smtClean="0">
                <a:latin typeface="Cambria Math" pitchFamily="18" charset="0"/>
                <a:ea typeface="Cambria Math" pitchFamily="18" charset="0"/>
              </a:rPr>
              <a:t> ФНБ </a:t>
            </a:r>
            <a:r>
              <a:rPr lang="ru-RU" sz="5500" dirty="0" err="1" smtClean="0">
                <a:latin typeface="Cambria Math" pitchFamily="18" charset="0"/>
                <a:ea typeface="Cambria Math" pitchFamily="18" charset="0"/>
              </a:rPr>
              <a:t>Самрук-Казына</a:t>
            </a:r>
            <a:r>
              <a:rPr lang="en-US" sz="5500" dirty="0" smtClean="0">
                <a:latin typeface="Cambria Math" pitchFamily="18" charset="0"/>
                <a:ea typeface="Cambria Math" pitchFamily="18" charset="0"/>
              </a:rPr>
              <a:t>???</a:t>
            </a:r>
            <a:r>
              <a:rPr lang="ru-RU" sz="55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sz="55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5500" dirty="0" smtClean="0">
                <a:latin typeface="Cambria Math" pitchFamily="18" charset="0"/>
                <a:ea typeface="Cambria Math" pitchFamily="18" charset="0"/>
              </a:rPr>
              <a:t> банки???</a:t>
            </a:r>
          </a:p>
          <a:p>
            <a:pPr marL="514350" indent="-514350">
              <a:buNone/>
            </a:pPr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514350" indent="-514350">
              <a:buAutoNum type="arabicPeriod"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ctr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72" y="738088"/>
            <a:ext cx="8957975" cy="648072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Административно-процедурное законодательство</a:t>
            </a:r>
            <a:endParaRPr lang="ru-RU" sz="3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88900" algn="just">
              <a:buNone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400050" lvl="1" indent="88900"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Международные договорные и иные 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обязательства Республики Казахстан</a:t>
            </a:r>
          </a:p>
          <a:p>
            <a:pPr marL="400050" lvl="1" indent="88900">
              <a:buFontTx/>
              <a:buChar char="-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400050" lvl="1" indent="88900">
              <a:buFontTx/>
              <a:buChar char="-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Нормативные постановления 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Конституционного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Совета Республики Казахстан</a:t>
            </a:r>
          </a:p>
          <a:p>
            <a:pPr marL="400050" lvl="1" indent="88900">
              <a:buFontTx/>
              <a:buChar char="-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400050" lvl="1" indent="88900">
              <a:buFontTx/>
              <a:buChar char="-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Нормативные постановления Верховного Суда </a:t>
            </a:r>
          </a:p>
          <a:p>
            <a:pPr marL="400050" lvl="1" indent="8890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Республики Казахстан 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72" y="666080"/>
            <a:ext cx="8813959" cy="45148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Практика. Акты </a:t>
            </a:r>
            <a:r>
              <a:rPr 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s. </a:t>
            </a:r>
            <a:r>
              <a:rPr lang="ru-RU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Действия</a:t>
            </a:r>
            <a:r>
              <a:rPr lang="ru-RU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endParaRPr lang="ru-RU" sz="32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242144"/>
            <a:ext cx="8813959" cy="4266481"/>
          </a:xfrm>
        </p:spPr>
        <p:txBody>
          <a:bodyPr>
            <a:normAutofit/>
          </a:bodyPr>
          <a:lstStyle/>
          <a:p>
            <a:pPr marL="0" indent="0"/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действия акимата по отказу в предоставлении земельного участка</a:t>
            </a:r>
          </a:p>
          <a:p>
            <a:pPr marL="0" indent="0"/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 Иск о принуждении к изданию акта (требование о возложении на Департамент полиции </a:t>
            </a:r>
          </a:p>
          <a:p>
            <a:pPr marL="0" indent="0">
              <a:buNone/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   обязанности организовать разработку мероприятий по совершенствованию организации </a:t>
            </a:r>
          </a:p>
          <a:p>
            <a:pPr marL="0" indent="0">
              <a:buNone/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   дорожного  движения и обеспечению безопасности дорожного движения) </a:t>
            </a:r>
          </a:p>
          <a:p>
            <a:pPr marL="0" indent="0"/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/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 Иск ТОО о признании незаконными действий государственного  органа  об </a:t>
            </a:r>
          </a:p>
          <a:p>
            <a:pPr marL="0" indent="0">
              <a:buNone/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  аннулировании архитектурно-планировочного задания 	и согласования эскизного </a:t>
            </a:r>
          </a:p>
          <a:p>
            <a:pPr marL="0" indent="0">
              <a:buNone/>
            </a:pPr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   проекта</a:t>
            </a:r>
          </a:p>
          <a:p>
            <a:endParaRPr lang="ru-RU" sz="1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1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56" y="738088"/>
            <a:ext cx="8791802" cy="75191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ПРОБЛЕМЫ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ПРИМИРИТЕЛЬНЫЕ ПРОЦЕДУРЫ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74192"/>
            <a:ext cx="8813959" cy="368291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Статья 120 АППК</a:t>
            </a: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Стороны на основании взаимных уступок могут полностью или частично окончить административное дело путем заключения соглашения о примирении, медиации или об урегулировании спора в порядке 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партисипативной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процедуры на всех стадиях (этапах) административного процесса до удаления суда для вынесения решения</a:t>
            </a:r>
            <a:r>
              <a:rPr lang="ru-RU" sz="26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endParaRPr lang="ru-RU" sz="26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Примирение сторон допускается при наличии у ответчика АДМИНИСТРАТИВНОГО УСМОТРЕНИЯ</a:t>
            </a: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ctr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72" y="738088"/>
            <a:ext cx="8791802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ПРОБЛЕМЫ.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8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ПРИМИРИТЕЛЬНЫЕ ПРОЦЕДУРЫ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890216"/>
            <a:ext cx="8813959" cy="346688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Соглашение о примирении истца с органом полиции, незаконно изъявшим и не возвращавшим автомобиль истца</a:t>
            </a:r>
          </a:p>
          <a:p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Соглашение о примирении с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акимом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, который в нарушение закона не предоставил земельный участок</a:t>
            </a:r>
          </a:p>
          <a:p>
            <a:endParaRPr lang="ru-RU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ctr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267204"/>
            <a:ext cx="8813959" cy="465358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>
                <a:latin typeface="Cambria Math" pitchFamily="18" charset="0"/>
                <a:ea typeface="Cambria Math" pitchFamily="18" charset="0"/>
              </a:rPr>
              <a:t>СПАСИБО ЗА ВНИМАНИЕ </a:t>
            </a:r>
          </a:p>
          <a:p>
            <a:pPr algn="ctr">
              <a:buNone/>
            </a:pPr>
            <a:endParaRPr lang="en-US" sz="44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65" y="810096"/>
            <a:ext cx="8813959" cy="158417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600" b="1" dirty="0" smtClean="0">
                <a:latin typeface="Cambria Math" pitchFamily="18" charset="0"/>
                <a:ea typeface="Cambria Math" pitchFamily="18" charset="0"/>
              </a:rPr>
              <a:t>Статья 1. Законодательство Республики Казахстан об административных процедурах и законодательство Республики Казахстан об административном судопроизводстве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2322264"/>
            <a:ext cx="8813959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…2. Особенности осуществления административных процедур устанавливаются законами Республики Казахстан.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Настоящий Кодекс регулирует отношения, связанные с осуществлением административных процедур, в части, не урегулированной законами Республики Казахстан.</a:t>
            </a:r>
          </a:p>
          <a:p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48" y="810096"/>
            <a:ext cx="8813959" cy="918104"/>
          </a:xfrm>
        </p:spPr>
        <p:txBody>
          <a:bodyPr/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Проблемы: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674191"/>
            <a:ext cx="8813959" cy="3600401"/>
          </a:xfrm>
        </p:spPr>
        <p:txBody>
          <a:bodyPr/>
          <a:lstStyle/>
          <a:p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Какой акт будет действовать в конкретной ситуации: АППК или специальный закон</a:t>
            </a:r>
          </a:p>
          <a:p>
            <a:pPr lvl="1"/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marL="0" lvl="1" indent="457200">
              <a:buFont typeface="Arial" pitchFamily="34" charset="0"/>
              <a:buChar char="•"/>
            </a:pP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АППК и подзаконные акты </a:t>
            </a:r>
          </a:p>
          <a:p>
            <a:pPr lvl="1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791700" cy="551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65" y="594073"/>
            <a:ext cx="9087499" cy="79208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600" b="1" dirty="0" smtClean="0">
                <a:latin typeface="Cambria Math" pitchFamily="18" charset="0"/>
                <a:ea typeface="Cambria Math" pitchFamily="18" charset="0"/>
              </a:rPr>
              <a:t>Законодательство об административном  судопроизводстве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9665" y="1530176"/>
            <a:ext cx="8813959" cy="3978449"/>
          </a:xfrm>
        </p:spPr>
        <p:txBody>
          <a:bodyPr>
            <a:normAutofit fontScale="85000" lnSpcReduction="10000"/>
          </a:bodyPr>
          <a:lstStyle/>
          <a:p>
            <a:pPr marL="457200" indent="-457200" algn="just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Конституционные законы 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Конституционный закон Республики Казахстан от 25 декабря </a:t>
            </a:r>
          </a:p>
          <a:p>
            <a:pPr marL="457200" indent="-457200" algn="just">
              <a:buNone/>
            </a:pP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	2000 года «О судебной системе и статусе судей Республики Казахстан»</a:t>
            </a:r>
          </a:p>
          <a:p>
            <a:pPr marL="457200" indent="-457200" algn="just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indent="-457200" algn="just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Административный процедурно-процессуальный кодекс </a:t>
            </a:r>
          </a:p>
          <a:p>
            <a:pPr marL="457200" indent="-457200" algn="just"/>
            <a:endParaRPr lang="ru-RU" sz="24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algn="just"/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Гражданский процессуальный кодекс 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marL="457200" indent="-9525" algn="just">
              <a:buNone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В административном судопроизводстве применяются</a:t>
            </a:r>
          </a:p>
          <a:p>
            <a:pPr marL="457200" indent="-9525" algn="just">
              <a:buNone/>
            </a:pP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положения Гражданского процессуального кодекса Республики</a:t>
            </a:r>
          </a:p>
          <a:p>
            <a:pPr marL="457200" indent="-9525" algn="just">
              <a:buNone/>
            </a:pP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Казахстан, если иной порядок не предусмотрен 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АППК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ч.3 </a:t>
            </a:r>
          </a:p>
          <a:p>
            <a:pPr marL="457200" indent="-9525" algn="just">
              <a:buNone/>
            </a:pP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статьи 1 АППК)</a:t>
            </a:r>
            <a:endParaRPr lang="ru-RU" sz="2400" i="1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just">
              <a:buNone/>
            </a:pP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3952</TotalTime>
  <Words>2979</Words>
  <Application>Microsoft Office PowerPoint</Application>
  <PresentationFormat>Произвольный</PresentationFormat>
  <Paragraphs>832</Paragraphs>
  <Slides>63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Тема Office</vt:lpstr>
      <vt:lpstr>Административный процедурно-процессуальный кодекс: первые итоги и проблемы</vt:lpstr>
      <vt:lpstr>Содержание АППК</vt:lpstr>
      <vt:lpstr>Административно-процедурное законодательство</vt:lpstr>
      <vt:lpstr>Административно-процедурное законодательство</vt:lpstr>
      <vt:lpstr>Административно-процедурное законодательство</vt:lpstr>
      <vt:lpstr>Административно-процедурное законодательство</vt:lpstr>
      <vt:lpstr> Статья 1. Законодательство Республики Казахстан об административных процедурах и законодательство Республики Казахстан об административном судопроизводстве </vt:lpstr>
      <vt:lpstr>Проблемы:</vt:lpstr>
      <vt:lpstr> Законодательство об административном  судопроизводстве </vt:lpstr>
      <vt:lpstr>Принципы административной процедуры и административного процесса</vt:lpstr>
      <vt:lpstr> Административное усмотрение </vt:lpstr>
      <vt:lpstr>ПРИНЦИПЫ АДМИНИСТРАТИВНОЙ ПРОЦЕДУРЫ  Принцип соразмерности (статья 10 АППК)</vt:lpstr>
      <vt:lpstr> КРИТЕРИИ ПРОВЕРКИ АДМИНИСТРАТИВНОГО  УСМОТРЕНИЯ  </vt:lpstr>
      <vt:lpstr>ПРИНЦИПЫ АДМИНИСТРАТИВНОЙ  ПРОЦЕДУРЫ  Охрана права на доверие (статья 13 АППК)</vt:lpstr>
      <vt:lpstr> ПРИНЦИПЫ АДМИНИСТРАТИВНОЙ ПРОЦЕДУРЫ  Охрана права на доверие.  Отмена незаконного административного акта (статья 84 АППК) </vt:lpstr>
      <vt:lpstr> ПРИНЦИПЫ АДМИНИСТРАТИВНОЙ ПРОЦЕДУРЫ  Охрана права на доверие.  Отмена незаконного административного акта (статья 84 АППК)  </vt:lpstr>
      <vt:lpstr>ПРИНЦИПЫ АДМИНИСТРАТИВНОЙ ПРОЦЕДУРЫ  Запрет злоупотребления формальными требованиями (статья 14 АППК)</vt:lpstr>
      <vt:lpstr>ПРИНЦИПЫ АДМИНИСТРАТИВНОЙ ПРОЦЕДУРЫ  Презумпция достоверности (статья 15 АППК)</vt:lpstr>
      <vt:lpstr>ПРИНЦИПЫ АДМИНИСТРАТИВНОГО ПРОЦЕССА  Активная роль суда (статья 16 АППК и др.) </vt:lpstr>
      <vt:lpstr>ПРИНЦИПЫ АДМИНИСТРАТИВНОГО ПРОЦЕССА. Разумные сроки (статья 17 АППК)</vt:lpstr>
      <vt:lpstr> ПРИНЦИПЫ АДМИНИСТРАТИВНОГО ПРОЦЕССА. РАЗУМНЫЕ СРОКИ</vt:lpstr>
      <vt:lpstr>АДМИНИСТРАТИВНЫЕ ПРОЦЕДУРЫ: ВИДЫ</vt:lpstr>
      <vt:lpstr>ВНУТРЕННИЕ АДМИНИСТРАТИВНЫЕ ПРОЦЕДУРЫ </vt:lpstr>
      <vt:lpstr>УПРОЩЕННАЯ АДМИНИСТРАТИВНАЯ ПРОЦЕДУРА </vt:lpstr>
      <vt:lpstr>АДМИНИСТРАТИВНАЯ ПРОЦЕДУРА.  ПОНЯТИЕ</vt:lpstr>
      <vt:lpstr>ВИДЫ АДМИНИСТРАТИВНЫХ ОРГАНОВ</vt:lpstr>
      <vt:lpstr>ГОСУДАРСТВЕННЫЙ ОРГАН  (ПОДПУНКТ 25, ЧАСТЬ 1, СТАТЬЯ 4 АППК)</vt:lpstr>
      <vt:lpstr>ОРГАНЫ МЕСТНОГО САМОУПРАВЛЕНИЯ </vt:lpstr>
      <vt:lpstr>ГОСУДАРСТВЕННЫЕ ЮРИДИЧЕСКИЕ ЛИЦА</vt:lpstr>
      <vt:lpstr> ИНЫЕ ОРГАНИЗАЦИИ  </vt:lpstr>
      <vt:lpstr>ДОЛЖНОСТНОЕ ЛИЦО  (ПОДПУНКТ 23, ЧАСТЬ 1, СТАТЬЯ 4 АППК)</vt:lpstr>
      <vt:lpstr>АДМИНИСТРАТИВНЫЕ ПРОЦЕДУРА.  АДМИНИСТРАТИВНЫЕ АКТЫ И ДЕЙСТВИЯ</vt:lpstr>
      <vt:lpstr>ПРИЗНАКИ АДМИНИСТРАТИВНОГО АКТА </vt:lpstr>
      <vt:lpstr>АДМИНИСТРАТИВНЫЙ АКТ VS.  АДМИНИСТРАТИВНОЕ ДЕЙСТВИЕ</vt:lpstr>
      <vt:lpstr>АДМИНИСТРАТИВНЫЕ АКТЫ</vt:lpstr>
      <vt:lpstr>АДМИНИСТРАТИВНЫЕ ДЕЙСТВИЯ</vt:lpstr>
      <vt:lpstr>АДМИНИСТРАТИВНЫЕ АКТЫ/АДМИНИСТРАТИВНЫЕ ДЕЙСТВИЯ</vt:lpstr>
      <vt:lpstr>АДМИНИСТРАТИВНЫЕ  АКТЫ.  ВИДЫ </vt:lpstr>
      <vt:lpstr>АДМИНИСТРАТИВНЫЕ АКТЫ. ФОРМЫ </vt:lpstr>
      <vt:lpstr>АДМИНИСТРАТИВНОЕ БЕЗДЕЙСТВИЕ </vt:lpstr>
      <vt:lpstr> АДМИНИСТРАТИВНАЯ ПРОЦЕДУРА  </vt:lpstr>
      <vt:lpstr>АДМИНИСТРАТИВНАЯ ПРОЦЕДУРА.  ПРАВА ЗАЯВИТЕЛЯ (АДРЕСАТА  АДМИНИСТРАТИВНОГО АКТА)</vt:lpstr>
      <vt:lpstr>АДМИНИСТРАТИВНАЯ ПРОЦЕДУРА  ПРАВО НА ЗАСЛУШИВАНИЕ (СТАТЬЯ 73 АППК) </vt:lpstr>
      <vt:lpstr> АДМИНИСТРАТИВНАЯ ПРОЦЕДУРА  ПРАВО НА ЗАСЛУШИВАНИЕ (статья 73 АППК) </vt:lpstr>
      <vt:lpstr> АДМИНИСТРАТИВНАЯ ПРОЦЕДУРА  ОБЖАЛОВАНИЕ АДМИНИСТРАТИВНОГО АКТА, ДЕЙСТВИЯ  (глава 13 АППК) </vt:lpstr>
      <vt:lpstr> АДМИНИСТРАТИВНЫЙ ПРОЦЕСС ПРАКТИКА РАССМОТРЕНИЯ ПУБЛИЧНО-ПРАВОВЫХ СПОРОВ ПО ИТОГАМ 5 МЕСЯЦЕВ (ДАННЫЕ ВЕРХОВНОГО СУДА)</vt:lpstr>
      <vt:lpstr>АДМИНИСТРАТИВНЫЙ ПРОЦЕСС ПРАКТИКА РАССМОТРЕНИЯ ПУБЛИЧНО-ПРАВОВЫХ СПОРОВ ПО ИТОГАМ 5 МЕСЯЦЕВ . ВИДЫ СПОРОВ</vt:lpstr>
      <vt:lpstr>АДМИНИСТРАТИВНЫЕ ИСКИ</vt:lpstr>
      <vt:lpstr>АДМИНИСТРАТИВНЫЙ ПРОЦЕСС. ПОНЯТИЕ И ВИДЫ ИСКОВ</vt:lpstr>
      <vt:lpstr>АДМИНИСТРАТИВНЫЙ ПРОЦЕСС ИСК ОБ ОСПАРИВАНИИ </vt:lpstr>
      <vt:lpstr>АДМИНИСТРАТИВНЫЙ ПРОЦЕСС. ИСК О ПРИНУЖДЕНИИ</vt:lpstr>
      <vt:lpstr>АДМИНИСТРАТИВНЫЙ ПРОЦЕСС. ИСК О СОВЕРШЕНИИ ДЕЙСТВИЯ</vt:lpstr>
      <vt:lpstr>АДМИНИСТРАТИВНЫЙ ПРОЦЕСС. ИСК О ПРИЗНАНИИ </vt:lpstr>
      <vt:lpstr>АДМИНИСТРАТИВНЫЙ ПРОЦЕСС.  ОСОБЕННОСТИ</vt:lpstr>
      <vt:lpstr>АДМИНИСТРАТИВНЫЙ ПРОЦЕСС. БРЕМЯ ДОКАЗЫВАНИЯ (статья 129 АППК)</vt:lpstr>
      <vt:lpstr>ПРОБЛЕМЫ</vt:lpstr>
      <vt:lpstr>ПРОБЛЕМЫ ПОДВЕДОМСТВЕННОСТЬ И ПОДСУДНОСТЬ </vt:lpstr>
      <vt:lpstr> ПРОБЛЕМЫ.  ПОДСУДНОСТЬ </vt:lpstr>
      <vt:lpstr> ПРОБЛЕМЫ АДМИНИСТРАТИВНЫЕ ОРГАНЫ   </vt:lpstr>
      <vt:lpstr> Практика. Акты Vs. Действия </vt:lpstr>
      <vt:lpstr>ПРОБЛЕМЫ ПРИМИРИТЕЛЬНЫЕ ПРОЦЕДУРЫ</vt:lpstr>
      <vt:lpstr>ПРОБЛЕМЫ.  ПРИМИРИТЕЛЬНЫЕ ПРОЦЕДУРЫ</vt:lpstr>
      <vt:lpstr>Слайд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АНАЛИЗА   НОРМАТИВНО-ПРАВОВОЙ БАЗЫ ПО СВОБОДЕ РЕЛИГИИ И УБЕЖДЕНИЙ В КАЗАХСТАНЕ</dc:title>
  <dc:creator>User</dc:creator>
  <cp:lastModifiedBy>User</cp:lastModifiedBy>
  <cp:revision>475</cp:revision>
  <dcterms:created xsi:type="dcterms:W3CDTF">2020-11-18T15:00:23Z</dcterms:created>
  <dcterms:modified xsi:type="dcterms:W3CDTF">2021-12-27T06:02:42Z</dcterms:modified>
</cp:coreProperties>
</file>