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928" r:id="rId3"/>
    <p:sldId id="974" r:id="rId4"/>
    <p:sldId id="975" r:id="rId5"/>
    <p:sldId id="929" r:id="rId6"/>
    <p:sldId id="437" r:id="rId7"/>
    <p:sldId id="438" r:id="rId8"/>
    <p:sldId id="439" r:id="rId9"/>
    <p:sldId id="930" r:id="rId10"/>
    <p:sldId id="931" r:id="rId11"/>
    <p:sldId id="625" r:id="rId12"/>
    <p:sldId id="925" r:id="rId13"/>
    <p:sldId id="927" r:id="rId14"/>
    <p:sldId id="603" r:id="rId15"/>
    <p:sldId id="924" r:id="rId16"/>
    <p:sldId id="891" r:id="rId17"/>
    <p:sldId id="844" r:id="rId18"/>
    <p:sldId id="604" r:id="rId19"/>
    <p:sldId id="742" r:id="rId20"/>
    <p:sldId id="426" r:id="rId21"/>
    <p:sldId id="427" r:id="rId22"/>
    <p:sldId id="431" r:id="rId23"/>
    <p:sldId id="429" r:id="rId24"/>
    <p:sldId id="428" r:id="rId25"/>
    <p:sldId id="932" r:id="rId26"/>
    <p:sldId id="363" r:id="rId27"/>
    <p:sldId id="406" r:id="rId28"/>
    <p:sldId id="359" r:id="rId29"/>
    <p:sldId id="433" r:id="rId30"/>
    <p:sldId id="434" r:id="rId31"/>
    <p:sldId id="449" r:id="rId32"/>
    <p:sldId id="448" r:id="rId33"/>
    <p:sldId id="528" r:id="rId34"/>
    <p:sldId id="523" r:id="rId35"/>
    <p:sldId id="408" r:id="rId36"/>
    <p:sldId id="435" r:id="rId37"/>
    <p:sldId id="416" r:id="rId38"/>
    <p:sldId id="564" r:id="rId39"/>
    <p:sldId id="565" r:id="rId40"/>
    <p:sldId id="654" r:id="rId41"/>
    <p:sldId id="655" r:id="rId42"/>
    <p:sldId id="881" r:id="rId43"/>
    <p:sldId id="567" r:id="rId44"/>
    <p:sldId id="882" r:id="rId45"/>
    <p:sldId id="773" r:id="rId46"/>
    <p:sldId id="577" r:id="rId47"/>
    <p:sldId id="447" r:id="rId48"/>
    <p:sldId id="349" r:id="rId49"/>
    <p:sldId id="453" r:id="rId50"/>
    <p:sldId id="952" r:id="rId51"/>
    <p:sldId id="350" r:id="rId52"/>
    <p:sldId id="351" r:id="rId53"/>
    <p:sldId id="454" r:id="rId54"/>
    <p:sldId id="352" r:id="rId55"/>
    <p:sldId id="353" r:id="rId56"/>
    <p:sldId id="355" r:id="rId57"/>
    <p:sldId id="941" r:id="rId58"/>
    <p:sldId id="455" r:id="rId59"/>
    <p:sldId id="452" r:id="rId60"/>
    <p:sldId id="366" r:id="rId61"/>
    <p:sldId id="358" r:id="rId62"/>
    <p:sldId id="362" r:id="rId63"/>
    <p:sldId id="367" r:id="rId64"/>
    <p:sldId id="364" r:id="rId65"/>
    <p:sldId id="457" r:id="rId66"/>
    <p:sldId id="458" r:id="rId67"/>
    <p:sldId id="368" r:id="rId68"/>
    <p:sldId id="374" r:id="rId69"/>
    <p:sldId id="459" r:id="rId70"/>
    <p:sldId id="935" r:id="rId71"/>
    <p:sldId id="933" r:id="rId72"/>
    <p:sldId id="936" r:id="rId73"/>
    <p:sldId id="937" r:id="rId74"/>
    <p:sldId id="943" r:id="rId75"/>
    <p:sldId id="944" r:id="rId76"/>
    <p:sldId id="945" r:id="rId77"/>
    <p:sldId id="946" r:id="rId78"/>
    <p:sldId id="947" r:id="rId79"/>
    <p:sldId id="948" r:id="rId80"/>
    <p:sldId id="949" r:id="rId81"/>
    <p:sldId id="950" r:id="rId82"/>
    <p:sldId id="951" r:id="rId83"/>
    <p:sldId id="954" r:id="rId84"/>
    <p:sldId id="956" r:id="rId85"/>
    <p:sldId id="957" r:id="rId86"/>
    <p:sldId id="959" r:id="rId87"/>
    <p:sldId id="958" r:id="rId88"/>
    <p:sldId id="961" r:id="rId89"/>
    <p:sldId id="962" r:id="rId90"/>
    <p:sldId id="963" r:id="rId91"/>
    <p:sldId id="964" r:id="rId92"/>
    <p:sldId id="965" r:id="rId93"/>
    <p:sldId id="966" r:id="rId94"/>
    <p:sldId id="968" r:id="rId95"/>
    <p:sldId id="969" r:id="rId96"/>
    <p:sldId id="970" r:id="rId97"/>
    <p:sldId id="971" r:id="rId98"/>
    <p:sldId id="972" r:id="rId99"/>
    <p:sldId id="973" r:id="rId100"/>
    <p:sldId id="288" r:id="rId10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7F1-BE8C-42ED-8EA2-E45B73AC842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4A9F-6B0B-4760-A0B9-FA3C5C7C9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xmlns="" id="{86AC412A-E3D9-4FAB-9D4B-F495F888F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xmlns="" id="{E43163E8-B315-4E24-851D-31CAE79B7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xmlns="" id="{548FC4C4-C137-43A8-A286-67C0B9F7C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98BC4-D428-4031-B18B-9A3047D07F4B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законодательство РК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финансистов</a:t>
            </a: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err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/>
              <a:t>кандидат юридических наук, доцент кафедры международного права </a:t>
            </a:r>
          </a:p>
          <a:p>
            <a:pPr algn="l"/>
            <a:r>
              <a:rPr lang="ru-RU" sz="2000" dirty="0"/>
              <a:t>Факультета Международных отношений </a:t>
            </a:r>
          </a:p>
          <a:p>
            <a:pPr algn="l"/>
            <a:r>
              <a:rPr lang="ru-RU" sz="2000" dirty="0" err="1"/>
              <a:t>КазНУ</a:t>
            </a:r>
            <a:r>
              <a:rPr lang="ru-RU" sz="2000" dirty="0"/>
              <a:t> им. аль-</a:t>
            </a:r>
            <a:r>
              <a:rPr lang="ru-RU" sz="2000" dirty="0" err="1"/>
              <a:t>Фараби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68494-2A9B-479A-9FC2-72F1D092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Статья 105. Оплата труда работников, занятых на тяжелых работах, работах с вредными и (или) опасными условиями труда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6096B6-A4DB-4F4B-80B0-6C94B1CB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pc="50" dirty="0">
                <a:latin typeface="Arial" panose="020B0604020202020204" pitchFamily="34" charset="0"/>
                <a:cs typeface="Arial" panose="020B0604020202020204" pitchFamily="34" charset="0"/>
              </a:rPr>
              <a:t>Оплата труда работников, занятых на тяжелых работах, работах с вредными и (или) опасными условиями труда, </a:t>
            </a:r>
            <a:r>
              <a:rPr lang="ru-RU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в повышенном размере </a:t>
            </a:r>
            <a:r>
              <a:rPr lang="ru-RU" spc="5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оплатой труда работников, занятых на работах с нормальными условиями труда, путем установления повышенных должностных окладов (ставок) или доплат, размер которых </a:t>
            </a:r>
            <a:r>
              <a:rPr lang="ru-RU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</a:t>
            </a:r>
            <a:r>
              <a:rPr lang="ru-RU" b="1" spc="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0" dirty="0">
                <a:latin typeface="Arial" panose="020B0604020202020204" pitchFamily="34" charset="0"/>
                <a:cs typeface="Arial" panose="020B0604020202020204" pitchFamily="34" charset="0"/>
              </a:rPr>
              <a:t>коллективным договором или актом работодателя </a:t>
            </a:r>
            <a:r>
              <a:rPr lang="ru-RU" b="1" spc="50" dirty="0">
                <a:latin typeface="Arial" panose="020B0604020202020204" pitchFamily="34" charset="0"/>
                <a:cs typeface="Arial" panose="020B0604020202020204" pitchFamily="34" charset="0"/>
              </a:rPr>
              <a:t>с учетом отраслевых коэффициентов, </a:t>
            </a:r>
            <a:r>
              <a:rPr lang="ru-RU" spc="5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классифицирующих условия труда по степени вредности и опасности, </a:t>
            </a:r>
            <a:r>
              <a:rPr lang="ru-RU" b="1" spc="50" dirty="0">
                <a:latin typeface="Arial" panose="020B0604020202020204" pitchFamily="34" charset="0"/>
                <a:cs typeface="Arial" panose="020B0604020202020204" pitchFamily="34" charset="0"/>
              </a:rPr>
              <a:t>определяемых отраслевым соглашением.</a:t>
            </a:r>
            <a:endParaRPr lang="ru-RU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805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к.ю.н</a:t>
            </a:r>
            <a:r>
              <a:rPr lang="ru-RU" sz="2000" dirty="0"/>
              <a:t>., доцент кафедры международного права </a:t>
            </a:r>
          </a:p>
          <a:p>
            <a:r>
              <a:rPr lang="ru-RU" sz="2000" dirty="0"/>
              <a:t>Факультета Международных отношений </a:t>
            </a:r>
          </a:p>
          <a:p>
            <a:r>
              <a:rPr lang="ru-RU" sz="2000" dirty="0" err="1"/>
              <a:t>КазНУ</a:t>
            </a:r>
            <a:r>
              <a:rPr lang="ru-RU" sz="2000" dirty="0"/>
              <a:t> им. аль-</a:t>
            </a:r>
            <a:r>
              <a:rPr lang="ru-RU" sz="2000" dirty="0" err="1"/>
              <a:t>Фараби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2">
            <a:extLst>
              <a:ext uri="{FF2B5EF4-FFF2-40B4-BE49-F238E27FC236}">
                <a16:creationId xmlns:a16="http://schemas.microsoft.com/office/drawing/2014/main" xmlns="" id="{7839A403-F7B0-44C8-9B23-C19315BF5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F62C55-4518-497D-ACD3-8B08684EE2A6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7668494-2A9B-479A-9FC2-72F1D0922E1B}"/>
              </a:ext>
            </a:extLst>
          </p:cNvPr>
          <p:cNvSpPr txBox="1">
            <a:spLocks/>
          </p:cNvSpPr>
          <p:nvPr/>
        </p:nvSpPr>
        <p:spPr>
          <a:xfrm>
            <a:off x="251520" y="1686546"/>
            <a:ext cx="8661648" cy="39604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/>
          </a:p>
          <a:p>
            <a:endParaRPr lang="ru-RU" sz="3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УСЛОВИЙ ТРУДА</a:t>
            </a:r>
          </a:p>
          <a:p>
            <a:endParaRPr lang="ru-RU" sz="38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8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46)</a:t>
            </a:r>
          </a:p>
          <a:p>
            <a:endParaRPr lang="ru-RU" sz="3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33B687-886E-4912-B5A4-E349F73A6272}"/>
              </a:ext>
            </a:extLst>
          </p:cNvPr>
          <p:cNvSpPr/>
          <p:nvPr/>
        </p:nvSpPr>
        <p:spPr>
          <a:xfrm>
            <a:off x="269124" y="155679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 труда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условия оплаты, нормирования труда, выполнения трудовых обязанностей, режима рабочего времени и времени отдыха, порядок совмещения профессий (должностей), расширения зон обслуживания, выполнения обязанностей временно отсутствующего работника, безопасности и охраны труда, технические, производственно-бытовые условия, а также иные по согласованию сторон условия труда (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пп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17) п.1 ст.1 ТК РК);</a:t>
            </a:r>
            <a:b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3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390284-C7E9-4685-9AB2-B6A630E1AD2E}"/>
              </a:ext>
            </a:extLst>
          </p:cNvPr>
          <p:cNvSpPr/>
          <p:nvPr/>
        </p:nvSpPr>
        <p:spPr>
          <a:xfrm>
            <a:off x="107504" y="1412776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Внесение изменений и дополнений в трудовой договор, в том числе при переводе на другую работу, осуществляется сторонами в письменной форме в виде дополнительного соглашения в порядке.</a:t>
            </a:r>
          </a:p>
          <a:p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изменении условий трудового договора подается одной из сторон трудового договора и рассматривается другой стороной в течение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пяти рабочих дней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 дня его подачи. Сторона, получившая уведомление </a:t>
            </a:r>
            <a:r>
              <a:rPr lang="ru-RU" sz="26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изменении условий трудового договора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том числе при переводе на другую работу, обязана в установленный срок сообщить другой стороне о принятом решении (п. 2 ст. 33 ТК РК).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xmlns="" id="{D4BBEBA6-B6B8-4E55-A744-CFA8AA580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291264" cy="792088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условий труда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98307" name="Объект 2">
            <a:extLst>
              <a:ext uri="{FF2B5EF4-FFF2-40B4-BE49-F238E27FC236}">
                <a16:creationId xmlns:a16="http://schemas.microsoft.com/office/drawing/2014/main" xmlns="" id="{22A4A755-929E-4EEB-B5D9-9AFB1B36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39199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связи с изменениями в организации производства, связанными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реорганизацией или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изменением экономических,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технологических условий,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условий организации труда и (или)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сокращением объема работ у работодателя</a:t>
            </a:r>
            <a:r>
              <a:rPr lang="kk-KZ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допускается изменение условий труда работника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продолжении им работы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его специальностью или профессией</a:t>
            </a:r>
            <a:r>
              <a:rPr lang="kk-KZ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соответствующей квалификации.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изменении условий труда вносятся соответствующие дополнения и изменения в трудовой договор.</a:t>
            </a:r>
            <a:endParaRPr lang="ru-RU" altLang="ru-RU" sz="2400" dirty="0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xmlns="" id="{3F119D05-6ECC-42D3-818C-5FEE2163A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FA8E0B-714A-4277-94BF-58684741A68F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ъект 2">
            <a:extLst>
              <a:ext uri="{FF2B5EF4-FFF2-40B4-BE49-F238E27FC236}">
                <a16:creationId xmlns:a16="http://schemas.microsoft.com/office/drawing/2014/main" xmlns="" id="{70662BA5-4C51-4BF2-B2BA-38314CCE7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507288" cy="45365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ТРУДА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- приведение трудовой деятельности людей в определенную систему, характеризующуюся внутренней упорядоченностью, согласованностью и направленностью взаимодействия для реализации совместной программы и цели.</a:t>
            </a:r>
          </a:p>
        </p:txBody>
      </p:sp>
      <p:sp>
        <p:nvSpPr>
          <p:cNvPr id="91139" name="Номер слайда 3">
            <a:extLst>
              <a:ext uri="{FF2B5EF4-FFF2-40B4-BE49-F238E27FC236}">
                <a16:creationId xmlns:a16="http://schemas.microsoft.com/office/drawing/2014/main" xmlns="" id="{DF5D009E-9617-446E-B811-49BAE4F83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706CF-CBB3-4B80-8F0A-76A4C817D196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3EBF8-F292-4AA9-9968-B6D162FA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6389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постановление ВС РК</a:t>
            </a:r>
          </a:p>
        </p:txBody>
      </p:sp>
      <p:sp>
        <p:nvSpPr>
          <p:cNvPr id="92163" name="Объект 2">
            <a:extLst>
              <a:ext uri="{FF2B5EF4-FFF2-40B4-BE49-F238E27FC236}">
                <a16:creationId xmlns:a16="http://schemas.microsoft.com/office/drawing/2014/main" xmlns="" id="{E92FE9B3-03B9-4D33-975F-7DB5E6B67A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71296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800" dirty="0"/>
              <a:t>Уведомление об изменении условий труда вручается работникам только в связи с изменениями в организации производства, связанными с реорганизацией или изменением экономических, технологических условий, условий организации труда и (или) сокращением объема работ у работодателя, и изменение условий труда работника допускается при продолжении им работы в соответствии с его специальностью,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</a:rPr>
              <a:t>должностью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/>
              <a:t>или профессией, соответствующей квалификации (п.9 НП ВС РК). </a:t>
            </a:r>
          </a:p>
        </p:txBody>
      </p:sp>
      <p:sp>
        <p:nvSpPr>
          <p:cNvPr id="92164" name="Нижний колонтитул 3">
            <a:extLst>
              <a:ext uri="{FF2B5EF4-FFF2-40B4-BE49-F238E27FC236}">
                <a16:creationId xmlns:a16="http://schemas.microsoft.com/office/drawing/2014/main" xmlns="" id="{D16075BA-840A-4CCA-BB3F-6BD0B720B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2165" name="Номер слайда 4">
            <a:extLst>
              <a:ext uri="{FF2B5EF4-FFF2-40B4-BE49-F238E27FC236}">
                <a16:creationId xmlns:a16="http://schemas.microsoft.com/office/drawing/2014/main" xmlns="" id="{C18F2C9A-44C0-468E-A5AD-AE8515474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B42E6753-9AC0-4637-93B0-490C10A07359}" type="slidenum">
              <a:rPr lang="en-US" altLang="ru-RU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ru-RU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4">
            <a:extLst>
              <a:ext uri="{FF2B5EF4-FFF2-40B4-BE49-F238E27FC236}">
                <a16:creationId xmlns:a16="http://schemas.microsoft.com/office/drawing/2014/main" xmlns="" id="{C5604C1B-C089-40ED-A915-104CF54C2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2FDA20-07AE-4744-A985-F894D5C62576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xmlns="" id="{D9A9F046-3196-4B28-A727-02B768243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8244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3600" dirty="0"/>
              <a:t>В случае, если обстоятельства, указанные в пункте 1 статьи, </a:t>
            </a:r>
            <a:r>
              <a:rPr lang="ru-RU" altLang="ru-RU" sz="3600" dirty="0">
                <a:solidFill>
                  <a:srgbClr val="C00000"/>
                </a:solidFill>
              </a:rPr>
              <a:t>могут повлечь сокращение численности или штата работников, </a:t>
            </a:r>
            <a:r>
              <a:rPr lang="ru-RU" altLang="ru-RU" sz="3600" dirty="0"/>
              <a:t>работодатель в целях сохранения рабочих мест имеет право вводить режим неполного рабочего времени. </a:t>
            </a:r>
            <a:endParaRPr lang="ru-RU" alt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ъект 2">
            <a:extLst>
              <a:ext uri="{FF2B5EF4-FFF2-40B4-BE49-F238E27FC236}">
                <a16:creationId xmlns:a16="http://schemas.microsoft.com/office/drawing/2014/main" xmlns="" id="{0B12EE68-4190-406F-93F4-AD36530E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8866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kk-KZ" altLang="ru-RU" sz="2400" dirty="0"/>
              <a:t>Работодатель </a:t>
            </a:r>
            <a:r>
              <a:rPr lang="ru-RU" altLang="ru-RU" sz="2400" dirty="0"/>
              <a:t>обязан письменно уведомить работника об изменении условий труда, </a:t>
            </a:r>
            <a:r>
              <a:rPr lang="ru-RU" altLang="ru-RU" sz="2400" dirty="0">
                <a:solidFill>
                  <a:srgbClr val="C00000"/>
                </a:solidFill>
              </a:rPr>
              <a:t>произошедшем по причинам, указанным в пункте 1 настоящей статьи</a:t>
            </a:r>
            <a:r>
              <a:rPr lang="ru-RU" altLang="ru-RU" sz="2400" dirty="0"/>
              <a:t>, не позднее чем за пятнадцать календарных дней, если трудовым, коллективным договорами не предусмотрен более длительный срок уведомления. </a:t>
            </a:r>
          </a:p>
          <a:p>
            <a:pPr marL="0" indent="0">
              <a:buNone/>
              <a:defRPr/>
            </a:pPr>
            <a:endParaRPr lang="ru-RU" altLang="ru-RU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kk-KZ" altLang="ru-RU" sz="2400" dirty="0"/>
              <a:t>В случае</a:t>
            </a:r>
            <a:r>
              <a:rPr lang="ru-RU" altLang="ru-RU" sz="2400" dirty="0"/>
              <a:t> письменного отказа работника от продолжения работы в связи с изменением условий труда трудовой договор с работником прекращается по основанию, предусмотренному подпунктом 2) пункта 1 статьи 5</a:t>
            </a:r>
            <a:r>
              <a:rPr lang="kk-KZ" altLang="ru-RU" sz="2400" dirty="0"/>
              <a:t>8</a:t>
            </a:r>
            <a:r>
              <a:rPr lang="ru-RU" altLang="ru-RU" sz="2400" dirty="0"/>
              <a:t> Кодекса </a:t>
            </a:r>
            <a:r>
              <a:rPr lang="ru-RU" altLang="ru-RU" sz="2400" i="1" dirty="0"/>
              <a:t>(</a:t>
            </a:r>
            <a:r>
              <a:rPr lang="ru-RU" sz="2400" i="1" dirty="0"/>
              <a:t>отказа работника от продолжения работы в связи с изменением условий труда).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400" dirty="0"/>
          </a:p>
          <a:p>
            <a:pPr>
              <a:defRPr/>
            </a:pPr>
            <a:endParaRPr lang="ru-RU" altLang="ru-RU" sz="2400" dirty="0"/>
          </a:p>
        </p:txBody>
      </p:sp>
      <p:sp>
        <p:nvSpPr>
          <p:cNvPr id="94211" name="Номер слайда 3">
            <a:extLst>
              <a:ext uri="{FF2B5EF4-FFF2-40B4-BE49-F238E27FC236}">
                <a16:creationId xmlns:a16="http://schemas.microsoft.com/office/drawing/2014/main" xmlns="" id="{45A35DE1-1308-4928-A2E5-CF7D4E39C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ACEB55-4164-4008-A45D-979084CF6A99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35505496-30F3-4D20-99CC-AE78924D9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29600" cy="86360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прекращения ТД</a:t>
            </a:r>
          </a:p>
        </p:txBody>
      </p:sp>
      <p:sp>
        <p:nvSpPr>
          <p:cNvPr id="95235" name="Объект 2">
            <a:extLst>
              <a:ext uri="{FF2B5EF4-FFF2-40B4-BE49-F238E27FC236}">
                <a16:creationId xmlns:a16="http://schemas.microsoft.com/office/drawing/2014/main" xmlns="" id="{5BECD3CE-CC68-47DA-80AA-82EB165FA1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568952" cy="4383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Прекращение трудового договора допускается при письменном отказе работника от продолжения трудовых отношений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при наличии акта об отсутствии письменного отказа работника.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 допускается прекращение трудового договора в период временной нетрудоспособности работника (в том числе по беременности и родам) и отпуска.</a:t>
            </a:r>
          </a:p>
        </p:txBody>
      </p:sp>
      <p:sp>
        <p:nvSpPr>
          <p:cNvPr id="95236" name="Номер слайда 3">
            <a:extLst>
              <a:ext uri="{FF2B5EF4-FFF2-40B4-BE49-F238E27FC236}">
                <a16:creationId xmlns:a16="http://schemas.microsoft.com/office/drawing/2014/main" xmlns="" id="{64087101-D0A2-4405-93CF-98B822374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A0CBF-F17F-49E7-936B-AB8CB1BE377D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7B2E4-CA75-4C62-87A8-8C262116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0" y="1340768"/>
            <a:ext cx="8686800" cy="6529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107. Система оплаты труда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BD10E1-6B5D-4494-B268-A650EFFF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1659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оплаты труда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условиями трудового, коллективного договоров и (или) актами работодателя.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Заработная плата работнику устанавливается трудовым договором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действующими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работодателя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системами оплаты труда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  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1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704856" cy="3168352"/>
          </a:xfrm>
        </p:spPr>
        <p:txBody>
          <a:bodyPr>
            <a:normAutofit fontScale="92500"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СУММИРОВАННЫЙ УЧЕТ РАБОЧЕГО ВРЕМЕНИ</a:t>
            </a:r>
          </a:p>
          <a:p>
            <a:endParaRPr lang="ru-RU" sz="3600" b="1" dirty="0"/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СТАТЬЯ 75 ТК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СУММИРОВАННЫЙ УЧЕТ</a:t>
            </a: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323528" y="1700808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Учетным периодом при суммированном учете рабочего времени признается период, в пределах которого должна быть соблюдена в среднем установленная для данной категории работников норма ежедневной и (или) еженедельной продолжительности рабочего времени.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02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 noChangeArrowheads="1"/>
          </p:cNvSpPr>
          <p:nvPr/>
        </p:nvSpPr>
        <p:spPr>
          <a:xfrm>
            <a:off x="251520" y="1205580"/>
            <a:ext cx="8229600" cy="539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3600" b="1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tx1"/>
                </a:solidFill>
              </a:rPr>
              <a:t>Порядок работы </a:t>
            </a:r>
            <a:r>
              <a:rPr lang="ru-RU" altLang="ru-RU" sz="3600" dirty="0">
                <a:solidFill>
                  <a:schemeClr val="tx1"/>
                </a:solidFill>
              </a:rPr>
              <a:t>при суммированном учете рабочего времени, категории работников, для которых устанавливается суммированный учет рабочего времени, </a:t>
            </a:r>
            <a:r>
              <a:rPr lang="ru-RU" altLang="ru-RU" sz="3600" b="1" dirty="0">
                <a:solidFill>
                  <a:schemeClr val="tx1"/>
                </a:solidFill>
              </a:rPr>
              <a:t>определяются коллективным договором и</a:t>
            </a:r>
            <a:r>
              <a:rPr lang="kk-KZ" altLang="ru-RU" sz="3600" b="1" dirty="0">
                <a:solidFill>
                  <a:schemeClr val="tx1"/>
                </a:solidFill>
              </a:rPr>
              <a:t>ли</a:t>
            </a:r>
            <a:r>
              <a:rPr lang="ru-RU" altLang="ru-RU" sz="3600" b="1" dirty="0">
                <a:solidFill>
                  <a:schemeClr val="tx1"/>
                </a:solidFill>
              </a:rPr>
              <a:t> актом работодателя.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284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П.2 СТ.106 ТК РК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457200" y="1981200"/>
            <a:ext cx="843528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Оплата труда при суммированном учете рабочего времени производится 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фактически отработанное количество рабочих часов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графику сменности (графику вахт). </a:t>
            </a:r>
          </a:p>
        </p:txBody>
      </p:sp>
    </p:spTree>
    <p:extLst>
      <p:ext uri="{BB962C8B-B14F-4D97-AF65-F5344CB8AC3E}">
        <p14:creationId xmlns:p14="http://schemas.microsoft.com/office/powerpoint/2010/main" val="86956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 noChangeArrowheads="1"/>
          </p:cNvSpPr>
          <p:nvPr/>
        </p:nvSpPr>
        <p:spPr bwMode="auto">
          <a:xfrm>
            <a:off x="251520" y="1844824"/>
            <a:ext cx="8640959" cy="47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Начисление заработной платы производится 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часовой тарифной ставке,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рассчитанной исходя из тарифной ставки (должностного оклада) и </a:t>
            </a: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месячной нормы рабочего времени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 балансом рабочего времени на соответствующий календарный год.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39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Черкасова Татьяна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Сменный режим работы 2/2 (2 рабочих дня/2 выходных) с 11.00 по 22.00, 1 час перерыва для приема пищи.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Каково количество нормативных часов при таком режиме работы?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участников 1 </a:t>
            </a:r>
            <a:r>
              <a:rPr lang="ru-RU" sz="2400" b="1" dirty="0" err="1">
                <a:solidFill>
                  <a:schemeClr val="bg1"/>
                </a:solidFill>
              </a:rPr>
              <a:t>вебинара</a:t>
            </a:r>
            <a:r>
              <a:rPr lang="ru-RU" sz="2400" b="1" dirty="0">
                <a:solidFill>
                  <a:schemeClr val="bg1"/>
                </a:solidFill>
              </a:rPr>
              <a:t>. Учет рабочего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21508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Asel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Супермаркет. У кассиров и охранников сменный график. Они выходят 2 дня подряд по 12 часов/2 отдыхают. Не нарушение ли это рабочего времени?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участников 1 </a:t>
            </a:r>
            <a:r>
              <a:rPr lang="ru-RU" sz="2400" b="1" dirty="0" err="1">
                <a:solidFill>
                  <a:schemeClr val="bg1"/>
                </a:solidFill>
              </a:rPr>
              <a:t>вебинара</a:t>
            </a:r>
            <a:r>
              <a:rPr lang="ru-RU" sz="2400" b="1" dirty="0">
                <a:solidFill>
                  <a:schemeClr val="bg1"/>
                </a:solidFill>
              </a:rPr>
              <a:t>. Учет рабочего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961311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800" b="1" dirty="0"/>
              <a:t>сменная работа - работа в две либо в три или четыре рабочих смены в течение суток</a:t>
            </a:r>
            <a:r>
              <a:rPr lang="ru-RU" altLang="ru-RU" sz="2800" dirty="0"/>
              <a:t> </a:t>
            </a:r>
            <a:endParaRPr lang="en-US" altLang="ru-RU"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altLang="ru-RU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800" b="1" dirty="0"/>
              <a:t>При сменной работе  продолжительность рабочей смены, </a:t>
            </a:r>
            <a:r>
              <a:rPr lang="ru-RU" altLang="ru-RU" sz="2800" b="1" i="1" dirty="0">
                <a:solidFill>
                  <a:srgbClr val="C00000"/>
                </a:solidFill>
              </a:rPr>
              <a:t>переход из одной рабочей смены в другую </a:t>
            </a:r>
            <a:r>
              <a:rPr lang="ru-RU" altLang="ru-RU" sz="2800" b="1" dirty="0"/>
              <a:t>устанавливаются графиками сменности</a:t>
            </a:r>
            <a:r>
              <a:rPr lang="ru-RU" altLang="ru-RU" sz="2800" b="1" dirty="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800" b="1" dirty="0"/>
              <a:t>Графики сменности доводятся работодателем до сведения работников </a:t>
            </a:r>
            <a:r>
              <a:rPr lang="ru-RU" sz="2800" b="1" dirty="0">
                <a:solidFill>
                  <a:srgbClr val="C00000"/>
                </a:solidFill>
              </a:rPr>
              <a:t>не позднее чем за десять календарных дней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dirty="0"/>
              <a:t>до введения их в действие.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800" b="1" dirty="0"/>
              <a:t>Привлечение работника к работе в течение двух  рабочих смен подряд запрещается.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94533-7C91-4489-8DD6-B2C631CA2DC1}" type="slidenum">
              <a:rPr lang="ru-RU" altLang="ru-RU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Сменная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72932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Айгерим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предупреждает руководство о том, что выйдет на работу выходные дни и пишет соответствующее служебное письмо, в котором руководство ставит свою резолюцию т.е. согласие. В конце месяца нужно ли отражать эти выходные дни в табеле и издавать приказ "выход выходные дни"?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участников 1 </a:t>
            </a:r>
            <a:r>
              <a:rPr lang="ru-RU" sz="2400" b="1" dirty="0" err="1">
                <a:solidFill>
                  <a:schemeClr val="bg1"/>
                </a:solidFill>
              </a:rPr>
              <a:t>вебинара</a:t>
            </a:r>
            <a:r>
              <a:rPr lang="ru-RU" sz="2400" b="1" dirty="0">
                <a:solidFill>
                  <a:schemeClr val="bg1"/>
                </a:solidFill>
              </a:rPr>
              <a:t>. Учет рабочего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17921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E255B13-2894-47AB-9DBE-90F12325A2D4}"/>
              </a:ext>
            </a:extLst>
          </p:cNvPr>
          <p:cNvSpPr txBox="1">
            <a:spLocks/>
          </p:cNvSpPr>
          <p:nvPr/>
        </p:nvSpPr>
        <p:spPr bwMode="auto">
          <a:xfrm>
            <a:off x="107504" y="1226368"/>
            <a:ext cx="9036496" cy="56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Работникам (группе работников), занятым на непрерывных производствах или на производствах, остановка работы которых в выходные дни невозможна по производственно-техническим условиям или вследствие необходимости постоянного непрерывного обслуживания населения,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также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работающи</a:t>
            </a:r>
            <a:r>
              <a:rPr kumimoji="0" lang="kk-KZ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вахтовым методом,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выходные дни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предоставляются в различные дни недели поочередно согласно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графикам сменности (графикам вахт).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41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840E5-3CA4-48C7-B644-506CF341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Система оплаты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9CED25-295E-4086-8108-D6CBD95B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831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Система оплаты труда может формироваться на основе </a:t>
            </a:r>
            <a:r>
              <a:rPr lang="ru-RU" dirty="0">
                <a:solidFill>
                  <a:srgbClr val="C00000"/>
                </a:solidFill>
              </a:rPr>
              <a:t>тарифной, бестарифной или смешанной системы</a:t>
            </a:r>
            <a:r>
              <a:rPr lang="ru-RU" dirty="0"/>
              <a:t>.</a:t>
            </a:r>
          </a:p>
          <a:p>
            <a:r>
              <a:rPr lang="ru-RU" dirty="0"/>
              <a:t>Тарифная система оплаты труда включает в себя: тарифную ставку </a:t>
            </a:r>
            <a:r>
              <a:rPr lang="ru-RU" b="1" dirty="0">
                <a:solidFill>
                  <a:srgbClr val="C00000"/>
                </a:solidFill>
              </a:rPr>
              <a:t>(оклады), </a:t>
            </a:r>
            <a:r>
              <a:rPr lang="ru-RU" dirty="0"/>
              <a:t>тарифную сетку, тарифные коэффициенты.</a:t>
            </a:r>
          </a:p>
          <a:p>
            <a:r>
              <a:rPr lang="ru-RU" dirty="0"/>
              <a:t>Бестарифная система оплаты труда основывается на долевом распределении средств, предназначенных на оплату труда, в зависимости от критериев и на принципах оценки профессиональных качеств работников и их вклада в конечный результат.</a:t>
            </a:r>
          </a:p>
          <a:p>
            <a:r>
              <a:rPr lang="ru-RU" dirty="0"/>
              <a:t>Смешанная система оплаты труда может содержать элементы как тарифной, так и бестарифной систем оплаты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7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51520" y="1981200"/>
            <a:ext cx="864096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Первый день Курбан-</a:t>
            </a:r>
            <a:r>
              <a:rPr kumimoji="0" lang="ru-RU" alt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айта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отмечаемого по мусульманскому календарю, 7 января – православное Рождество являются </a:t>
            </a:r>
            <a:r>
              <a:rPr kumimoji="0" lang="ru-RU" alt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выходными днями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независимо от применяемых режимов работы и графиков сменности (графикам вахт).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36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РАБОТА В ВЫХОДНЫЕ И ПРАЗДНИЧНЫЕ ДНИ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79512" y="1557338"/>
            <a:ext cx="8712968" cy="51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Для привлечения работников, работающих по графику сменности или вахтовым методом по графику вахт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к работе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праздничные дни, 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также в выходные дни, предусмотренные пунктом 5 статьи 84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одекса, письменное согласие работников и издание акта работодателя не требуются.</a:t>
            </a:r>
            <a:b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39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784976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Для привлечения работников, работающих по графику сменности или вахтовым методом по графику вахт, к работе в праздничные дни, а также в выходные дни, предусмотренные пунктом 5</a:t>
            </a:r>
            <a:r>
              <a:rPr lang="ru-RU" i="1" dirty="0"/>
              <a:t> </a:t>
            </a:r>
            <a:r>
              <a:rPr lang="ru-RU" dirty="0"/>
              <a:t>статьи 8</a:t>
            </a:r>
            <a:r>
              <a:rPr lang="kk-KZ" dirty="0"/>
              <a:t>4</a:t>
            </a:r>
            <a:r>
              <a:rPr lang="ru-RU" dirty="0"/>
              <a:t> Кодекса, </a:t>
            </a:r>
            <a:r>
              <a:rPr lang="ru-RU" b="1" dirty="0"/>
              <a:t>письменное согласие работников и издание акта работодателя не требу</a:t>
            </a:r>
            <a:r>
              <a:rPr lang="kk-KZ" b="1" dirty="0"/>
              <a:t>ют</a:t>
            </a:r>
            <a:r>
              <a:rPr lang="ru-RU" b="1" dirty="0" err="1"/>
              <a:t>ся</a:t>
            </a:r>
            <a:r>
              <a:rPr lang="ru-RU" b="1" dirty="0"/>
              <a:t>. </a:t>
            </a:r>
            <a:endParaRPr lang="ru-RU" altLang="ru-RU" b="1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F1509-6A49-459D-949F-946975DFB8D2}" type="slidenum">
              <a:rPr lang="ru-RU" altLang="en-US"/>
              <a:pPr>
                <a:defRPr/>
              </a:pPr>
              <a:t>32</a:t>
            </a:fld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РАБОТА В ВЫХОДНЫЕ И ПРАЗДНИЧНЫЕ ДНИ</a:t>
            </a:r>
          </a:p>
        </p:txBody>
      </p:sp>
    </p:spTree>
    <p:extLst>
      <p:ext uri="{BB962C8B-B14F-4D97-AF65-F5344CB8AC3E}">
        <p14:creationId xmlns:p14="http://schemas.microsoft.com/office/powerpoint/2010/main" val="2028883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Работа в выходные и праздничные дни допускается с письменного согласия работника или по его просьбе на основании акта работодателя, </a:t>
            </a:r>
            <a:r>
              <a:rPr lang="ru-RU" b="1" dirty="0"/>
              <a:t>за исключением </a:t>
            </a:r>
            <a:r>
              <a:rPr lang="ru-RU" dirty="0"/>
              <a:t>случаев, предусмотренных статьей </a:t>
            </a:r>
            <a:r>
              <a:rPr lang="kk-KZ" dirty="0"/>
              <a:t>86</a:t>
            </a:r>
            <a:r>
              <a:rPr lang="ru-RU" dirty="0"/>
              <a:t> Кодекса, и работников, работающих по графику сменности </a:t>
            </a:r>
            <a:r>
              <a:rPr lang="kk-KZ" dirty="0"/>
              <a:t>(</a:t>
            </a:r>
            <a:r>
              <a:rPr lang="ru-RU" dirty="0"/>
              <a:t>графику вахт</a:t>
            </a:r>
            <a:r>
              <a:rPr lang="kk-KZ" dirty="0"/>
              <a:t>)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РАБОТА В ВЫХОДНЫЕ И ПРАЗДНИЧНЫЕ ДНИ</a:t>
            </a:r>
          </a:p>
        </p:txBody>
      </p:sp>
    </p:spTree>
    <p:extLst>
      <p:ext uri="{BB962C8B-B14F-4D97-AF65-F5344CB8AC3E}">
        <p14:creationId xmlns:p14="http://schemas.microsoft.com/office/powerpoint/2010/main" val="427158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kk-KZ" dirty="0"/>
              <a:t> Оплата работы работников, работающих вахтовым методом в ночное время, выходные и праздничные дни, производится не позже даты выплаты заработной платы за отработанный месяц, предусмотренный трудовым, коллективным договорами.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28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СТАТЬЯ 103 ТК РК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79512" y="1772816"/>
            <a:ext cx="88569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Заработная плата выплачивается работнику 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фактически отработанное им время,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учтенное в документах работодателя по учету рабочего времени.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307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C4CEDA4-03C9-4C50-B48C-B5FEB5CC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84784"/>
            <a:ext cx="8928992" cy="57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Работодатель обязан вести учет рабочего времени,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фактически отработанного работником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Учету подлежит отработанное и неотработанное работником время.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этом отдельно учитываются время сверхурочных работ, работы в ночное время,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выходные,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праздничные дни, дни командировок.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составе  неотработанного времени учету подлежат оплачиваемое и неоплачиваемое время, а также потери рабочего времени по вине работника и (или) работодателя.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3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УЧЕТ РАБОЧЕГО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218256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59765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endParaRPr lang="ru-RU" altLang="ru-RU" sz="2800" b="1" dirty="0"/>
          </a:p>
          <a:p>
            <a:pPr>
              <a:buClr>
                <a:schemeClr val="tx1"/>
              </a:buClr>
              <a:buBlip>
                <a:blip r:embed="rId2"/>
              </a:buBlip>
            </a:pPr>
            <a:endParaRPr lang="ru-RU" altLang="ru-RU" sz="2800" b="1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Blip>
                <a:blip r:embed="rId2"/>
              </a:buBlip>
            </a:pPr>
            <a:endParaRPr lang="ru-RU" altLang="ru-RU" sz="2800" b="1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chemeClr val="accent2"/>
                </a:solidFill>
              </a:rPr>
              <a:t>сверхурочная работа</a:t>
            </a:r>
            <a:r>
              <a:rPr lang="ru-RU" altLang="ru-RU" sz="2800" b="1" dirty="0"/>
              <a:t> - </a:t>
            </a:r>
            <a:r>
              <a:rPr lang="ru-RU" altLang="ru-RU" sz="2800" dirty="0"/>
              <a:t>работа, выполняемая работником по инициативе работодателя за пределами установленной продолжительности рабочего времени </a:t>
            </a:r>
            <a:r>
              <a:rPr lang="ru-RU" sz="2800" b="1" dirty="0">
                <a:solidFill>
                  <a:srgbClr val="C00000"/>
                </a:solidFill>
              </a:rPr>
              <a:t>(сверх нормального количества рабочих часов за учетный период);</a:t>
            </a:r>
            <a:endParaRPr lang="en-US" altLang="ru-RU" sz="2800" b="1" dirty="0">
              <a:solidFill>
                <a:srgbClr val="C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/>
              <a:t>Сверхурочные работы не должны превышать в течение суток 2 часа;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/>
              <a:t>Общая продолжительность сверхурочных работ не должна превышать 12 часов в месяц и 120 часов в год;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Ограничение предельного количества сверхурочных работ не распространяется на работы в случаях, предусмотренных подпункт</a:t>
            </a:r>
            <a:r>
              <a:rPr lang="kk-KZ" sz="2800" dirty="0"/>
              <a:t>а</a:t>
            </a:r>
            <a:r>
              <a:rPr lang="ru-RU" sz="2800" dirty="0"/>
              <a:t>м</a:t>
            </a:r>
            <a:r>
              <a:rPr lang="kk-KZ" sz="2800" dirty="0"/>
              <a:t>и</a:t>
            </a:r>
            <a:r>
              <a:rPr lang="ru-RU" sz="2800" dirty="0"/>
              <a:t> 1)</a:t>
            </a:r>
            <a:r>
              <a:rPr lang="kk-KZ" sz="2800" dirty="0"/>
              <a:t> и</a:t>
            </a:r>
            <a:r>
              <a:rPr lang="ru-RU" sz="2800" dirty="0"/>
              <a:t> 4) пункта </a:t>
            </a:r>
            <a:r>
              <a:rPr lang="kk-KZ" sz="2800" dirty="0"/>
              <a:t>2 </a:t>
            </a:r>
            <a:r>
              <a:rPr lang="ru-RU" sz="2800" dirty="0"/>
              <a:t>статьи 77 Кодекса.</a:t>
            </a:r>
          </a:p>
          <a:p>
            <a:pPr eaLnBrk="1" hangingPunct="1"/>
            <a:endParaRPr lang="ru-RU" altLang="ru-RU" sz="2800" b="1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AC31C-F45B-4D0E-978B-009485879F85}" type="slidenum">
              <a:rPr lang="ru-RU" altLang="ru-RU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СВЕРХУРОЧНАЯ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376453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82544" cy="1470025"/>
          </a:xfrm>
        </p:spPr>
        <p:txBody>
          <a:bodyPr>
            <a:normAutofit fontScale="90000"/>
          </a:bodyPr>
          <a:lstStyle/>
          <a:p>
            <a:r>
              <a:rPr lang="ru-RU" altLang="ru-RU" sz="6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</a:t>
            </a:r>
          </a:p>
        </p:txBody>
      </p:sp>
      <p:sp>
        <p:nvSpPr>
          <p:cNvPr id="1699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748555-3EE4-42EE-93CE-BB90BBF726F9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ru-RU" alt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9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3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C00000"/>
                </a:solidFill>
              </a:rPr>
              <a:t>Сторонами коллективного договора </a:t>
            </a:r>
            <a:r>
              <a:rPr lang="ru-RU" altLang="ru-RU" sz="2800" dirty="0"/>
              <a:t>являются работодатель и работники </a:t>
            </a:r>
            <a:r>
              <a:rPr lang="ru-RU" altLang="ru-RU" sz="2800" dirty="0">
                <a:solidFill>
                  <a:srgbClr val="C00000"/>
                </a:solidFill>
              </a:rPr>
              <a:t>в лице их представителей, уполномоченных в установленном порядке. </a:t>
            </a:r>
          </a:p>
          <a:p>
            <a:pPr marL="0" indent="0"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/>
              <a:t>Предложение о начале коллективных переговоров и заключении коллективного  договора может исходить от любой из сторон. </a:t>
            </a:r>
          </a:p>
        </p:txBody>
      </p:sp>
      <p:sp>
        <p:nvSpPr>
          <p:cNvPr id="1710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21D797-D22E-46E8-9678-B2D2E2CB3BE9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9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E4081-A6AC-40D3-94A7-B8AC9CF9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649106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Формы </a:t>
            </a:r>
            <a:r>
              <a:rPr lang="ru-RU" dirty="0">
                <a:solidFill>
                  <a:schemeClr val="bg1"/>
                </a:solidFill>
              </a:rPr>
              <a:t>оплаты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14FB6-2A9D-49CB-A890-E93C1B0D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525172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формы оплаты труда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способа измерения количества труда: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повременная и сдельная.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8000" i="1" dirty="0">
                <a:latin typeface="Arial" panose="020B0604020202020204" pitchFamily="34" charset="0"/>
                <a:cs typeface="Arial" panose="020B0604020202020204" pitchFamily="34" charset="0"/>
              </a:rPr>
              <a:t>Повременная форма оплаты труда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– оплата труда, при которой размер заработной платы определяется в зависимости от фактически отработанного времени и установленной в зависимости от квалификации тарифной ставки рабочего (должностного оклада).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8000" i="1" dirty="0">
                <a:latin typeface="Arial" panose="020B0604020202020204" pitchFamily="34" charset="0"/>
                <a:cs typeface="Arial" panose="020B0604020202020204" pitchFamily="34" charset="0"/>
              </a:rPr>
              <a:t>Простая повременная система оплаты труда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– система оплаты, при которой оплата труда производится только по одному показателю – отработанному времени.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8000" i="1" dirty="0">
                <a:latin typeface="Arial" panose="020B0604020202020204" pitchFamily="34" charset="0"/>
                <a:cs typeface="Arial" panose="020B0604020202020204" pitchFamily="34" charset="0"/>
              </a:rPr>
              <a:t>Повременно-премиальная система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 не только оплату за отработанное время, но и начисление премий за достижение определенных количественных и качественных показателей.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8000" i="1" dirty="0">
                <a:latin typeface="Arial" panose="020B0604020202020204" pitchFamily="34" charset="0"/>
                <a:cs typeface="Arial" panose="020B0604020202020204" pitchFamily="34" charset="0"/>
              </a:rPr>
              <a:t>Сдельная форма оплаты труда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– оплата труда в зависимости от его результатов, когда за каждую произведенную единицу продукции (работы, услуги) надлежащего качества устанавливается определенный размер заработной платы – сдельная расценка.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880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01D464B4-821B-4AF9-B308-74CEA7A90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7581528" cy="85496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представители работников - 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xmlns="" id="{6A6905FA-3EC0-4902-87E7-E13CE396B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568952" cy="431006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органы профессиональных союзов, их объединений, </a:t>
            </a:r>
            <a:r>
              <a:rPr lang="ru-RU" altLang="ru-RU" dirty="0">
                <a:solidFill>
                  <a:srgbClr val="C00000"/>
                </a:solidFill>
              </a:rPr>
              <a:t>а при их отсутствии </a:t>
            </a:r>
            <a:r>
              <a:rPr lang="ru-RU" altLang="ru-RU" dirty="0"/>
              <a:t>выборные представители, избранные и уполномоченные на общем собрании (конференции) работников большинством голосов участников, при </a:t>
            </a:r>
            <a:r>
              <a:rPr lang="ru-RU" altLang="ru-RU" b="1" i="1" dirty="0"/>
              <a:t>присутствии на нем не менее двух третей работников </a:t>
            </a:r>
            <a:r>
              <a:rPr lang="ru-RU" altLang="ru-RU" dirty="0"/>
              <a:t>(делегатов конференции); </a:t>
            </a:r>
          </a:p>
          <a:p>
            <a:endParaRPr lang="ru-RU" altLang="ru-RU" dirty="0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xmlns="" id="{3BF9FE1C-2A9E-46A8-8ACE-DD2F1771A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A8109-3EEE-47DD-B7A3-308FF9EE56D8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xmlns="" id="{CF43A07E-1536-4442-9E7D-285199FE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382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2800" dirty="0"/>
              <a:t>Работники, не являющиеся членами профессионального союза </a:t>
            </a:r>
            <a:r>
              <a:rPr lang="ru-RU" altLang="ru-RU" sz="2800" dirty="0">
                <a:solidFill>
                  <a:srgbClr val="C00000"/>
                </a:solidFill>
              </a:rPr>
              <a:t>вправе делегировать право представлять их интересы </a:t>
            </a:r>
            <a:r>
              <a:rPr lang="ru-RU" altLang="ru-RU" sz="2800" dirty="0"/>
              <a:t>профсоюзным органам.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2800" dirty="0"/>
              <a:t>На основании письменного заявления работника профсоюзные органы </a:t>
            </a:r>
            <a:r>
              <a:rPr lang="ru-RU" altLang="ru-RU" sz="2800" dirty="0">
                <a:solidFill>
                  <a:srgbClr val="C00000"/>
                </a:solidFill>
              </a:rPr>
              <a:t>обеспечивают представительство их интересов</a:t>
            </a:r>
            <a:r>
              <a:rPr lang="ru-RU" altLang="ru-RU" sz="2800" dirty="0"/>
              <a:t>. </a:t>
            </a:r>
          </a:p>
          <a:p>
            <a:pPr>
              <a:defRPr/>
            </a:pPr>
            <a:endParaRPr lang="ru-RU" altLang="ru-RU" sz="2800" dirty="0"/>
          </a:p>
        </p:txBody>
      </p:sp>
      <p:sp>
        <p:nvSpPr>
          <p:cNvPr id="15363" name="Номер слайда 3">
            <a:extLst>
              <a:ext uri="{FF2B5EF4-FFF2-40B4-BE49-F238E27FC236}">
                <a16:creationId xmlns:a16="http://schemas.microsoft.com/office/drawing/2014/main" xmlns="" id="{379E619E-F4F7-4E62-A86B-5F882BB81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6BA940-1F89-4261-97DA-54CC45DA1767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75C2EB9B-95BF-4BCD-909E-7FE64917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8229600" cy="796950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о профсоюзах</a:t>
            </a: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xmlns="" id="{D9580234-09E3-419D-B2CC-D65B1B8B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320480"/>
          </a:xfrm>
        </p:spPr>
        <p:txBody>
          <a:bodyPr/>
          <a:lstStyle/>
          <a:p>
            <a:pPr marL="109728" indent="0">
              <a:buFont typeface="Wingdings" panose="05000000000000000000" pitchFamily="2" charset="2"/>
              <a:buNone/>
              <a:defRPr/>
            </a:pPr>
            <a:endParaRPr lang="ru-RU" altLang="ru-RU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Профсоюзы обязаны:</a:t>
            </a:r>
          </a:p>
          <a:p>
            <a:pPr marL="109728" indent="0">
              <a:buFont typeface="Wingdings" panose="05000000000000000000" pitchFamily="2" charset="2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представлять интересы работников, не являющихся членами профсоюза, на тех же условиях, как и для членов профсоюза (п.п.8) ст. 17 Закона);</a:t>
            </a:r>
            <a:endParaRPr lang="ru-RU" altLang="ru-RU" dirty="0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D6617204-DC15-44DA-9DDF-4AEA0261D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7EA86-49C9-45E5-9711-F0DEF6904904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ъект 2"/>
          <p:cNvSpPr>
            <a:spLocks noGrp="1"/>
          </p:cNvSpPr>
          <p:nvPr>
            <p:ph idx="1"/>
          </p:nvPr>
        </p:nvSpPr>
        <p:spPr>
          <a:xfrm>
            <a:off x="250825" y="1412777"/>
            <a:ext cx="8713788" cy="5111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/>
              <a:t>Работники, не являющиеся членами профессионального союза, </a:t>
            </a:r>
            <a:r>
              <a:rPr lang="ru-RU" altLang="ru-RU" sz="2800" dirty="0">
                <a:solidFill>
                  <a:srgbClr val="C00000"/>
                </a:solidFill>
              </a:rPr>
              <a:t>вправе уполномочить орган профессионального союза </a:t>
            </a:r>
            <a:r>
              <a:rPr lang="ru-RU" altLang="ru-RU" sz="2800" dirty="0"/>
              <a:t>для представления их интересов во взаимоотношениях с работодателем. </a:t>
            </a:r>
          </a:p>
          <a:p>
            <a:pPr marL="109728" indent="0">
              <a:buNone/>
            </a:pPr>
            <a:endParaRPr lang="ru-RU" altLang="ru-R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/>
              <a:t>При наличии в организации нескольких представителей работников </a:t>
            </a:r>
            <a:r>
              <a:rPr lang="ru-RU" altLang="ru-RU" sz="2800" dirty="0">
                <a:solidFill>
                  <a:srgbClr val="C00000"/>
                </a:solidFill>
              </a:rPr>
              <a:t>ими создается </a:t>
            </a:r>
            <a:r>
              <a:rPr lang="ru-RU" altLang="ru-RU" sz="2800" dirty="0"/>
              <a:t>единый представительный орган для участия в работе комиссии, обсуждении и подписания коллективного договора. </a:t>
            </a:r>
            <a:endParaRPr lang="ru-RU" altLang="ru-RU" dirty="0"/>
          </a:p>
        </p:txBody>
      </p:sp>
      <p:sp>
        <p:nvSpPr>
          <p:cNvPr id="1730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8BB697-4006-45EA-8A90-1F5A6C89FC9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ru-RU" alt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31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01D464B4-821B-4AF9-B308-74CEA7A90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98984"/>
          </a:xfrm>
        </p:spPr>
        <p:txBody>
          <a:bodyPr/>
          <a:lstStyle/>
          <a:p>
            <a:r>
              <a:rPr lang="ru-RU" altLang="ru-RU" dirty="0"/>
              <a:t>представители работников - 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xmlns="" id="{6A6905FA-3EC0-4902-87E7-E13CE396B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568952" cy="4310062"/>
          </a:xfrm>
        </p:spPr>
        <p:txBody>
          <a:bodyPr>
            <a:normAutofit/>
          </a:bodyPr>
          <a:lstStyle/>
          <a:p>
            <a:r>
              <a:rPr lang="ru-RU" altLang="ru-RU" dirty="0"/>
              <a:t>органы профессиональных союзов, их объединений, </a:t>
            </a:r>
            <a:r>
              <a:rPr lang="ru-RU" altLang="ru-RU" dirty="0">
                <a:solidFill>
                  <a:srgbClr val="C00000"/>
                </a:solidFill>
              </a:rPr>
              <a:t>а при их отсутствии </a:t>
            </a:r>
            <a:r>
              <a:rPr lang="ru-RU" altLang="ru-RU" b="1" i="1" dirty="0"/>
              <a:t>выборные представители, избранные и уполномоченные на общем собрании (конференции) работников большинством голосов участников, при присутствии на нем не менее двух третей работников (делегатов конференции); </a:t>
            </a:r>
          </a:p>
          <a:p>
            <a:endParaRPr lang="ru-RU" altLang="ru-RU" dirty="0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xmlns="" id="{3BF9FE1C-2A9E-46A8-8ACE-DD2F1771A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A8109-3EEE-47DD-B7A3-308FF9EE56D8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xmlns="" id="{4F73B4F2-AE02-4969-B48B-A23BD67C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66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2800" dirty="0"/>
              <a:t>Работники, не принимавшие участие в избрании выборных представителей работников </a:t>
            </a:r>
            <a:r>
              <a:rPr lang="ru-RU" altLang="ru-RU" sz="2800" b="1" dirty="0">
                <a:solidFill>
                  <a:srgbClr val="C00000"/>
                </a:solidFill>
              </a:rPr>
              <a:t>вправе делегировать право представлять их интересы </a:t>
            </a:r>
            <a:r>
              <a:rPr lang="ru-RU" altLang="ru-RU" sz="2800" dirty="0"/>
              <a:t>выборным представителям работников.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2800" dirty="0"/>
              <a:t>На основании письменного заявления работника выборные представители работников </a:t>
            </a:r>
            <a:r>
              <a:rPr lang="ru-RU" altLang="ru-RU" sz="2800" b="1" dirty="0">
                <a:solidFill>
                  <a:srgbClr val="C00000"/>
                </a:solidFill>
              </a:rPr>
              <a:t>обеспечивают представительство их интересов</a:t>
            </a:r>
            <a:r>
              <a:rPr lang="ru-RU" altLang="ru-RU" sz="2800" dirty="0"/>
              <a:t>. </a:t>
            </a:r>
          </a:p>
          <a:p>
            <a:pPr>
              <a:defRPr/>
            </a:pPr>
            <a:endParaRPr lang="ru-RU" altLang="ru-RU" sz="2800" dirty="0"/>
          </a:p>
        </p:txBody>
      </p:sp>
      <p:sp>
        <p:nvSpPr>
          <p:cNvPr id="17411" name="Номер слайда 3">
            <a:extLst>
              <a:ext uri="{FF2B5EF4-FFF2-40B4-BE49-F238E27FC236}">
                <a16:creationId xmlns:a16="http://schemas.microsoft.com/office/drawing/2014/main" xmlns="" id="{EE575CEB-B5F9-443A-9706-B79759D48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00FE2-61D9-436F-8C4E-CA25C04396C4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98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/>
              <a:t>Действие коллективного договора </a:t>
            </a:r>
            <a:r>
              <a:rPr lang="ru-RU" altLang="ru-RU" sz="3200" b="1" dirty="0"/>
              <a:t>распространяется</a:t>
            </a:r>
            <a:r>
              <a:rPr lang="ru-RU" altLang="ru-RU" sz="3200" dirty="0"/>
              <a:t> на работодателя и </a:t>
            </a:r>
            <a:r>
              <a:rPr lang="ru-RU" altLang="ru-RU" sz="3200" b="1" dirty="0"/>
              <a:t>работников организации, от имени которых заключен коллективный договор</a:t>
            </a:r>
            <a:r>
              <a:rPr lang="ru-RU" altLang="ru-RU" sz="3200" dirty="0"/>
              <a:t>, и присоединившихся к нему работников. </a:t>
            </a:r>
          </a:p>
          <a:p>
            <a:pPr marL="0" indent="0">
              <a:buNone/>
            </a:pPr>
            <a:endParaRPr lang="ru-RU" altLang="ru-RU" sz="3200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solidFill>
                  <a:srgbClr val="C00000"/>
                </a:solidFill>
              </a:rPr>
              <a:t>Порядок и условия присоединения определяются в коллективном договоре.</a:t>
            </a:r>
          </a:p>
          <a:p>
            <a:endParaRPr lang="ru-RU" altLang="ru-RU" sz="3200" dirty="0"/>
          </a:p>
        </p:txBody>
      </p:sp>
      <p:sp>
        <p:nvSpPr>
          <p:cNvPr id="1853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71E9CD-40A0-4FDD-94A6-907E8C33FBB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ru-RU" alt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49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77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                ОТВЕТЫ НА ВОПРОСЫ УЧАСТНИКОВ</a:t>
            </a:r>
          </a:p>
        </p:txBody>
      </p:sp>
      <p:pic>
        <p:nvPicPr>
          <p:cNvPr id="10242" name="Picture 2" descr="http://itd0.mycdn.me/image?id=861583623997&amp;t=20&amp;plc=WEB&amp;tkn=*f-QX7Ca6WDWbb-ISGZNwTvCgW0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/>
          <a:stretch/>
        </p:blipFill>
        <p:spPr bwMode="auto">
          <a:xfrm>
            <a:off x="899592" y="2378797"/>
            <a:ext cx="546689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9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Человек устраивается на работу. Его предупредили, что испытательный срок 2 месяца. Соглашаясь на это прорабатывает 1 месяц и понимает, что работа его не устраивает и собирается увольняться, но ей сказали, что отработать необходимо 2 месяца.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Вопрос: </a:t>
            </a:r>
            <a:r>
              <a:rPr lang="ru-RU" dirty="0">
                <a:solidFill>
                  <a:schemeClr val="tx1"/>
                </a:solidFill>
              </a:rPr>
              <a:t>правомерно ли это требование?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Расторжение трудового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3512179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Наталья Васильевна, добрый день! Подскажите, пожалуйста, работник оформлен с </a:t>
            </a:r>
            <a:r>
              <a:rPr lang="ru-RU" dirty="0">
                <a:solidFill>
                  <a:srgbClr val="C00000"/>
                </a:solidFill>
              </a:rPr>
              <a:t>испытательным сроком на 3 месяца</a:t>
            </a:r>
            <a:r>
              <a:rPr lang="ru-RU" dirty="0">
                <a:solidFill>
                  <a:schemeClr val="tx1"/>
                </a:solidFill>
              </a:rPr>
              <a:t>. В период прохождения испытательного срока работодатель переводит его на другую должность, в другое подразделение. Сохраняется ли за ним испытательный срок, или же он прекращается с момента перевода на другую должность? Спасибо.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 Испытательный срок</a:t>
            </a:r>
          </a:p>
        </p:txBody>
      </p:sp>
    </p:spTree>
    <p:extLst>
      <p:ext uri="{BB962C8B-B14F-4D97-AF65-F5344CB8AC3E}">
        <p14:creationId xmlns:p14="http://schemas.microsoft.com/office/powerpoint/2010/main" val="69394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0F3E6-EDF8-4343-A284-1F0982FC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107. Система оплаты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9EE067-A151-42C2-BC84-C0C5FB00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20913"/>
            <a:ext cx="889248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Система оплаты труда должна обеспечить долю </a:t>
            </a:r>
            <a:r>
              <a:rPr lang="ru-RU" b="1" dirty="0"/>
              <a:t>основной заработной платы </a:t>
            </a:r>
            <a:r>
              <a:rPr lang="ru-RU" dirty="0"/>
              <a:t>не менее 75 процентов в заработной плате </a:t>
            </a:r>
            <a:r>
              <a:rPr lang="ru-RU" b="1" dirty="0" err="1"/>
              <a:t>работникОВ</a:t>
            </a:r>
            <a:r>
              <a:rPr lang="ru-RU" dirty="0"/>
              <a:t> без учета единовременных стимулирующих выплат.</a:t>
            </a:r>
            <a:br>
              <a:rPr lang="ru-RU" dirty="0"/>
            </a:br>
            <a:r>
              <a:rPr lang="ru-RU" dirty="0"/>
              <a:t>Размер месячной заработной платы работника </a:t>
            </a:r>
            <a:r>
              <a:rPr lang="ru-RU" b="1" dirty="0">
                <a:solidFill>
                  <a:srgbClr val="C00000"/>
                </a:solidFill>
              </a:rPr>
              <a:t>устанавливается дифференцированно </a:t>
            </a:r>
            <a:r>
              <a:rPr lang="ru-RU" dirty="0"/>
              <a:t>в зависимости от квалификации работника, сложности, количества и качества выполняемой работы, а также условий труда.</a:t>
            </a:r>
          </a:p>
        </p:txBody>
      </p:sp>
    </p:spTree>
    <p:extLst>
      <p:ext uri="{BB962C8B-B14F-4D97-AF65-F5344CB8AC3E}">
        <p14:creationId xmlns:p14="http://schemas.microsoft.com/office/powerpoint/2010/main" val="1069358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Жашенова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Замира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Васильевна, прошу дать комментарии: работники, прошедшие обучение в свой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межвахтовый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отдых настаивают на оплате дней обучения в 1,5 размере, аргументируя, что это их выходные дни. Работодатель предусматривает обучение в одинарном размере.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453182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Мариса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Можно ли сократить ту должность, на которой "сидит" декретный работник, но временно место основного работника занимает другая, оформленная на ее место?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Расторжение трудового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1469824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Ираида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Столкнулись с нестандартной ситуацией. Работник временно замещает основного работника на период его отпуска по уходу за ребенком. И теперь временный работник тоже уходит в отпуск по беременности и родам. Вопрос: при приеме второго временного работника на замещение основного работника, прекращается ли трудовой договор с первым временным работником и какие права есть у временного работника?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Вопрос:</a:t>
            </a:r>
            <a:r>
              <a:rPr lang="ru-RU" dirty="0">
                <a:solidFill>
                  <a:schemeClr val="tx1"/>
                </a:solidFill>
              </a:rPr>
              <a:t> В Российском законодательстве есть ограничение срока замещения основного работника - 5 лет. Есть ли такие ограничения в нашем трудовом законодательстве? Имеются ввиду случаи, когда основной работник до окончания отпуска по уходу за ребенком до достижения 3 лет опять уходит в отпуск по беременности и родам, затем в отпуск по уходу за ребенком. Возможна ситуация ухода в третий декрет, не выходя на работу.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Расторжение трудового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1205096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Предприятие занимается производством стройматериалов и практически ежегодно на зимний период закрывается в связи с отсутствием заказов. Иногда бывает приостановка и в рабочий сезон. Как правильно оформить трудовые отношения в данном случае? (Работники постоянные, не сезонные)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Учет рабочего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54723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Работник, по каким-то личным причинам не смог либо не захотел открыть карточку в зарплатном проекте работодателя. При этом во внутреннем Положении о заработной плате прописано, что расчет с работниками ведется только на карточки. Идя на встречу работнику, бухгалтер выплачивала деньги из кассы, при этом компания несла дополнительные расходы на комиссию банка при снятии с расчетного счета наличных денег.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Может ли работодатель требовать от работника безусловного соблюдения требования внутреннего Положения о заработной плате и открытия банковской карточки несмотря на то, что работник может потом не иметь доступа к собственным деньгам (если у него например не погашен кредит)?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Или же работодатель должен обеспечить получение работником его денег и продолжать выплачивать из кассы?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Может ли работник требовать выплаты ему заработанных денег только из кассы и никаким другим образом?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Оплата труда</a:t>
            </a:r>
          </a:p>
        </p:txBody>
      </p:sp>
    </p:spTree>
    <p:extLst>
      <p:ext uri="{BB962C8B-B14F-4D97-AF65-F5344CB8AC3E}">
        <p14:creationId xmlns:p14="http://schemas.microsoft.com/office/powerpoint/2010/main" val="609619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Елена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Вопрос: необходимо ли работнику предприятия писать ежемесячно заявление для выплаты аванса с заработной платы?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Оплата труда</a:t>
            </a:r>
          </a:p>
        </p:txBody>
      </p:sp>
    </p:spTree>
    <p:extLst>
      <p:ext uri="{BB962C8B-B14F-4D97-AF65-F5344CB8AC3E}">
        <p14:creationId xmlns:p14="http://schemas.microsoft.com/office/powerpoint/2010/main" val="1390668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76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Элла </a:t>
            </a:r>
            <a:r>
              <a:rPr lang="ru-RU" b="1" dirty="0" err="1">
                <a:solidFill>
                  <a:srgbClr val="C00000"/>
                </a:solidFill>
              </a:rPr>
              <a:t>Ирмуратова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1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Продавцы должны получать заработную плату только в виде </a:t>
            </a:r>
            <a:r>
              <a:rPr lang="ru-RU" dirty="0">
                <a:solidFill>
                  <a:srgbClr val="C00000"/>
                </a:solidFill>
              </a:rPr>
              <a:t>процентов от продаж</a:t>
            </a:r>
            <a:r>
              <a:rPr lang="ru-RU" dirty="0">
                <a:solidFill>
                  <a:schemeClr val="tx1"/>
                </a:solidFill>
              </a:rPr>
              <a:t>. Но продажи в разные месяцы бывают разные, иногда не дотягивают до минимального размера заработной платы (МРЗП). Должен ли быть прописан в трудовом договоре какой-то минимум по фиксированной зарплате, либо можно прописать только некий процент от продажи?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Будет ли нарушением, если в какие то месяцы работник будет получать </a:t>
            </a:r>
            <a:r>
              <a:rPr lang="ru-RU" dirty="0">
                <a:solidFill>
                  <a:srgbClr val="C00000"/>
                </a:solidFill>
              </a:rPr>
              <a:t>меньше МРЗП</a:t>
            </a:r>
            <a:r>
              <a:rPr lang="ru-RU" dirty="0">
                <a:solidFill>
                  <a:schemeClr val="tx1"/>
                </a:solidFill>
              </a:rPr>
              <a:t>, но в иные месяцы зарплата достаточно высока?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 в этом случае грамотно оформить ТД в главе о выплате зарплаты? Спасибо.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Оплата труда</a:t>
            </a:r>
          </a:p>
        </p:txBody>
      </p:sp>
    </p:spTree>
    <p:extLst>
      <p:ext uri="{BB962C8B-B14F-4D97-AF65-F5344CB8AC3E}">
        <p14:creationId xmlns:p14="http://schemas.microsoft.com/office/powerpoint/2010/main" val="974331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Третьяков Сергей</a:t>
            </a:r>
          </a:p>
          <a:p>
            <a:pPr algn="l"/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Васильевна, прошу вас прокомментировать порядок расторжения трудового договора с работником, достигшим пенсионного возраста.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придерживается позиции, что если с пенсионером продлен договор на год или на неопределенный срок, то за период продления нельзя расторгать договор с указанным лицом.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 же в НП ВС РК от 6 октября 2017 года  п. 9 регламентирует, что расторжение трудового договора по инициативе работодателя допускается в любое время независимо от срока действия договора, но после достижения работником пенсионного возраста. 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Интересен Ваш комментарий. Спасибо за внимание.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970027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1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При совмещении должностей, расширении зоны обслуживания, исполнения (замещения) обязанностей временно отсутствующего работника необходимо ли подписывать </a:t>
            </a:r>
            <a:r>
              <a:rPr lang="ru-RU" dirty="0">
                <a:solidFill>
                  <a:srgbClr val="C00000"/>
                </a:solidFill>
              </a:rPr>
              <a:t>дополнительное соглашение к Трудовому договору</a:t>
            </a:r>
            <a:r>
              <a:rPr lang="ru-RU" dirty="0">
                <a:solidFill>
                  <a:schemeClr val="tx1"/>
                </a:solidFill>
              </a:rPr>
              <a:t>? В п.3. ст.11 сказано, что размер доплат устанавливается работодателем по соглашению с работником. Если возложение дополнительной работы у нас оформляется письменным согласием работника и изданием приказа, с которым работник ознакомлен, является ли это нарушением ТК РК?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</a:t>
            </a:r>
          </a:p>
        </p:txBody>
      </p:sp>
    </p:spTree>
    <p:extLst>
      <p:ext uri="{BB962C8B-B14F-4D97-AF65-F5344CB8AC3E}">
        <p14:creationId xmlns:p14="http://schemas.microsoft.com/office/powerpoint/2010/main" val="2980769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 прописать оплату в трудовом договоре работнику работающему посменно 2/2 в соответствии с графиком сменности по 11 часов, режим работы с 08:00 до 20:00. Оплату прописывать за фактически отработанное количество часов, исходя из размера часовой тарифной ставки в размере ________тенге?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можно прописать сразу фиксированную заработную плату с учетом всех налогов к примеру 80000 </a:t>
            </a:r>
            <a:r>
              <a:rPr lang="ru-RU" dirty="0" err="1">
                <a:solidFill>
                  <a:schemeClr val="tx1"/>
                </a:solidFill>
              </a:rPr>
              <a:t>тг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Работники, работающие по суммированному учету времени - можно им в ТД прописывать сразу оклад общий за месяц? или им надо прописывать оплату за 1 час?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 будет правильно расписать заработную плату работникам посменно, соблюдая нормы трудового законодательства.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Учет рабочего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422542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Система оплаты труда и размер заработной платы</a:t>
            </a: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179512" y="1557338"/>
            <a:ext cx="8784976" cy="496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основной заработной платы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75 процентов в заработной плате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без учета единовременных стимулирующих выплат (п.4 ст.107 ТК РК).</a:t>
            </a:r>
          </a:p>
          <a:p>
            <a:pPr>
              <a:buClr>
                <a:srgbClr val="00007D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технология реализации зависимости </a:t>
            </a:r>
            <a:r>
              <a:rPr kumimoji="0" lang="ru-RU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размера заработной платы работника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от полученных результатов его труда, устанавливающая взаимосвязь элементов заработной платы: тарифной части,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должностного оклада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доплат, надбавок,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премий, других стимулирующих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 компенсационных выплат;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88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Елена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Ситуация у нас такая: В начале декабря 2018 г. нам с О.К. поступил приказ об отпуске без содержания сотрудника с 23 декабря по 31 декабря 2018г. включительно, который по 23 декабря находился в командировке. Наша бухгалтерия произвела начисление заработной платы этому сотруднику за фактически отработанное время с учетом этого приказа. В январе этот сотрудник предоставляет нам авансовый отчет по своей командировке и прикладывает следующие документы: 1. Командировочное удостоверение с указанием даты командировки с 10 дек по 23 дек 2018г. включительно (штамп О.К. о прибытии 23 декабря). 2. Авиабилеты - дата вылета 10 декабря, дата прилета 23 декабря 18 г.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Наша бухгалтерия считает, что неверно оформлена командировка, т.к. с 23 декабря этот сотрудник по приказу в отпуске без содержания. О.К. утверждает, что такое оформление допустимо, т.к. сотрудник взял отпуск на 23 число, чтобы произвести сборы в дорогу.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Вопрос: </a:t>
            </a:r>
            <a:r>
              <a:rPr lang="ru-RU" dirty="0">
                <a:solidFill>
                  <a:schemeClr val="tx1"/>
                </a:solidFill>
              </a:rPr>
              <a:t>Является ли такое оформление нарушением, может ли сотрудник одновременно быть в отпуске б/с и находиться в командировке - т.е. выполняет поручение компании по работе? Спасибо заранее.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Оплата труда. Командировка</a:t>
            </a:r>
          </a:p>
        </p:txBody>
      </p:sp>
    </p:spTree>
    <p:extLst>
      <p:ext uri="{BB962C8B-B14F-4D97-AF65-F5344CB8AC3E}">
        <p14:creationId xmlns:p14="http://schemas.microsoft.com/office/powerpoint/2010/main" val="1132627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Васильевна. Давно не было ваших </a:t>
            </a:r>
            <a:r>
              <a:rPr lang="ru-RU" dirty="0" err="1">
                <a:solidFill>
                  <a:schemeClr val="tx1"/>
                </a:solidFill>
              </a:rPr>
              <a:t>вебинаров</a:t>
            </a:r>
            <a:r>
              <a:rPr lang="ru-RU" dirty="0">
                <a:solidFill>
                  <a:schemeClr val="tx1"/>
                </a:solidFill>
              </a:rPr>
              <a:t>, очень рады и ждали. </a:t>
            </a:r>
          </a:p>
          <a:p>
            <a:pPr marL="514350" indent="-514350" algn="l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По трудовому законодательству доплата за замещение (совмещение и т.д.) определяется по соглашению сторон исходя из объема выполняемой работы. Правомерно ли будет писать в приказе доплату за замещение в размере 30% от оклада замещаемого работника. </a:t>
            </a:r>
          </a:p>
          <a:p>
            <a:pPr marL="514350" indent="-514350" algn="l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Оплачивается больничный лист в период трудового отпуска, если работник его во время предоставил? </a:t>
            </a:r>
          </a:p>
          <a:p>
            <a:pPr marL="514350" indent="-514350" algn="l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Нужно ли издавать приказ на удержание из заработной платы в иных случаях или достаточно согласия работника для удержания?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Оплата труда</a:t>
            </a:r>
          </a:p>
        </p:txBody>
      </p:sp>
    </p:spTree>
    <p:extLst>
      <p:ext uri="{BB962C8B-B14F-4D97-AF65-F5344CB8AC3E}">
        <p14:creationId xmlns:p14="http://schemas.microsoft.com/office/powerpoint/2010/main" val="467498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Кулимхан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Здравствуйте! Сотрудник работает с июля 2016 г., ни разу не был в трудовом отпуске. В 2019 пишет заявление о предоставлении трудового отпуска за отработанный период. Какой период отпуска разрешается использовать? За последние 2 года или с 2016 года?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Отпуск </a:t>
            </a:r>
          </a:p>
        </p:txBody>
      </p:sp>
    </p:spTree>
    <p:extLst>
      <p:ext uri="{BB962C8B-B14F-4D97-AF65-F5344CB8AC3E}">
        <p14:creationId xmlns:p14="http://schemas.microsoft.com/office/powerpoint/2010/main" val="575504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Айжан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Как начислять отпускные юристу, который работает не полный рабочий день, 4 часа в день, имеет оклад +10% по договору от суммы возвращенного долга?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Полагается ли ему отпуск и включать ли при расчете отпускных сумму 10% вознаграждения по отдельному договору и праздничную премию? Сколько дней отпускных полагается такому работнику?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Учет рабочего времени. Отпуск. </a:t>
            </a:r>
          </a:p>
        </p:txBody>
      </p:sp>
    </p:spTree>
    <p:extLst>
      <p:ext uri="{BB962C8B-B14F-4D97-AF65-F5344CB8AC3E}">
        <p14:creationId xmlns:p14="http://schemas.microsoft.com/office/powerpoint/2010/main" val="4216086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Рыскина</a:t>
            </a:r>
            <a:r>
              <a:rPr lang="ru-RU" b="1" dirty="0">
                <a:solidFill>
                  <a:srgbClr val="C00000"/>
                </a:solidFill>
              </a:rPr>
              <a:t> Ирина</a:t>
            </a: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Здравствуйте. В ТД у водителя микроавтобуса прописано, что его рабочий день начинается в 9-00 утра и заканчивается в 18-00, с перерывом на обед 1 час, с 12-00 до 13-00. 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С какого момента считать начало и окончание рабочего времени? </a:t>
            </a:r>
            <a:r>
              <a:rPr lang="ru-RU" dirty="0">
                <a:solidFill>
                  <a:schemeClr val="tx1"/>
                </a:solidFill>
              </a:rPr>
              <a:t>С момента приезда в офис на рабочем микроавтобусе, при этом по пути в офис собрав сотрудников или с момента получения этого автобуса с автостоянки, которая располагается возле его дома?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 любом случае водителю добираться до офиса.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Есть ли разница будет транспорт личным или рабочим? Также и в конце рабочего дня: заканчивается рабочее время в момент выезда из офиса, или передачи рабочего автобуса на автостоянку? А если водитель использует микроавтобус в личных целях?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Учет рабочего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1392908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Галина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Сотрудница получает в поликлинике больничный лист для оформления отпуска по беременности и родам.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При этом хочет продолжить работу еще в течение одного месяца. Правомерно ли это?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</a:t>
            </a:r>
          </a:p>
        </p:txBody>
      </p:sp>
    </p:spTree>
    <p:extLst>
      <p:ext uri="{BB962C8B-B14F-4D97-AF65-F5344CB8AC3E}">
        <p14:creationId xmlns:p14="http://schemas.microsoft.com/office/powerpoint/2010/main" val="1552785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Васильевна, огромное спасибо Вам.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Трудовой договор заключается на определенный срок не менее одного года. Как это указать в трудовом договоре? Например, с 12 февраля 2019 года по 11 февраля 2020 года? или с 12 февраля 2019 года по 12 февраля 2020 года? И, когда мы оформляем приказ на трудовой отпуск, рабочий год указывается - с 12.02.2019 по 11.02.2020. Тогда, при оформлении трудового отпуска получится, что за один день отпуск "недодаем".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 </a:t>
            </a:r>
          </a:p>
        </p:txBody>
      </p:sp>
    </p:spTree>
    <p:extLst>
      <p:ext uri="{BB962C8B-B14F-4D97-AF65-F5344CB8AC3E}">
        <p14:creationId xmlns:p14="http://schemas.microsoft.com/office/powerpoint/2010/main" val="3550091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Айдына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В соответствии с ТК РК по соглашению сторон между работодателем и работником может заключаться </a:t>
            </a:r>
            <a:r>
              <a:rPr lang="ru-RU" dirty="0">
                <a:solidFill>
                  <a:srgbClr val="C00000"/>
                </a:solidFill>
              </a:rPr>
              <a:t>договор о </a:t>
            </a:r>
            <a:r>
              <a:rPr lang="ru-RU" dirty="0" err="1">
                <a:solidFill>
                  <a:srgbClr val="C00000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, которым предусматривается обязательство работника не осуществлять действий, способных нанести ущерб работодателю.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Вопрос:</a:t>
            </a:r>
            <a:r>
              <a:rPr lang="ru-RU" dirty="0">
                <a:solidFill>
                  <a:schemeClr val="tx1"/>
                </a:solidFill>
              </a:rPr>
              <a:t> можно ли условия о </a:t>
            </a:r>
            <a:r>
              <a:rPr lang="ru-RU" dirty="0" err="1">
                <a:solidFill>
                  <a:schemeClr val="tx1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 предусмотреть отдельной главой в самом трудовом договоре без заключения отдельного договора, принимая во внимание, что стороны договора те же? Касаемо условий о </a:t>
            </a:r>
            <a:r>
              <a:rPr lang="ru-RU" dirty="0" err="1">
                <a:solidFill>
                  <a:schemeClr val="tx1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, законодатель особо не стал расписывать, какие именно условия там должны быть.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 вашему мнению, можно ли запретить работнику заключать какие-либо договоры с другими субъектами, предметом которых является оказание услуг и работ, схожие функционалу работника на основном месте работы?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 </a:t>
            </a:r>
          </a:p>
        </p:txBody>
      </p:sp>
    </p:spTree>
    <p:extLst>
      <p:ext uri="{BB962C8B-B14F-4D97-AF65-F5344CB8AC3E}">
        <p14:creationId xmlns:p14="http://schemas.microsoft.com/office/powerpoint/2010/main" val="3941428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Ольга Фоменко</a:t>
            </a: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Разъясните, пожалуйста, следующую ситуацию: работники приносят больничные листы, оформленные некорректно. Например, печать проставлена не в отведенном для печати месте, или сокращено название нашего предприятия (а согласно законодательства для гос. предприятий обязательно указание полного наименования), или дата закрытия 1-го больничного накладывается на дату открытия 2-го больничного (1-й закрыт 25.01.19, 2-й открыт 23.01.19), или неверно указана должность работника, и т.д. и т.п.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Какие действия необходимо предпринять отделу кадров и бухгалтерии предприятия?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Можем ли мы/обязаны ли не принимать данный больничный лист? Спасибо за ответ.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 </a:t>
            </a:r>
          </a:p>
        </p:txBody>
      </p:sp>
    </p:spTree>
    <p:extLst>
      <p:ext uri="{BB962C8B-B14F-4D97-AF65-F5344CB8AC3E}">
        <p14:creationId xmlns:p14="http://schemas.microsoft.com/office/powerpoint/2010/main" val="1086337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Работник, выполняющий работу по трудовому договору может оказывать компании услуги, не прописанные в должностной инструкции. Бухгалтерия предлагает оформить услуги договором ГПХ.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Верно ли такое предложение? Если да, на какой срок можно с ним заключить договор ГПХ? Свидетельства ИП у него нет.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ВОПРОСЫ. Разное </a:t>
            </a:r>
          </a:p>
        </p:txBody>
      </p:sp>
    </p:spTree>
    <p:extLst>
      <p:ext uri="{BB962C8B-B14F-4D97-AF65-F5344CB8AC3E}">
        <p14:creationId xmlns:p14="http://schemas.microsoft.com/office/powerpoint/2010/main" val="212453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Система оплаты труда и размер заработной платы</a:t>
            </a:r>
          </a:p>
        </p:txBody>
      </p:sp>
      <p:sp>
        <p:nvSpPr>
          <p:cNvPr id="6" name="Объект 1"/>
          <p:cNvSpPr txBox="1">
            <a:spLocks noChangeArrowheads="1"/>
          </p:cNvSpPr>
          <p:nvPr/>
        </p:nvSpPr>
        <p:spPr bwMode="auto">
          <a:xfrm>
            <a:off x="251520" y="1484312"/>
            <a:ext cx="8640960" cy="49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7D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основной заработной платы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75 процентов в заработной плате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без учета единовременных стимулирующих выплат (п. 4 ст. 107 ТК РК).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Основная заработная плата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относительно постоянная часть заработной платы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включающая оплату по тарифным ставкам, должностным окладам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сдельным расценкам, и предусмотренные трудовым законодательством Республики Казахстан, отраслевым соглашением, коллективным и (или) трудовым договорами 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выплаты постоянного характера;</a:t>
            </a:r>
          </a:p>
        </p:txBody>
      </p:sp>
    </p:spTree>
    <p:extLst>
      <p:ext uri="{BB962C8B-B14F-4D97-AF65-F5344CB8AC3E}">
        <p14:creationId xmlns:p14="http://schemas.microsoft.com/office/powerpoint/2010/main" val="1140918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Утеубаева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Динара</a:t>
            </a:r>
          </a:p>
          <a:p>
            <a:pPr algn="l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во время трудового отпуска получил травму. В течение трех месяцев ему не закрывают больничный лист. сотрудник является пенсионером по возрасту. Можем ли мы расторгнуть трудовой договор с ним?</a:t>
            </a:r>
          </a:p>
          <a:p>
            <a:pPr algn="l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работник опоздал на работу  в течение 3-х часов, затем после прихода написал объяснительную, которую можно считать как «неуважительную» по субъективному мнению руководителя компании  , нужно ли составлять акт работодателя об отсутствии на рабочем месте и применить дисциплинарное наказание виде  «предупреждение»?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4635877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Архипова Галина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один  директор на два филиала. Во втором филиале он работает дистанционно. Мы можем ему  в обоих филиалах ставить восьмерки и оплату соответственно?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576101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Архипова Галина</a:t>
            </a:r>
          </a:p>
          <a:p>
            <a:pPr algn="l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должен быть  учетный период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сменников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(охранники) 1 месяц, 1 квартал или 1 год?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рекомендации в отношении того, как правильно составить график сменности, чтобы не было переработок?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103029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Мартакова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</a:t>
            </a:r>
          </a:p>
          <a:p>
            <a:pPr algn="l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Прошу по возможности  дать комментарии по поводу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табелирования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 суммированному  учету рабочего времени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Распространяется ли на суммированный  учет норма недели 40 часов? Если нет, то какая норма применяется?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да, то как правильно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табелировать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водителей по верхнему примеру, выходит больше  40 часов в неделю.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733669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</a:t>
            </a:r>
          </a:p>
          <a:p>
            <a:pPr algn="l"/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направлении в командировку на один день можно ли производить оплату суточных за один день? Нужно это отражать в приказе?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7676904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Заикина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 Николаевна</a:t>
            </a:r>
          </a:p>
          <a:p>
            <a:pPr algn="l"/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работает по трудовому договору,  использует личный автомобиль в производственных целях.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документы необходимо оформить?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6494228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Issupova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Olga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ли право работодатель уволить сотрудницу, не написавшую заявление на продление декретного отпуска по уходу за ребенком до 3-х лет по истечении больничного листа, выданного на 126 календарных дней?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6929135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Каныбай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Карлыгаш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Каныбайкызы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сотрудник написал объяснительную по причине отсутствия на работе в течение первых 3 часов, указал причину, которая считается "уважительной", работодатель  должен ставить «8» в табель?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4049343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Архипова Галина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Замдиректора ушла в  декретный отпуск. За это время во всех других филиалах сократилась должность замдиректора. Можем ли мы, после выхода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декретницы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отпуска, уведомить ее  о сокращении штата и по истечении месяца сократить?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654213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Утеубаева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Динара 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Можем ли мы выплатить компенсацию за неиспользованный ежегодный трудовой отпуск без отзыва из отпуска?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98046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0DEC5004-3FEE-45EF-9918-B6D4F87F2297}"/>
              </a:ext>
            </a:extLst>
          </p:cNvPr>
          <p:cNvSpPr txBox="1">
            <a:spLocks/>
          </p:cNvSpPr>
          <p:nvPr/>
        </p:nvSpPr>
        <p:spPr bwMode="auto">
          <a:xfrm>
            <a:off x="0" y="1340768"/>
            <a:ext cx="9144000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основной заработной платы не менее 75 процентов в заработной плате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 учета единовременных стимулирующих выплат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(п.4 ст.107 ТК РК).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единовременным стимулирующим выплатам относятся: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единовременные (разовые) премии независимо от источника выплаты;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вознаграждение по итогам работы за полгода, год (премии, бонусы);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единовременные денежные вознаграждения (к юбилейным, праздничным датам и др.);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премия по итогам выполнения работ разового характера.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77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Система оплаты труда и Размер заработной платы</a:t>
            </a:r>
          </a:p>
        </p:txBody>
      </p:sp>
    </p:spTree>
    <p:extLst>
      <p:ext uri="{BB962C8B-B14F-4D97-AF65-F5344CB8AC3E}">
        <p14:creationId xmlns:p14="http://schemas.microsoft.com/office/powerpoint/2010/main" val="25785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Архипова Галина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ли на доплату в связи с расширением зоны обслуживания, либо временного  замещения, оформлять  доп. соглашение к ТД?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608505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Бабакина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табеле отражать отстранение от работы сотрудника, какими символами? Т.к. в 1-С ЗУП уже присвоены определенные обозначения явки/неявки/прогулов и т.д., а отстранения нет.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признательна за полученный ответ. Спасибо.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7302331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Абдигалиева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Жанар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день, Наталья Васильевна!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1.На предприятиях часто возникают ситуации, когда работника отправляют в отпуск без сохранения заработной платы по инициативе работодателя (в связи с отсутствием объемов работ, сдачи объекта, и т.д.). Так как такой вид отпуска предоставляется только по соглашению сторон, то соответственно без письменного согласия работника данный вид отпусков является незаконным. В письменном согласии работник не указал дату выхода на работу. Имею я права указать в приказе не дату выхода и прописать - до получения объема работ и указать название? 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2.Максимальный размер отпуска без содержание не ограничен - это означает, что сотрудник может находиться в таком отпуске годами? Т.е. если в приказе указать с 18 мая 2019г по 17 мая 2020г. не нарушаю ли я закон?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5559322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748464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Имашева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Айнагуль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часто сотрудники работают на 1,5 ставки. Как верно оформлять табель учета рабочего времени?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5118272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748464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Ажимуханова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Раушан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если сотрудник обучение проходит за свой счет, с согласия работодателя, и рабочий день не полный - как в этом случае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табелировать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оплачивать?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4152822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748464" cy="5517232"/>
          </a:xfrm>
        </p:spPr>
        <p:txBody>
          <a:bodyPr>
            <a:normAutofit lnSpcReduction="10000"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Ажимуханова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Раушан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командирует работника, который работает вахтовым методом, в город в госорганы. Командировка захватывает субботу и воскресенье.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оплачивать вахтовому работнику выходные дни, если режим работы организации, к которой он командирован -  5-дневная рабочая неделя и фактически в эти дни работник не работает? Спасибо!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7602102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748464" cy="5517232"/>
          </a:xfrm>
        </p:spPr>
        <p:txBody>
          <a:bodyPr>
            <a:normAutofit/>
          </a:bodyPr>
          <a:lstStyle/>
          <a:p>
            <a:pPr algn="l"/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Байманасов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Жандос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не оплачивать суточные, если командировать работника на месторождение с обеспечением питанием, проживанием, транспортировкой. Или суточные нужно оплачивать в любом случае при направлении в командировку? Есть ли определение того, что входит в суточные?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9118463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Избасова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Бакытгуль</a:t>
            </a: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расстаться с Работником не в ущерб компании, так как руководство требует его уволить. К сожалению, у Работника трудовой договор на сегодняшний день составлен на неопределённый срок, т.е. Работник работает уже 5 лет. Сам Работник увольняться по собственному желанию не намерен.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6243405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Пащенко Елена</a:t>
            </a:r>
          </a:p>
          <a:p>
            <a:pPr algn="l"/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день. Как устанавливается и рассчитывается компенсационная выплата в организации практикантам, которые проходят практику по договору о дуальном обучении? Спасибо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9733485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Пономарева Елена Михайловна</a:t>
            </a:r>
          </a:p>
          <a:p>
            <a:pPr algn="l"/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рекомендуется соблюсти все требования ТК РК, если работник обучился за счет работодателя, но не сдал экзамены и не получил сертификат?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65935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6761D-0887-40A6-84E2-058CE039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107. Система оплаты труда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D225F-7690-4904-AEAD-B7F92F5D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усиления повышения заинтересованности работников в увеличении эффективности производства и качества выполняемых работ работодателем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вводиться системы премирования и другие формы стимулирования труда, определенные условиями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коллективного договора и (или) актами работодателя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584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Сафонова Елена Робертовна</a:t>
            </a: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срока больничного листа по родам сотрудница хочет взять трудовой отпуск, включающий все накопленные дни трудового отпуска (39 календарных дней), и только по его окончании написать заявление на отпуск без содержания по уходу за ребенком. В практике нашей компании такое в первый раз.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какие-то нюансы по оформлению данного трудового отпуска? Достаточно ли для расчета отпускных заявления сотрудницы, написанного в последний день больничного, и приказа? Спасибо.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362558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Бекбулатова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Жанна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время пребывания в служебной командировке за Работником сохраняется место работы (должность) и заработная плата. Работнику при направлении в служебную командировку оплачиваются: суточные за календарные дни нахождения в командировке, с том числе за время в пути: расходы по проезду к месту назначения и обратно; расходы по найму жилого помещения.»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вот такой пункт присутствует в ТД.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ли это основанием для бухгалтерии для оплаты командировочных, которые выпали на выходные дни?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4612740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Пономарева Елена Михайловна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ли согласие отдельное для того, чтобы работник мог работать по режиму 21/21 календарный день, если работник подписал трудовой договор с указанным режимом работы?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3021911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Мендалина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Инара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Здравствуйте. Что делать, если работник не подписывает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доп.соглашение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 повышении зарплаты?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6959338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Давыденко Антонина  Александровна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ли право руководитель не отпустить работника в очередной отпуск ,и на каком основании?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6843667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Давыденко Антонина  Александровна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ли право руководитель не отпустить работника в очередной отпуск, и на каком основании?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1486918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Кирюхина Мария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определяется средняя заработная плата, при оплате времени перерыва сотрудницы, которая имеет ребенка до 1,5 лет?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25590737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Заикина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</a:t>
            </a: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Пожалуйста, остановитесь на предоставлении отпуска авансом. Если работник увольняется и он не успел отработать отгулянный отпуск, как быть?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40843883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489654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Бисатова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Умит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день! Сохраняется ли место и должность, если сотрудника забрали в армию с  призывом на военную службу?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8593529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489654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Травникова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Алефтина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Андреевна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ушел на больничный (перелом руки, 40 дней). Может ли работодатель предоставить ему трудовой отпуск по его заявлению, в период больничного листа (15 кал. дней)? Работник просит трудовой отпуск в связи с тем, что при начислении оплаты по больничному листу срабатывает предел 15 МРП.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ВОПРОСЫ ИЗ ЧАТА 1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3471491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1184</TotalTime>
  <Words>5443</Words>
  <Application>Microsoft Office PowerPoint</Application>
  <PresentationFormat>Экран (4:3)</PresentationFormat>
  <Paragraphs>448</Paragraphs>
  <Slides>100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1" baseType="lpstr">
      <vt:lpstr>Тема Office</vt:lpstr>
      <vt:lpstr>Презентация PowerPoint</vt:lpstr>
      <vt:lpstr> Статья 107. Система оплаты труда </vt:lpstr>
      <vt:lpstr>Система оплаты труда</vt:lpstr>
      <vt:lpstr>Формы оплаты труда</vt:lpstr>
      <vt:lpstr> Статья 107. Система оплаты труда </vt:lpstr>
      <vt:lpstr>Презентация PowerPoint</vt:lpstr>
      <vt:lpstr>Презентация PowerPoint</vt:lpstr>
      <vt:lpstr>Презентация PowerPoint</vt:lpstr>
      <vt:lpstr> Статья 107. Система оплаты труда </vt:lpstr>
      <vt:lpstr>Статья 105. Оплата труда работников, занятых на тяжелых работах, работах с вредными и (или) опасными условиями труда</vt:lpstr>
      <vt:lpstr>Презентация PowerPoint</vt:lpstr>
      <vt:lpstr>Презентация PowerPoint</vt:lpstr>
      <vt:lpstr>Презентация PowerPoint</vt:lpstr>
      <vt:lpstr> Изменение условий труда  </vt:lpstr>
      <vt:lpstr>Презентация PowerPoint</vt:lpstr>
      <vt:lpstr>Нормативное постановление ВС РК</vt:lpstr>
      <vt:lpstr>Презентация PowerPoint</vt:lpstr>
      <vt:lpstr>Презентация PowerPoint</vt:lpstr>
      <vt:lpstr>Порядок прекращения ТД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Коллективный договор</vt:lpstr>
      <vt:lpstr>Презентация PowerPoint</vt:lpstr>
      <vt:lpstr>представители работников - </vt:lpstr>
      <vt:lpstr>Презентация PowerPoint</vt:lpstr>
      <vt:lpstr>Закон о профсоюзах</vt:lpstr>
      <vt:lpstr>Презентация PowerPoint</vt:lpstr>
      <vt:lpstr>представители работников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360</cp:revision>
  <dcterms:created xsi:type="dcterms:W3CDTF">2018-01-30T04:51:50Z</dcterms:created>
  <dcterms:modified xsi:type="dcterms:W3CDTF">2019-03-01T02:57:23Z</dcterms:modified>
</cp:coreProperties>
</file>