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350" r:id="rId4"/>
    <p:sldId id="351" r:id="rId5"/>
    <p:sldId id="352" r:id="rId6"/>
    <p:sldId id="353" r:id="rId7"/>
    <p:sldId id="354" r:id="rId8"/>
    <p:sldId id="349" r:id="rId9"/>
    <p:sldId id="348" r:id="rId10"/>
    <p:sldId id="345" r:id="rId11"/>
    <p:sldId id="346" r:id="rId12"/>
    <p:sldId id="355" r:id="rId13"/>
    <p:sldId id="360" r:id="rId14"/>
    <p:sldId id="359" r:id="rId15"/>
    <p:sldId id="356" r:id="rId16"/>
    <p:sldId id="357" r:id="rId17"/>
    <p:sldId id="358" r:id="rId18"/>
    <p:sldId id="364" r:id="rId19"/>
    <p:sldId id="362" r:id="rId20"/>
    <p:sldId id="361" r:id="rId21"/>
    <p:sldId id="365" r:id="rId22"/>
    <p:sldId id="366" r:id="rId23"/>
    <p:sldId id="367" r:id="rId24"/>
    <p:sldId id="370" r:id="rId25"/>
    <p:sldId id="369" r:id="rId26"/>
    <p:sldId id="368" r:id="rId27"/>
    <p:sldId id="372" r:id="rId28"/>
    <p:sldId id="376" r:id="rId29"/>
    <p:sldId id="374" r:id="rId30"/>
    <p:sldId id="380" r:id="rId31"/>
    <p:sldId id="375" r:id="rId32"/>
    <p:sldId id="377" r:id="rId33"/>
    <p:sldId id="378" r:id="rId34"/>
    <p:sldId id="379" r:id="rId35"/>
    <p:sldId id="381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1D63C-24FF-4831-ADB5-57281C55111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157CF-5634-4701-B8E1-BF84B9707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9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57CF-5634-4701-B8E1-BF84B9707A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4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71525"/>
            <a:ext cx="8424936" cy="244827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вопросы по исполнительной надписи нотариусов»</a:t>
            </a:r>
            <a:endParaRPr lang="ru-RU" sz="4400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/>
            <a:endParaRPr lang="ru-RU" sz="2800" b="1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5954" y="4005064"/>
            <a:ext cx="842493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i="1" dirty="0" smtClean="0">
              <a:cs typeface="Arial" panose="020B0604020202020204" pitchFamily="34" charset="0"/>
            </a:endParaRPr>
          </a:p>
          <a:p>
            <a:pPr algn="l"/>
            <a:endParaRPr lang="ru-RU" sz="4000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/>
            <a:endParaRPr lang="ru-RU" sz="2800" b="1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6113" y="3861048"/>
            <a:ext cx="5380023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Алтынай Макешева, </a:t>
            </a:r>
          </a:p>
          <a:p>
            <a:pPr algn="l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Нотариус 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Алматы</a:t>
            </a:r>
            <a:endParaRPr lang="ru-RU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 Айтбаев, </a:t>
            </a:r>
          </a:p>
          <a:p>
            <a:pPr algn="l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 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Алматинской городской коллегии адвокатов</a:t>
            </a:r>
          </a:p>
          <a:p>
            <a:pPr algn="l"/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i="1" dirty="0" smtClean="0">
              <a:cs typeface="Arial" panose="020B0604020202020204" pitchFamily="34" charset="0"/>
            </a:endParaRPr>
          </a:p>
          <a:p>
            <a:pPr algn="l"/>
            <a:endParaRPr lang="ru-RU" sz="4000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/>
            <a:endParaRPr lang="ru-RU" sz="2800" b="1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323528" y="1268760"/>
            <a:ext cx="849694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2. При взыскании задолженности </a:t>
            </a:r>
            <a:r>
              <a:rPr lang="ru-RU" sz="3200" dirty="0" smtClean="0"/>
              <a:t>на </a:t>
            </a:r>
            <a:r>
              <a:rPr lang="ru-RU" sz="3200" dirty="0"/>
              <a:t>основании обязательства, </a:t>
            </a:r>
            <a:r>
              <a:rPr lang="ru-RU" sz="3200" dirty="0" smtClean="0"/>
              <a:t>основанного </a:t>
            </a:r>
            <a:r>
              <a:rPr lang="ru-RU" sz="3200" dirty="0"/>
              <a:t>на письменной сделке, </a:t>
            </a:r>
            <a:r>
              <a:rPr lang="ru-RU" sz="3200" b="1" u="sng" dirty="0" smtClean="0">
                <a:solidFill>
                  <a:srgbClr val="C00000"/>
                </a:solidFill>
              </a:rPr>
              <a:t>должны </a:t>
            </a:r>
            <a:r>
              <a:rPr lang="ru-RU" sz="3200" b="1" u="sng" dirty="0">
                <a:solidFill>
                  <a:srgbClr val="C00000"/>
                </a:solidFill>
              </a:rPr>
              <a:t>быть</a:t>
            </a:r>
            <a:r>
              <a:rPr lang="ru-RU" sz="3200" b="1" dirty="0"/>
              <a:t> </a:t>
            </a:r>
            <a:r>
              <a:rPr lang="ru-RU" sz="3200" dirty="0"/>
              <a:t>предоставлены:</a:t>
            </a: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323528" y="3140968"/>
            <a:ext cx="8568952" cy="3717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ru-RU" dirty="0"/>
              <a:t>1. подлинные договоры;</a:t>
            </a:r>
          </a:p>
          <a:p>
            <a:pPr marL="0" indent="0" algn="just" fontAlgn="base">
              <a:buNone/>
            </a:pPr>
            <a:r>
              <a:rPr lang="ru-RU" dirty="0"/>
              <a:t>2.  документы, подтверждающие возникновение обязанности должника по уплате задолженности по договорам: товаро-транспортная накладная, товарная накладная, акт приема-передачи товара (выполненных работ, оказанных услуг), заказ-наряд</a:t>
            </a:r>
            <a:r>
              <a:rPr lang="en-US" dirty="0"/>
              <a:t> </a:t>
            </a:r>
            <a:r>
              <a:rPr lang="ru-RU" dirty="0"/>
              <a:t>и другие);</a:t>
            </a:r>
          </a:p>
          <a:p>
            <a:pPr marL="0" indent="0" algn="just" fontAlgn="base">
              <a:buNone/>
            </a:pPr>
            <a:r>
              <a:rPr lang="ru-RU" dirty="0"/>
              <a:t>3.  документы, подтверждающие письменное признание должником суммы задолженности: акт сверки расчетов, ответ на претензию, акцептованное платежное требование или иной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181288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323528" y="1196752"/>
            <a:ext cx="85689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3. </a:t>
            </a:r>
            <a:r>
              <a:rPr lang="ru-RU" sz="3200" dirty="0"/>
              <a:t>При взыскании </a:t>
            </a:r>
            <a:r>
              <a:rPr lang="ru-RU" sz="3200" dirty="0" smtClean="0"/>
              <a:t>задолженности об </a:t>
            </a:r>
            <a:r>
              <a:rPr lang="ru-RU" sz="3200" dirty="0"/>
              <a:t>исполнении обязательства, </a:t>
            </a:r>
            <a:r>
              <a:rPr lang="ru-RU" sz="3200" dirty="0" smtClean="0"/>
              <a:t>основанного </a:t>
            </a:r>
            <a:r>
              <a:rPr lang="ru-RU" sz="3200" dirty="0"/>
              <a:t>на протесте векселя,</a:t>
            </a:r>
            <a:br>
              <a:rPr lang="ru-RU" sz="3200" dirty="0"/>
            </a:br>
            <a:r>
              <a:rPr lang="ru-RU" sz="3200" b="1" u="sng" dirty="0">
                <a:solidFill>
                  <a:srgbClr val="C00000"/>
                </a:solidFill>
              </a:rPr>
              <a:t>должны быть</a:t>
            </a:r>
            <a:r>
              <a:rPr lang="ru-RU" sz="3200" b="1" dirty="0"/>
              <a:t> </a:t>
            </a:r>
            <a:r>
              <a:rPr lang="ru-RU" sz="3200" dirty="0"/>
              <a:t>предоставлены:</a:t>
            </a:r>
            <a:br>
              <a:rPr lang="ru-RU" sz="3200" dirty="0"/>
            </a:br>
            <a:endParaRPr lang="ru-RU" sz="3600" dirty="0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314548" y="3717032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dirty="0"/>
              <a:t> - подлинный вексель и совершенный нотариусом протест векселя в неплатеже, неакцепте и недатировании акцепта.</a:t>
            </a:r>
          </a:p>
        </p:txBody>
      </p:sp>
    </p:spTree>
    <p:extLst>
      <p:ext uri="{BB962C8B-B14F-4D97-AF65-F5344CB8AC3E}">
        <p14:creationId xmlns:p14="http://schemas.microsoft.com/office/powerpoint/2010/main" val="365944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335403" y="126876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4. При истребовании предмета лизинга </a:t>
            </a:r>
            <a:br>
              <a:rPr lang="ru-RU" sz="3200" dirty="0"/>
            </a:br>
            <a:r>
              <a:rPr lang="ru-RU" sz="3200" dirty="0"/>
              <a:t>в соответствии с договором лизинга,</a:t>
            </a:r>
            <a:br>
              <a:rPr lang="ru-RU" sz="3200" dirty="0"/>
            </a:br>
            <a:r>
              <a:rPr lang="ru-RU" sz="3200" b="1" u="sng" dirty="0">
                <a:solidFill>
                  <a:srgbClr val="C00000"/>
                </a:solidFill>
              </a:rPr>
              <a:t>могут быть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предоставлены: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323528" y="2852936"/>
            <a:ext cx="8496944" cy="3849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dirty="0"/>
              <a:t>1</a:t>
            </a:r>
            <a:r>
              <a:rPr lang="ru-RU" dirty="0" smtClean="0"/>
              <a:t>. Заявление </a:t>
            </a:r>
            <a:r>
              <a:rPr lang="ru-RU" dirty="0"/>
              <a:t>лизингодателя;</a:t>
            </a:r>
          </a:p>
          <a:p>
            <a:pPr marL="0" indent="0" fontAlgn="base">
              <a:buNone/>
            </a:pPr>
            <a:r>
              <a:rPr lang="ru-RU" dirty="0"/>
              <a:t>2. </a:t>
            </a:r>
            <a:r>
              <a:rPr lang="ru-RU" dirty="0" smtClean="0"/>
              <a:t>Подлинный </a:t>
            </a:r>
            <a:r>
              <a:rPr lang="ru-RU" dirty="0"/>
              <a:t>договор лизинга;</a:t>
            </a:r>
          </a:p>
          <a:p>
            <a:pPr marL="0" indent="0" fontAlgn="base">
              <a:buNone/>
            </a:pPr>
            <a:r>
              <a:rPr lang="ru-RU" dirty="0"/>
              <a:t>3. </a:t>
            </a:r>
            <a:r>
              <a:rPr lang="ru-RU" dirty="0" smtClean="0"/>
              <a:t>Письменное </a:t>
            </a:r>
            <a:r>
              <a:rPr lang="ru-RU" dirty="0"/>
              <a:t>предупреждение о возможном истребовании предмета лизинга, направленное лизингополучателю не менее чем за 1 месяц до подачи заявления;</a:t>
            </a:r>
          </a:p>
          <a:p>
            <a:pPr marL="0" indent="0" fontAlgn="base">
              <a:buNone/>
            </a:pPr>
            <a:r>
              <a:rPr lang="ru-RU" dirty="0"/>
              <a:t>4. </a:t>
            </a:r>
            <a:r>
              <a:rPr lang="ru-RU" dirty="0" smtClean="0"/>
              <a:t>Документы</a:t>
            </a:r>
            <a:r>
              <a:rPr lang="ru-RU" dirty="0"/>
              <a:t>, подтверждающие фактическую уплату лизинговых платежей лизингополучателем.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b="1" dirty="0">
                <a:solidFill>
                  <a:srgbClr val="C00000"/>
                </a:solidFill>
              </a:rPr>
              <a:t>Примечание: </a:t>
            </a:r>
          </a:p>
          <a:p>
            <a:pPr marL="514350" indent="-514350" fontAlgn="base">
              <a:buAutoNum type="arabicPeriod"/>
            </a:pPr>
            <a:r>
              <a:rPr lang="ru-RU" b="1" dirty="0"/>
              <a:t>На момент проведения вебинара не урегулировано </a:t>
            </a:r>
            <a:r>
              <a:rPr lang="ru-RU" b="1" dirty="0" smtClean="0"/>
              <a:t>Правилами </a:t>
            </a:r>
            <a:r>
              <a:rPr lang="ru-RU" b="1" dirty="0"/>
              <a:t>совершения нотариальных действий нотариусами либо другим законом</a:t>
            </a:r>
          </a:p>
          <a:p>
            <a:pPr marL="514350" indent="-514350" fontAlgn="base">
              <a:buAutoNum type="arabicPeriod"/>
            </a:pPr>
            <a:r>
              <a:rPr lang="ru-RU" b="1" dirty="0"/>
              <a:t>По аналогии с требованиями ст. 24 Закона РК «О финансовом лизинге».</a:t>
            </a:r>
          </a:p>
          <a:p>
            <a:pPr marL="514350" indent="-514350" fontAlgn="base">
              <a:buFont typeface="Arial" panose="020B0604020202020204" pitchFamily="34" charset="0"/>
              <a:buAutoNum type="arabicPeriod"/>
            </a:pPr>
            <a:r>
              <a:rPr lang="ru-RU" b="1" dirty="0"/>
              <a:t>В этом слайде выражено частное мнение участников вебинара в информационных целях и не может быть использовано иначе. </a:t>
            </a:r>
          </a:p>
          <a:p>
            <a:pPr marL="514350" indent="-514350" fontAlgn="base">
              <a:buAutoNum type="arabicPeriod"/>
            </a:pPr>
            <a:endParaRPr lang="ru-RU" b="1" dirty="0"/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99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7200" y="1268760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5.  При обращении взыскания </a:t>
            </a:r>
            <a:br>
              <a:rPr lang="ru-RU" sz="3200" dirty="0"/>
            </a:br>
            <a:r>
              <a:rPr lang="ru-RU" sz="3200" dirty="0"/>
              <a:t>на предмет залога в ломбарде,</a:t>
            </a:r>
            <a:br>
              <a:rPr lang="ru-RU" sz="3200" dirty="0"/>
            </a:br>
            <a:r>
              <a:rPr lang="ru-RU" sz="3200" b="1" u="sng" dirty="0">
                <a:solidFill>
                  <a:srgbClr val="C00000"/>
                </a:solidFill>
              </a:rPr>
              <a:t>могут быть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предоставлены: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323528" y="2996952"/>
            <a:ext cx="8229600" cy="3633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dirty="0" smtClean="0"/>
              <a:t>Залоговый </a:t>
            </a:r>
            <a:r>
              <a:rPr lang="ru-RU" dirty="0"/>
              <a:t>билет;</a:t>
            </a:r>
          </a:p>
          <a:p>
            <a:pPr marL="514350" indent="-514350">
              <a:buAutoNum type="arabicPeriod"/>
            </a:pPr>
            <a:r>
              <a:rPr lang="ru-RU" dirty="0" smtClean="0"/>
              <a:t>Именная </a:t>
            </a:r>
            <a:r>
              <a:rPr lang="ru-RU" dirty="0"/>
              <a:t>сохранная квитанция;</a:t>
            </a:r>
          </a:p>
          <a:p>
            <a:pPr marL="0" indent="0" fontAlgn="base">
              <a:buNone/>
            </a:pPr>
            <a:r>
              <a:rPr lang="ru-RU" dirty="0"/>
              <a:t>3. </a:t>
            </a:r>
            <a:r>
              <a:rPr lang="ru-RU" dirty="0" smtClean="0"/>
              <a:t>     Документ </a:t>
            </a:r>
            <a:r>
              <a:rPr lang="ru-RU" dirty="0"/>
              <a:t>содержащий сведения о задолженности;</a:t>
            </a:r>
          </a:p>
          <a:p>
            <a:pPr marL="0" indent="0" fontAlgn="base">
              <a:buNone/>
            </a:pPr>
            <a:r>
              <a:rPr lang="ru-RU" dirty="0"/>
              <a:t>4. </a:t>
            </a:r>
            <a:r>
              <a:rPr lang="ru-RU" dirty="0" smtClean="0"/>
              <a:t>    Письменное </a:t>
            </a:r>
            <a:r>
              <a:rPr lang="ru-RU" dirty="0"/>
              <a:t>уведомление (извещение), направленное должнику, о сумме задолженности и сроке ее погашения.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b="1" dirty="0">
                <a:solidFill>
                  <a:srgbClr val="C00000"/>
                </a:solidFill>
              </a:rPr>
              <a:t>Примечание: </a:t>
            </a:r>
          </a:p>
          <a:p>
            <a:pPr marL="514350" indent="-514350" fontAlgn="base">
              <a:buAutoNum type="arabicPeriod"/>
            </a:pPr>
            <a:r>
              <a:rPr lang="ru-RU" b="1" dirty="0"/>
              <a:t>На момент проведения вебинара не урегулировано Правилами совершения нотариальных действий нотариусами либо другим законом</a:t>
            </a:r>
          </a:p>
          <a:p>
            <a:pPr marL="514350" indent="-514350" fontAlgn="base">
              <a:buFont typeface="Arial" panose="020B0604020202020204" pitchFamily="34" charset="0"/>
              <a:buAutoNum type="arabicPeriod"/>
            </a:pPr>
            <a:r>
              <a:rPr lang="ru-RU" b="1" dirty="0"/>
              <a:t>В этом слайде выражено частное мнение участников вебинара в информационных целях и не может быть использовано иначе. </a:t>
            </a:r>
          </a:p>
          <a:p>
            <a:pPr marL="514350" indent="-514350" fontAlgn="base">
              <a:buAutoNum type="arabicPeriod"/>
            </a:pPr>
            <a:endParaRPr lang="ru-RU" b="1" dirty="0"/>
          </a:p>
          <a:p>
            <a:pPr marL="0" indent="0" fontAlgn="base"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265534" y="1115795"/>
            <a:ext cx="8568952" cy="2290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6. </a:t>
            </a:r>
            <a:r>
              <a:rPr lang="ru-RU" sz="3200" dirty="0"/>
              <a:t>  При взыскании задолженности </a:t>
            </a:r>
            <a:r>
              <a:rPr lang="ru-RU" sz="3200" dirty="0" smtClean="0"/>
              <a:t>с </a:t>
            </a:r>
            <a:r>
              <a:rPr lang="ru-RU" sz="3200" dirty="0"/>
              <a:t>собственников помещений (квартир) </a:t>
            </a:r>
            <a:r>
              <a:rPr lang="ru-RU" sz="3200" dirty="0" smtClean="0"/>
              <a:t>на </a:t>
            </a:r>
            <a:r>
              <a:rPr lang="ru-RU" sz="3200" dirty="0"/>
              <a:t>содержание общего </a:t>
            </a:r>
            <a:r>
              <a:rPr lang="ru-RU" sz="3200" dirty="0" smtClean="0"/>
              <a:t>имущества объекта </a:t>
            </a:r>
            <a:r>
              <a:rPr lang="ru-RU" sz="3200" dirty="0"/>
              <a:t>кондоминиума </a:t>
            </a:r>
            <a:r>
              <a:rPr lang="ru-RU" sz="3200" b="1" u="sng" dirty="0" smtClean="0">
                <a:solidFill>
                  <a:srgbClr val="C00000"/>
                </a:solidFill>
              </a:rPr>
              <a:t>должны </a:t>
            </a:r>
            <a:r>
              <a:rPr lang="ru-RU" sz="3200" b="1" u="sng" dirty="0">
                <a:solidFill>
                  <a:srgbClr val="C00000"/>
                </a:solidFill>
              </a:rPr>
              <a:t>быть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предоставлены:</a:t>
            </a: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107504" y="3406061"/>
            <a:ext cx="9036496" cy="3417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dirty="0"/>
              <a:t>1. </a:t>
            </a:r>
            <a:r>
              <a:rPr lang="ru-RU" dirty="0" smtClean="0"/>
              <a:t>Заверенная </a:t>
            </a:r>
            <a:r>
              <a:rPr lang="ru-RU" dirty="0"/>
              <a:t>копия договора на обслуживания (если </a:t>
            </a:r>
            <a:r>
              <a:rPr lang="ru-RU" dirty="0" smtClean="0"/>
              <a:t>взыскатель - </a:t>
            </a:r>
            <a:r>
              <a:rPr lang="ru-RU" dirty="0"/>
              <a:t>управляющая компания);</a:t>
            </a:r>
          </a:p>
          <a:p>
            <a:pPr marL="0" indent="0" fontAlgn="base">
              <a:buNone/>
            </a:pPr>
            <a:r>
              <a:rPr lang="ru-RU" dirty="0"/>
              <a:t>2. </a:t>
            </a:r>
            <a:r>
              <a:rPr lang="ru-RU" dirty="0" smtClean="0"/>
              <a:t>Копии </a:t>
            </a:r>
            <a:r>
              <a:rPr lang="ru-RU" dirty="0"/>
              <a:t>документов об установлении тарифов, определении пени (протокол, выписка из решения общего собрания кооператив собственников помещений (</a:t>
            </a:r>
            <a:r>
              <a:rPr lang="ru-RU" dirty="0" smtClean="0"/>
              <a:t>квартир);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3. </a:t>
            </a:r>
            <a:r>
              <a:rPr lang="ru-RU" dirty="0" smtClean="0"/>
              <a:t>Документ </a:t>
            </a:r>
            <a:r>
              <a:rPr lang="ru-RU" dirty="0"/>
              <a:t>о расчете суммы задолженности (заверенная взыскателем копия лицевого счета с расчетом суммы задолженности или заверенная взыскателем выписка из лицевого счета) по плате за услуги;</a:t>
            </a:r>
          </a:p>
          <a:p>
            <a:pPr marL="0" indent="0" fontAlgn="base">
              <a:buNone/>
            </a:pPr>
            <a:r>
              <a:rPr lang="ru-RU" dirty="0"/>
              <a:t>4. </a:t>
            </a:r>
            <a:r>
              <a:rPr lang="ru-RU" dirty="0" smtClean="0"/>
              <a:t>Документ, </a:t>
            </a:r>
            <a:r>
              <a:rPr lang="ru-RU" dirty="0"/>
              <a:t>содержащий сведения о сроках уплаты задолженности, о дате возникновения обязанности по внесению платы </a:t>
            </a:r>
          </a:p>
          <a:p>
            <a:pPr marL="0" indent="0" fontAlgn="base">
              <a:buNone/>
            </a:pPr>
            <a:r>
              <a:rPr lang="ru-RU" dirty="0"/>
              <a:t>5. </a:t>
            </a:r>
            <a:r>
              <a:rPr lang="ru-RU" dirty="0" smtClean="0"/>
              <a:t>Письменное </a:t>
            </a:r>
            <a:r>
              <a:rPr lang="ru-RU" dirty="0"/>
              <a:t>уведомление (извещение), направленное должнику, о сумме задолженности и сроке ее погашения.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71412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7200" y="1218989"/>
            <a:ext cx="8229600" cy="199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7. При взыскании задолженности </a:t>
            </a:r>
            <a:br>
              <a:rPr lang="ru-RU" sz="3200" dirty="0"/>
            </a:br>
            <a:r>
              <a:rPr lang="ru-RU" sz="3200" dirty="0"/>
              <a:t>на основании публичных договоров </a:t>
            </a:r>
            <a:br>
              <a:rPr lang="ru-RU" sz="3200" dirty="0"/>
            </a:br>
            <a:r>
              <a:rPr lang="ru-RU" sz="3200" b="1" u="sng" dirty="0">
                <a:solidFill>
                  <a:srgbClr val="C00000"/>
                </a:solidFill>
              </a:rPr>
              <a:t>должны быть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предоставлены:</a:t>
            </a: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323528" y="3192305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dirty="0"/>
              <a:t>1. </a:t>
            </a:r>
            <a:r>
              <a:rPr lang="ru-RU" dirty="0" smtClean="0"/>
              <a:t>Копия </a:t>
            </a:r>
            <a:r>
              <a:rPr lang="ru-RU" dirty="0"/>
              <a:t>договора, заверенная взыскателем; </a:t>
            </a:r>
          </a:p>
          <a:p>
            <a:pPr marL="0" indent="0" fontAlgn="base">
              <a:buNone/>
            </a:pPr>
            <a:r>
              <a:rPr lang="ru-RU" dirty="0"/>
              <a:t>2. </a:t>
            </a:r>
            <a:r>
              <a:rPr lang="ru-RU" dirty="0" smtClean="0"/>
              <a:t>Документ </a:t>
            </a:r>
            <a:r>
              <a:rPr lang="ru-RU" dirty="0"/>
              <a:t>о расчете суммы задолженности по плате за услуги (заверенная взыскателем копия лицевого счета с расчетом суммы задолженности или заверенная взыскателем выписка из лицевого счета);</a:t>
            </a:r>
          </a:p>
          <a:p>
            <a:pPr marL="0" indent="0" fontAlgn="base">
              <a:buNone/>
            </a:pPr>
            <a:r>
              <a:rPr lang="ru-RU" dirty="0" smtClean="0"/>
              <a:t>3. Документ </a:t>
            </a:r>
            <a:r>
              <a:rPr lang="ru-RU" dirty="0"/>
              <a:t>содержащий сведения о сроках уплаты задолженности, о дате возникновения обязанности по внесению платы </a:t>
            </a:r>
          </a:p>
          <a:p>
            <a:pPr marL="0" indent="0" fontAlgn="base">
              <a:buNone/>
            </a:pPr>
            <a:r>
              <a:rPr lang="ru-RU" dirty="0"/>
              <a:t>4. </a:t>
            </a:r>
            <a:r>
              <a:rPr lang="ru-RU" dirty="0" smtClean="0"/>
              <a:t>Письменное </a:t>
            </a:r>
            <a:r>
              <a:rPr lang="ru-RU" dirty="0"/>
              <a:t>уведомление (извещение), направленное должнику, о сумме задолженности и сроке ее погашения.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60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1262" y="126876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8.  При взыскании арендных платежей</a:t>
            </a:r>
            <a:br>
              <a:rPr lang="ru-RU" sz="3200" dirty="0"/>
            </a:br>
            <a:r>
              <a:rPr lang="ru-RU" sz="3200" b="1" u="sng" dirty="0">
                <a:solidFill>
                  <a:srgbClr val="C00000"/>
                </a:solidFill>
              </a:rPr>
              <a:t>должны быть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предоставлены:  </a:t>
            </a: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314547" y="328498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Договор </a:t>
            </a:r>
            <a:r>
              <a:rPr lang="ru-RU" dirty="0"/>
              <a:t>аренды;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Претензия </a:t>
            </a:r>
            <a:r>
              <a:rPr lang="ru-RU" dirty="0"/>
              <a:t>о погашении </a:t>
            </a:r>
            <a:r>
              <a:rPr lang="ru-RU" dirty="0" smtClean="0"/>
              <a:t>задолженности.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2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475013" y="1124744"/>
            <a:ext cx="8229600" cy="2290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9.   При взыскании задолженности </a:t>
            </a:r>
            <a:br>
              <a:rPr lang="ru-RU" sz="3200" dirty="0"/>
            </a:br>
            <a:r>
              <a:rPr lang="ru-RU" sz="3200" dirty="0"/>
              <a:t>о взыскании заработной платы </a:t>
            </a:r>
            <a:br>
              <a:rPr lang="ru-RU" sz="3200" dirty="0"/>
            </a:br>
            <a:r>
              <a:rPr lang="ru-RU" sz="3200" b="1" u="sng" dirty="0">
                <a:solidFill>
                  <a:srgbClr val="C00000"/>
                </a:solidFill>
              </a:rPr>
              <a:t>могут быть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предоставлены:</a:t>
            </a:r>
            <a:br>
              <a:rPr lang="ru-RU" sz="3200" dirty="0"/>
            </a:br>
            <a:r>
              <a:rPr lang="ru-RU" sz="3200" dirty="0"/>
              <a:t>  </a:t>
            </a: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57200" y="306896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dirty="0" smtClean="0"/>
              <a:t>Любой </a:t>
            </a:r>
            <a:r>
              <a:rPr lang="ru-RU" dirty="0"/>
              <a:t>документ, подтверждающий трудовую деятельность работника согласно требованиям ст. 35 Трудового Кодекса РК. 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dirty="0" smtClean="0"/>
              <a:t>Справка </a:t>
            </a:r>
            <a:r>
              <a:rPr lang="ru-RU" dirty="0"/>
              <a:t>о наличии задолженности по заработной плате.</a:t>
            </a:r>
          </a:p>
          <a:p>
            <a:pPr marL="0" indent="0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Примечание: </a:t>
            </a:r>
          </a:p>
          <a:p>
            <a:pPr marL="514350" indent="-514350" fontAlgn="base">
              <a:buAutoNum type="arabicPeriod"/>
            </a:pPr>
            <a:r>
              <a:rPr lang="ru-RU" sz="2400" b="1" dirty="0"/>
              <a:t>На момент проведения вебинара не урегулировано Правилами совершения нотариальных действий нотариусами либо другим </a:t>
            </a:r>
            <a:r>
              <a:rPr lang="ru-RU" sz="2400" b="1" dirty="0" smtClean="0"/>
              <a:t>законом.</a:t>
            </a:r>
            <a:endParaRPr lang="ru-RU" sz="2400" b="1" dirty="0"/>
          </a:p>
          <a:p>
            <a:pPr marL="514350" indent="-514350" fontAlgn="base">
              <a:buFont typeface="Arial" panose="020B0604020202020204" pitchFamily="34" charset="0"/>
              <a:buAutoNum type="arabicPeriod"/>
            </a:pPr>
            <a:r>
              <a:rPr lang="ru-RU" sz="2400" b="1" dirty="0"/>
              <a:t>В этом слайде выражено частное мнение участников вебинара в информационных целях и не может быть использовано иначе. </a:t>
            </a:r>
          </a:p>
          <a:p>
            <a:pPr marL="514350" indent="-514350" fontAlgn="base">
              <a:buAutoNum type="arabicPeriod"/>
            </a:pP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0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179512" y="1412776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Требования </a:t>
            </a:r>
            <a:r>
              <a:rPr lang="ru-RU" sz="4000" b="1" dirty="0">
                <a:solidFill>
                  <a:srgbClr val="C00000"/>
                </a:solidFill>
              </a:rPr>
              <a:t>к содержанию исполнительной надписи</a:t>
            </a: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323528" y="2636913"/>
            <a:ext cx="842493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установлены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marL="514350" indent="-514350">
              <a:buAutoNum type="arabicParenR"/>
            </a:pPr>
            <a:r>
              <a:rPr lang="ru-RU" sz="2600" dirty="0" smtClean="0"/>
              <a:t>Ст</a:t>
            </a:r>
            <a:r>
              <a:rPr lang="ru-RU" sz="2600" dirty="0"/>
              <a:t>. 92-3 Закона </a:t>
            </a:r>
            <a:r>
              <a:rPr lang="ru-RU" sz="2600" dirty="0"/>
              <a:t>Республики Казахстан </a:t>
            </a:r>
            <a:r>
              <a:rPr lang="ru-RU" sz="2600" dirty="0" smtClean="0"/>
              <a:t>«</a:t>
            </a:r>
            <a:r>
              <a:rPr lang="ru-RU" sz="2600" dirty="0"/>
              <a:t>О нотариате» </a:t>
            </a:r>
          </a:p>
          <a:p>
            <a:pPr marL="514350" indent="-514350" algn="just">
              <a:buAutoNum type="arabicParenR"/>
            </a:pPr>
            <a:r>
              <a:rPr lang="ru-RU" sz="2600" dirty="0"/>
              <a:t>Приказом Министра юстиции Республики Казахстан от 29 февраля 2016 года № 104 </a:t>
            </a:r>
            <a:r>
              <a:rPr lang="ru-RU" sz="2600" dirty="0" smtClean="0"/>
              <a:t>    «</a:t>
            </a:r>
            <a:r>
              <a:rPr lang="ru-RU" sz="2600" dirty="0"/>
              <a:t>Об утверждении форм нотариальных свидетельств и постановлений, удостоверительных надписей на сделках и свидетельствуемых нотариусами документах»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9029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   Необходимо знать!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0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289E275-4FF5-4309-8800-9617548AA44D}"/>
              </a:ext>
            </a:extLst>
          </p:cNvPr>
          <p:cNvSpPr>
            <a:spLocks noGrp="1"/>
          </p:cNvSpPr>
          <p:nvPr/>
        </p:nvSpPr>
        <p:spPr>
          <a:xfrm>
            <a:off x="683568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u="sng" dirty="0">
                <a:solidFill>
                  <a:srgbClr val="C00000"/>
                </a:solidFill>
              </a:rPr>
              <a:t>Необходимо знать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51175DA-162D-4560-8343-15FE62D85009}"/>
              </a:ext>
            </a:extLst>
          </p:cNvPr>
          <p:cNvSpPr>
            <a:spLocks noGrp="1"/>
          </p:cNvSpPr>
          <p:nvPr/>
        </p:nvSpPr>
        <p:spPr>
          <a:xfrm>
            <a:off x="457200" y="22048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Нотариус </a:t>
            </a:r>
            <a:r>
              <a:rPr lang="ru-RU" dirty="0"/>
              <a:t>совершает исполнительную надпись на </a:t>
            </a:r>
            <a:r>
              <a:rPr lang="ru-RU" dirty="0" smtClean="0"/>
              <a:t>документе, </a:t>
            </a:r>
            <a:r>
              <a:rPr lang="ru-RU" dirty="0"/>
              <a:t>устанавливающем задолженность или выдает соответствующее постановление.</a:t>
            </a:r>
          </a:p>
          <a:p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Исполнительная </a:t>
            </a:r>
            <a:r>
              <a:rPr lang="ru-RU" dirty="0"/>
              <a:t>надпись может быть совершена на копии документа, устанавливающего задолженность, при условии предъявления его подлинника, </a:t>
            </a:r>
            <a:r>
              <a:rPr lang="ru-RU" dirty="0" smtClean="0"/>
              <a:t>на </a:t>
            </a:r>
            <a:r>
              <a:rPr lang="ru-RU" dirty="0"/>
              <a:t>котором делается соответствующая отметка.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9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>
          <a:xfrm>
            <a:off x="179512" y="134076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Исполнительная надпись </a:t>
            </a:r>
            <a:r>
              <a:rPr lang="ru-RU" sz="1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это:</a:t>
            </a:r>
            <a:endParaRPr lang="ru-RU" sz="1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451262" y="2852936"/>
            <a:ext cx="8229600" cy="40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	1. распоряжение нотариуса</a:t>
            </a:r>
            <a:br>
              <a:rPr lang="ru-RU" dirty="0"/>
            </a:br>
            <a:r>
              <a:rPr lang="ru-RU" dirty="0"/>
              <a:t>	2. по бесспорным требованиям</a:t>
            </a:r>
            <a:br>
              <a:rPr lang="ru-RU" dirty="0"/>
            </a:br>
            <a:r>
              <a:rPr lang="ru-RU" dirty="0"/>
              <a:t>	3. на обязательстве должника </a:t>
            </a:r>
            <a:br>
              <a:rPr lang="ru-RU" dirty="0"/>
            </a:br>
            <a:r>
              <a:rPr lang="ru-RU" dirty="0"/>
              <a:t>	4. в пользу кредитора </a:t>
            </a:r>
            <a:br>
              <a:rPr lang="ru-RU" dirty="0"/>
            </a:br>
            <a:r>
              <a:rPr lang="ru-RU" dirty="0"/>
              <a:t>	5. которая имеет силу исполнительного 	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12386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539552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исполнительной надписи должнику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323528" y="2780928"/>
            <a:ext cx="8568952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6800" dirty="0"/>
              <a:t>После совершения исполнительной надписи нотариус не позднее следующего рабочего дня вручает или направляет их копию должнику:</a:t>
            </a:r>
          </a:p>
          <a:p>
            <a:pPr marL="0" indent="0" fontAlgn="base">
              <a:buNone/>
            </a:pPr>
            <a:endParaRPr lang="ru-RU" sz="6800" dirty="0"/>
          </a:p>
          <a:p>
            <a:pPr marL="0" indent="0" fontAlgn="base">
              <a:buNone/>
            </a:pPr>
            <a:r>
              <a:rPr lang="ru-RU" sz="6800" dirty="0"/>
              <a:t>- по адресу электронной почты, указанному в </a:t>
            </a:r>
            <a:r>
              <a:rPr lang="ru-RU" sz="6800" dirty="0" smtClean="0"/>
              <a:t>договоре;</a:t>
            </a:r>
            <a:endParaRPr lang="ru-RU" sz="6800" dirty="0"/>
          </a:p>
          <a:p>
            <a:pPr marL="0" indent="0" fontAlgn="base">
              <a:buNone/>
            </a:pPr>
            <a:r>
              <a:rPr lang="ru-RU" sz="6800" dirty="0"/>
              <a:t>- по известному месту жительства (нахождения);</a:t>
            </a:r>
          </a:p>
          <a:p>
            <a:pPr marL="0" indent="0" fontAlgn="base">
              <a:buNone/>
            </a:pPr>
            <a:r>
              <a:rPr lang="ru-RU" sz="6800" dirty="0"/>
              <a:t>- по месту регистрации должника;</a:t>
            </a:r>
          </a:p>
          <a:p>
            <a:pPr marL="0" indent="0" fontAlgn="base">
              <a:buNone/>
            </a:pPr>
            <a:r>
              <a:rPr lang="ru-RU" sz="6800" dirty="0"/>
              <a:t>- путем личного вручения должнику.</a:t>
            </a:r>
          </a:p>
          <a:p>
            <a:pPr marL="0" indent="0" fontAlgn="base">
              <a:buNone/>
            </a:pPr>
            <a:endParaRPr lang="ru-RU" sz="6800" dirty="0"/>
          </a:p>
          <a:p>
            <a:pPr marL="0" indent="0">
              <a:buNone/>
            </a:pPr>
            <a:r>
              <a:rPr lang="ru-RU" sz="6800" dirty="0">
                <a:solidFill>
                  <a:srgbClr val="C00000"/>
                </a:solidFill>
              </a:rPr>
              <a:t>Примечание: </a:t>
            </a:r>
            <a:r>
              <a:rPr lang="ru-RU" sz="6800" dirty="0"/>
              <a:t>в заключаемых договорах обязательно указывайте адрес электронной почты</a:t>
            </a:r>
            <a:r>
              <a:rPr lang="ru-RU" sz="6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20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535AC8B2-00D8-4A42-948C-C98569F9633A}"/>
              </a:ext>
            </a:extLst>
          </p:cNvPr>
          <p:cNvSpPr>
            <a:spLocks noGrp="1"/>
          </p:cNvSpPr>
          <p:nvPr/>
        </p:nvSpPr>
        <p:spPr>
          <a:xfrm>
            <a:off x="427512" y="1189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по отправке ИН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25C10B-7A10-48DF-81C4-BFD87C55D3CA}"/>
              </a:ext>
            </a:extLst>
          </p:cNvPr>
          <p:cNvSpPr>
            <a:spLocks noGrp="1"/>
          </p:cNvSpPr>
          <p:nvPr/>
        </p:nvSpPr>
        <p:spPr>
          <a:xfrm>
            <a:off x="218032" y="2332038"/>
            <a:ext cx="8818464" cy="433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Из текста пункта 1 ст. 92-6 Закона РК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О нотариате» следует, что ИН отправляет нотариус.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Некоторые </a:t>
            </a:r>
            <a:r>
              <a:rPr lang="ru-RU" dirty="0"/>
              <a:t>юристы считают расходы по отправке за счет нотариуса, другие возлагают эти расходы на заявителя. </a:t>
            </a:r>
          </a:p>
          <a:p>
            <a:pPr marL="0" indent="0">
              <a:buNone/>
            </a:pPr>
            <a:r>
              <a:rPr lang="ru-RU" dirty="0"/>
              <a:t>Закон четко этот вопрос не раскрывает. Однако разрешено отправлять на электронную почту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3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E0B108-ADEB-4F18-83F5-491081982786}"/>
              </a:ext>
            </a:extLst>
          </p:cNvPr>
          <p:cNvSpPr>
            <a:spLocks noGrp="1"/>
          </p:cNvSpPr>
          <p:nvPr/>
        </p:nvSpPr>
        <p:spPr>
          <a:xfrm>
            <a:off x="439387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Услуга «Гибридная почта»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7E59F9E-4905-4CEA-A284-0D1A0B83B18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" y="2852936"/>
            <a:ext cx="892508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95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F3F950B-660D-46BF-9F34-1BF2344CB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208912" cy="51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8AB8204-C67A-45D8-B603-A80476B8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1" y="1628800"/>
            <a:ext cx="9144000" cy="44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50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/>
        </p:nvSpPr>
        <p:spPr>
          <a:xfrm>
            <a:off x="179512" y="1844824"/>
            <a:ext cx="8784976" cy="5013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dirty="0"/>
              <a:t>Исполнительная надпись считается полученной, если она направлена должнику:</a:t>
            </a:r>
          </a:p>
          <a:p>
            <a:pPr marL="0" indent="0" fontAlgn="base">
              <a:buNone/>
            </a:pPr>
            <a:endParaRPr lang="ru-RU" sz="2600" dirty="0"/>
          </a:p>
          <a:p>
            <a:pPr marL="0" indent="0" algn="just" fontAlgn="base">
              <a:buNone/>
            </a:pPr>
            <a:r>
              <a:rPr lang="ru-RU" dirty="0"/>
              <a:t>1) на адрес электронной почты, указанный в договоре, заключенном между сторонами;</a:t>
            </a:r>
          </a:p>
          <a:p>
            <a:pPr marL="0" indent="0" algn="just" fontAlgn="base">
              <a:buNone/>
            </a:pPr>
            <a:r>
              <a:rPr lang="ru-RU" dirty="0"/>
              <a:t>2) заказным письмом с уведомлением о его вручении, в том числе полученным одним из совершеннолетних членов семьи, другим лицом, проживающим с лицом по указанному адресу;</a:t>
            </a:r>
          </a:p>
          <a:p>
            <a:pPr marL="0" indent="0" algn="just" fontAlgn="base">
              <a:buNone/>
            </a:pPr>
            <a:r>
              <a:rPr lang="ru-RU" dirty="0"/>
              <a:t>3) с использованием иных средств связи, обеспечивающих фиксирование доставки.</a:t>
            </a:r>
          </a:p>
          <a:p>
            <a:pPr marL="0" indent="0" fontAlgn="base">
              <a:buNone/>
            </a:pPr>
            <a:r>
              <a:rPr lang="ru-RU" dirty="0"/>
              <a:t>4) вручена лично.</a:t>
            </a:r>
          </a:p>
          <a:p>
            <a:pPr marL="0" indent="0">
              <a:buNone/>
            </a:pPr>
            <a:endParaRPr lang="ru-RU" sz="2300" dirty="0"/>
          </a:p>
          <a:p>
            <a:pPr marL="0" indent="0" algn="just">
              <a:buNone/>
            </a:pPr>
            <a:r>
              <a:rPr lang="ru-RU" b="1" dirty="0"/>
              <a:t>В случае возврата уведомления с отметкой о невозможности его вручения адресату, получателю в связи с отказом в его принятии копия исполнительной надписи или соответствующего постановления считается направленной надлежащим образом.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 каких случаях исполнительная надпись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считается полученной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8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/>
        </p:nvSpPr>
        <p:spPr>
          <a:xfrm>
            <a:off x="251520" y="1556792"/>
            <a:ext cx="8640959" cy="510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ru-RU" sz="2400" dirty="0">
                <a:solidFill>
                  <a:srgbClr val="C00000"/>
                </a:solidFill>
              </a:rPr>
              <a:t>Требования к возражениям должника:</a:t>
            </a:r>
          </a:p>
          <a:p>
            <a:pPr marL="0" indent="0" fontAlgn="base">
              <a:buNone/>
            </a:pPr>
            <a:endParaRPr lang="ru-RU" sz="1200" dirty="0"/>
          </a:p>
          <a:p>
            <a:pPr marL="0" indent="0" fontAlgn="base">
              <a:buNone/>
            </a:pPr>
            <a:r>
              <a:rPr lang="ru-RU" sz="2400" dirty="0"/>
              <a:t>1. У должника всего 10 рабочих дней со дня получения копии исполнительной надписи для направления возражения нотариусу.</a:t>
            </a:r>
          </a:p>
          <a:p>
            <a:pPr marL="0" indent="0" fontAlgn="base">
              <a:buNone/>
            </a:pPr>
            <a:r>
              <a:rPr lang="ru-RU" sz="2400" dirty="0"/>
              <a:t>2. Возражения должны быть заявлены письменно с уведомлением нотариуса. </a:t>
            </a:r>
          </a:p>
          <a:p>
            <a:pPr marL="0" indent="0" fontAlgn="base">
              <a:buNone/>
            </a:pPr>
            <a:r>
              <a:rPr lang="ru-RU" sz="2400" b="1" dirty="0"/>
              <a:t>3. Возражение должника должно содержать причины несогласия с заявленным требованием.</a:t>
            </a:r>
          </a:p>
          <a:p>
            <a:pPr marL="0" indent="0" fontAlgn="base">
              <a:buNone/>
            </a:pPr>
            <a:endParaRPr lang="ru-RU" sz="2400" dirty="0"/>
          </a:p>
          <a:p>
            <a:pPr marL="0" indent="0" fontAlgn="base">
              <a:buNone/>
            </a:pPr>
            <a:r>
              <a:rPr lang="ru-RU" sz="2000" dirty="0">
                <a:solidFill>
                  <a:srgbClr val="C00000"/>
                </a:solidFill>
              </a:rPr>
              <a:t>Примечание.</a:t>
            </a:r>
            <a:r>
              <a:rPr lang="ru-RU" sz="2000" dirty="0"/>
              <a:t> На основании норм ст. 97-6 Закона РК «О нотариате»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Возражения должника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3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/>
        </p:nvSpPr>
        <p:spPr>
          <a:xfrm>
            <a:off x="323528" y="1484784"/>
            <a:ext cx="8568952" cy="5363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Нотариус выносит постановление об отмене исполнительной надписи или соответствующего постановления не позднее 3-х рабочих дней со дня получения письменного (!) возражения должника.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случае </a:t>
            </a:r>
            <a:r>
              <a:rPr lang="ru-RU" dirty="0">
                <a:solidFill>
                  <a:srgbClr val="C00000"/>
                </a:solidFill>
              </a:rPr>
              <a:t>ОТКАЗА</a:t>
            </a:r>
            <a:r>
              <a:rPr lang="ru-RU" dirty="0"/>
              <a:t> в отмене исполнительной надписи по возражению </a:t>
            </a:r>
            <a:r>
              <a:rPr lang="ru-RU" dirty="0" smtClean="0"/>
              <a:t>должника, </a:t>
            </a:r>
            <a:r>
              <a:rPr lang="ru-RU" dirty="0"/>
              <a:t>оспаривание действий нотариуса осуществляется в судебном порядке в течение 10 суток (ст. 321 ГПК РК). </a:t>
            </a:r>
          </a:p>
          <a:p>
            <a:pPr marL="0" indent="0" algn="just">
              <a:buNone/>
            </a:pPr>
            <a:r>
              <a:rPr lang="ru-RU" dirty="0"/>
              <a:t>Отказ нотариуса может не выражаться в письменной форме или любым другим документом.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случае </a:t>
            </a:r>
            <a:r>
              <a:rPr lang="ru-RU" dirty="0">
                <a:solidFill>
                  <a:srgbClr val="C00000"/>
                </a:solidFill>
              </a:rPr>
              <a:t>ОТМЕНЫ</a:t>
            </a:r>
            <a:r>
              <a:rPr lang="ru-RU" dirty="0"/>
              <a:t> исполнительной надписи действия нотариуса оспариванию не подлежат. В этом случае копия постановления об отмене исполнительной надписи не позднее следующего рабочего дня после их вынесения должна быть вручена или направлена взыскателю и должнику.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Отмена исполнительной надписи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96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/>
        </p:nvSpPr>
        <p:spPr>
          <a:xfrm>
            <a:off x="251521" y="1484784"/>
            <a:ext cx="8634246" cy="528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r>
              <a:rPr lang="ru-RU" sz="2800" b="1" dirty="0"/>
              <a:t>Выдача исполнительной надписи взыскателю производится при наличии следующих условий:</a:t>
            </a:r>
          </a:p>
          <a:p>
            <a:pPr marL="0" indent="0" fontAlgn="base">
              <a:buNone/>
            </a:pPr>
            <a:endParaRPr lang="ru-RU" sz="2800" dirty="0"/>
          </a:p>
          <a:p>
            <a:pPr marL="0" indent="0" fontAlgn="base">
              <a:buNone/>
            </a:pPr>
            <a:r>
              <a:rPr lang="ru-RU" sz="2800" dirty="0"/>
              <a:t>1. </a:t>
            </a:r>
            <a:r>
              <a:rPr lang="ru-RU" sz="2800" dirty="0" smtClean="0"/>
              <a:t>При </a:t>
            </a:r>
            <a:r>
              <a:rPr lang="ru-RU" sz="2800" dirty="0"/>
              <a:t>поступлении уведомления о вручении копии исполнительной надписи должнику;</a:t>
            </a:r>
          </a:p>
          <a:p>
            <a:pPr fontAlgn="base">
              <a:buFontTx/>
              <a:buChar char="-"/>
            </a:pPr>
            <a:endParaRPr lang="ru-RU" sz="2800" dirty="0"/>
          </a:p>
          <a:p>
            <a:pPr marL="0" indent="0" fontAlgn="base">
              <a:buNone/>
            </a:pPr>
            <a:r>
              <a:rPr lang="ru-RU" sz="2800" dirty="0"/>
              <a:t>2. </a:t>
            </a:r>
            <a:r>
              <a:rPr lang="ru-RU" sz="2800" dirty="0" smtClean="0"/>
              <a:t>При </a:t>
            </a:r>
            <a:r>
              <a:rPr lang="ru-RU" sz="2800" dirty="0"/>
              <a:t>отсутствии письменного возражения должника с причинами несогласия с заявленным требованием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Выдача исполнительной надписи взыскателю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23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/>
        </p:nvSpPr>
        <p:spPr>
          <a:xfrm>
            <a:off x="133393" y="1484784"/>
            <a:ext cx="8784976" cy="5143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1. Исполнительная надпись может быть предъявлена к принудительному исполнению в течение 3 лет со дня ее совершения, если законодательством не установлены иные сроки.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2. Восстановление пропущенного срока для предъявления исполнительной надписи производится в соответствии с гражданским процессуальным законодательством Республики Казахстан.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3. Взыскание по исполнительной надписи производится в порядке, установленном законодательством Республики Казахстан об исполнительном производстве.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Порядок взыскания по исполнительной надписи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>
          <a:xfrm>
            <a:off x="157143" y="1340768"/>
            <a:ext cx="850135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справка</a:t>
            </a:r>
            <a:endParaRPr lang="ru-RU" sz="1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293018" y="2636912"/>
            <a:ext cx="8527454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14 </a:t>
            </a:r>
            <a:r>
              <a:rPr lang="ru-RU" dirty="0"/>
              <a:t>июля 1997 г. Закон РК «О нотариате» разрешает совершать нотариальные действия по исполнительной надписи</a:t>
            </a:r>
          </a:p>
          <a:p>
            <a:endParaRPr lang="ru-RU" dirty="0"/>
          </a:p>
          <a:p>
            <a:pPr algn="just"/>
            <a:r>
              <a:rPr lang="ru-RU" dirty="0"/>
              <a:t>29 марта 2000 года данное нотариальное действие исключено из перечня нотариальных действий </a:t>
            </a:r>
          </a:p>
          <a:p>
            <a:endParaRPr lang="ru-RU" dirty="0"/>
          </a:p>
          <a:p>
            <a:pPr algn="just"/>
            <a:r>
              <a:rPr lang="ru-RU" dirty="0"/>
              <a:t>01 января 2016 года  вновь вводится исполнительная надпись</a:t>
            </a:r>
          </a:p>
          <a:p>
            <a:endParaRPr lang="ru-RU" dirty="0"/>
          </a:p>
          <a:p>
            <a:pPr algn="just"/>
            <a:r>
              <a:rPr lang="ru-RU" dirty="0"/>
              <a:t>21 января </a:t>
            </a:r>
            <a:r>
              <a:rPr lang="ru-RU" dirty="0" smtClean="0"/>
              <a:t>2019 года </a:t>
            </a:r>
            <a:r>
              <a:rPr lang="ru-RU" dirty="0"/>
              <a:t>расширяется перечень требований, по которым взыскание задолженности производится в бесспорном порядке при предъявлении исполнительных надписей нотариуса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82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/>
        </p:nvSpPr>
        <p:spPr>
          <a:xfrm>
            <a:off x="133393" y="1287924"/>
            <a:ext cx="8784976" cy="5570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Закон </a:t>
            </a:r>
            <a:r>
              <a:rPr lang="ru-RU" dirty="0"/>
              <a:t>Республики Казахстан </a:t>
            </a:r>
            <a:r>
              <a:rPr lang="ru-RU" dirty="0"/>
              <a:t>«О нотариате»</a:t>
            </a:r>
          </a:p>
          <a:p>
            <a:pPr algn="just"/>
            <a:r>
              <a:rPr lang="ru-RU" dirty="0"/>
              <a:t>Приказ Министра юстиции Республики Казахстан от 31 января 2012 года № 31  «Об утверждении Правил совершения нотариальных действий нотариусами»</a:t>
            </a:r>
          </a:p>
          <a:p>
            <a:pPr algn="just"/>
            <a:r>
              <a:rPr lang="ru-RU" dirty="0"/>
              <a:t>Приказ Министра юстиции </a:t>
            </a:r>
            <a:r>
              <a:rPr lang="ru-RU" dirty="0"/>
              <a:t>Республики Казахстан </a:t>
            </a:r>
            <a:r>
              <a:rPr lang="ru-RU" dirty="0"/>
              <a:t>от 29 февраля 2016 года № 104  Об утверждении форм нотариальных свидетельств и постановлений, удостоверительных надписей на сделках и свидетельствуемых нотариусами документах</a:t>
            </a:r>
          </a:p>
          <a:p>
            <a:pPr algn="just"/>
            <a:r>
              <a:rPr lang="ru-RU" dirty="0"/>
              <a:t>Методические рекомендации по совершению исполнительной надписи, </a:t>
            </a:r>
            <a:r>
              <a:rPr lang="ru-RU" dirty="0" smtClean="0"/>
              <a:t>утвержденные решением </a:t>
            </a:r>
            <a:r>
              <a:rPr lang="ru-RU" dirty="0"/>
              <a:t>Правления Республиканской нотариальной палаты от 9 марта 2016 года № 3</a:t>
            </a:r>
          </a:p>
          <a:p>
            <a:pPr algn="just"/>
            <a:r>
              <a:rPr lang="ru-RU" dirty="0"/>
              <a:t>Гражданский процессуальный </a:t>
            </a:r>
            <a:r>
              <a:rPr lang="ru-RU" dirty="0"/>
              <a:t>кодекс Республики Казахстан </a:t>
            </a:r>
            <a:endParaRPr lang="ru-RU" dirty="0"/>
          </a:p>
          <a:p>
            <a:pPr algn="just"/>
            <a:r>
              <a:rPr lang="ru-RU" dirty="0"/>
              <a:t>Налоговый Кодекс </a:t>
            </a:r>
            <a:r>
              <a:rPr lang="ru-RU" dirty="0"/>
              <a:t>Республики Казахстан </a:t>
            </a:r>
            <a:endParaRPr lang="ru-RU" dirty="0" smtClean="0"/>
          </a:p>
          <a:p>
            <a:pPr algn="just"/>
            <a:r>
              <a:rPr lang="ru-RU" dirty="0" smtClean="0"/>
              <a:t>Закон </a:t>
            </a:r>
            <a:r>
              <a:rPr lang="ru-RU" dirty="0"/>
              <a:t>Республики Казахстан </a:t>
            </a:r>
            <a:r>
              <a:rPr lang="ru-RU" dirty="0"/>
              <a:t>«Об исполнительном производстве и статусе судебных исполнителей»</a:t>
            </a:r>
          </a:p>
          <a:p>
            <a:pPr algn="just"/>
            <a:r>
              <a:rPr lang="ru-RU" dirty="0"/>
              <a:t>Статья «Нотариальное удостоверение электронных сделок. Перспективы</a:t>
            </a:r>
            <a:r>
              <a:rPr lang="ru-RU" dirty="0" smtClean="0"/>
              <a:t>». </a:t>
            </a:r>
            <a:r>
              <a:rPr lang="ru-RU" dirty="0" smtClean="0"/>
              <a:t>Автор</a:t>
            </a:r>
            <a:r>
              <a:rPr lang="en-US" dirty="0"/>
              <a:t>:</a:t>
            </a:r>
            <a:r>
              <a:rPr lang="ru-RU" dirty="0" smtClean="0"/>
              <a:t> </a:t>
            </a:r>
            <a:r>
              <a:rPr lang="ru-RU" dirty="0"/>
              <a:t>Жанабилова А.Б., Председатель Республиканской нотариальной </a:t>
            </a:r>
            <a:r>
              <a:rPr lang="ru-RU" dirty="0" smtClean="0"/>
              <a:t>палаты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    Нормативно-правовые акты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71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3285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Гузаль: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Ситуация: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нотариус составляет исполнительную надпись по спорной задолженности, можно сказать по незаконному требованию (по онлайн кредиту). Ответчик не понимает юридические последствия этого документа и своевременно не составляет возражение. Соответственно ИН вступает в силу. Дальше судебный исполнитель ставит на арест все счета 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движимое имущество.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клиенту в такой ситуации? Имеет ли нотариус право отменить ИН, вступившую в силу?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ВОПРОСЫ: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47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511256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5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Дмитрий:</a:t>
            </a:r>
            <a:endParaRPr lang="ru-RU" sz="5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выноситься Исполнительная надпись по электронным формам сделки (нет живых подписей, обмен смс, мейлами и т.п.)? (Согласно ГК РК, такие сделки могут быть признанными совершенными в письменной форме). 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возврата уведомления с отметкой о невозможности его вручения адресату-получателю в связи с отказом в его принятии, копия исполнительной надписи или соответствующего постановления считается направленной надлежащим образом. Только в связи с отказом? Или когда адресат не проживает? выбыл и т.п.? Что делать с возвратными письмами? Можно ли считать ИН врученной? 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взыскания денег или истребования иного движимого имущества от должника нотариус совершает исполнительную надпись на документе, устанавливающем задолженность, или выдает соответствующее постановление. Соответствующее постановление - это что за документ? 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Исполнительная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надпись может быть совершена на копии документа, устанавливающего задолженность, при условии предъявления его подлинника, в котором делается соответствующая отметка. Может ли исполнительная надпись выноситься на отдельном листе, не подшивая его к документу о задолженности?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ВОПРОСЫ: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9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Аслан:</a:t>
            </a:r>
            <a:endParaRPr lang="ru-RU" sz="5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 день! Прошу коллег дать разъяснение и их мнение по следующим вопросам: Пунктами 2,3 ст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92-6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"О нотариате" предусматривается: Должник вправе в течение десяти рабочих дней со дня получения копии исполнительной надписи или соответствующего постановления направить нотариусу, совершившему исполнительную надпись или вынесшему соответствующее постановление, возражения против заявленного требования в письменном виде с уведомлением. Возражение должника должно содержать причины несогласия с заявленным требованием.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Отсюда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вытекает вопрос: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возражение должника должно быть обоснованное и нотариус его исследует или автоматически при поступлении возражения нотариус отменяет исполнительную надпись? Зачастую должник недобросовестно необоснованно делает возражения, стараясь уклониться от ответственности. Как быть?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ВОПРОСЫ: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15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24936" cy="51125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Акмарал: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составить Текст исполнительной надписи об истребовании предмета лизинга и об обращении взыскания на предмет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ВОПРОСЫ: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17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96855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Жанна: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ли суды принимать заявления о взыскании задолженности и выносить судебные приказы, если взыскателем предварительно не осуществлена процедура по совершению исполнительной надписи?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ВОПРОСЫ: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21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616624"/>
          </a:xfrm>
          <a:noFill/>
        </p:spPr>
        <p:txBody>
          <a:bodyPr>
            <a:normAutofit fontScale="40000" lnSpcReduction="20000"/>
          </a:bodyPr>
          <a:lstStyle/>
          <a:p>
            <a:endParaRPr lang="ru-RU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</a:t>
            </a:r>
            <a:r>
              <a:rPr lang="ru-RU" sz="6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endParaRPr lang="ru-RU" sz="8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8000" b="1" i="1" dirty="0" smtClean="0">
                <a:solidFill>
                  <a:schemeClr val="tx2"/>
                </a:solidFill>
              </a:rPr>
              <a:t>Алтынай </a:t>
            </a:r>
            <a:r>
              <a:rPr lang="ru-RU" sz="8000" b="1" i="1" dirty="0" smtClean="0">
                <a:solidFill>
                  <a:schemeClr val="tx2"/>
                </a:solidFill>
              </a:rPr>
              <a:t>Макешева</a:t>
            </a:r>
          </a:p>
          <a:p>
            <a:pPr algn="l"/>
            <a:endParaRPr lang="ru-RU" sz="2000" b="1" dirty="0">
              <a:solidFill>
                <a:schemeClr val="tx2"/>
              </a:solidFill>
            </a:endParaRPr>
          </a:p>
          <a:p>
            <a:pPr algn="l"/>
            <a:r>
              <a:rPr lang="ru-RU" sz="6000" b="1" dirty="0" smtClean="0">
                <a:solidFill>
                  <a:schemeClr val="tx2"/>
                </a:solidFill>
              </a:rPr>
              <a:t>Нотариус, более 16 лет нотариальной практики</a:t>
            </a:r>
          </a:p>
          <a:p>
            <a:pPr algn="l"/>
            <a:endParaRPr lang="ru-RU" sz="1600" b="1" dirty="0" smtClean="0">
              <a:solidFill>
                <a:schemeClr val="tx2"/>
              </a:solidFill>
            </a:endParaRPr>
          </a:p>
          <a:p>
            <a:pPr algn="l"/>
            <a:r>
              <a:rPr lang="ru-RU" sz="6000" b="1" dirty="0" smtClean="0">
                <a:solidFill>
                  <a:schemeClr val="tx2"/>
                </a:solidFill>
              </a:rPr>
              <a:t>+</a:t>
            </a:r>
            <a:r>
              <a:rPr lang="ru-RU" sz="6000" b="1" dirty="0">
                <a:solidFill>
                  <a:schemeClr val="tx2"/>
                </a:solidFill>
              </a:rPr>
              <a:t>7 </a:t>
            </a:r>
            <a:r>
              <a:rPr lang="ru-RU" sz="6000" b="1" dirty="0" smtClean="0">
                <a:solidFill>
                  <a:schemeClr val="tx2"/>
                </a:solidFill>
              </a:rPr>
              <a:t>777 363 88 88 </a:t>
            </a:r>
            <a:r>
              <a:rPr lang="ru-RU" sz="6000" b="1" dirty="0">
                <a:solidFill>
                  <a:schemeClr val="tx2"/>
                </a:solidFill>
              </a:rPr>
              <a:t>(</a:t>
            </a:r>
            <a:r>
              <a:rPr lang="en-US" sz="6000" b="1" dirty="0">
                <a:solidFill>
                  <a:schemeClr val="tx2"/>
                </a:solidFill>
              </a:rPr>
              <a:t>Whats App</a:t>
            </a:r>
            <a:r>
              <a:rPr lang="ru-RU" sz="6000" b="1" dirty="0">
                <a:solidFill>
                  <a:schemeClr val="tx2"/>
                </a:solidFill>
              </a:rPr>
              <a:t>)</a:t>
            </a:r>
          </a:p>
          <a:p>
            <a:pPr algn="l"/>
            <a:endParaRPr lang="ru-RU" sz="2000" b="1" dirty="0">
              <a:solidFill>
                <a:schemeClr val="tx2"/>
              </a:solidFill>
            </a:endParaRPr>
          </a:p>
          <a:p>
            <a:pPr algn="l"/>
            <a:r>
              <a:rPr lang="en-US" sz="6000" b="1" dirty="0">
                <a:solidFill>
                  <a:schemeClr val="tx2"/>
                </a:solidFill>
              </a:rPr>
              <a:t>www.notarius-makesheva.kz</a:t>
            </a:r>
            <a:endParaRPr lang="ru-RU" sz="6000" b="1" dirty="0">
              <a:solidFill>
                <a:schemeClr val="tx2"/>
              </a:solidFill>
            </a:endParaRPr>
          </a:p>
          <a:p>
            <a:pPr algn="l"/>
            <a:endParaRPr lang="en-US" sz="2000" b="1" dirty="0">
              <a:solidFill>
                <a:schemeClr val="tx2"/>
              </a:solidFill>
            </a:endParaRPr>
          </a:p>
          <a:p>
            <a:pPr algn="l"/>
            <a:r>
              <a:rPr lang="ru-RU" sz="6000" b="1" dirty="0">
                <a:solidFill>
                  <a:schemeClr val="tx2"/>
                </a:solidFill>
              </a:rPr>
              <a:t>Страница в </a:t>
            </a:r>
            <a:r>
              <a:rPr lang="tr-TR" sz="6000" b="1" dirty="0">
                <a:solidFill>
                  <a:schemeClr val="tx2"/>
                </a:solidFill>
              </a:rPr>
              <a:t>F</a:t>
            </a:r>
            <a:r>
              <a:rPr lang="en-US" sz="6000" b="1" dirty="0">
                <a:solidFill>
                  <a:schemeClr val="tx2"/>
                </a:solidFill>
              </a:rPr>
              <a:t>acebook</a:t>
            </a:r>
            <a:r>
              <a:rPr lang="ru-RU" sz="6000" b="1" dirty="0">
                <a:solidFill>
                  <a:schemeClr val="tx2"/>
                </a:solidFill>
              </a:rPr>
              <a:t> </a:t>
            </a:r>
            <a:r>
              <a:rPr lang="tr-TR" sz="6000" b="1" dirty="0">
                <a:solidFill>
                  <a:schemeClr val="tx2"/>
                </a:solidFill>
              </a:rPr>
              <a:t>@</a:t>
            </a:r>
            <a:r>
              <a:rPr lang="en-US" sz="6000" b="1" dirty="0" smtClean="0">
                <a:solidFill>
                  <a:schemeClr val="tx2"/>
                </a:solidFill>
              </a:rPr>
              <a:t>instanotarykz</a:t>
            </a:r>
            <a:endParaRPr lang="ru-RU" sz="6000" b="1" dirty="0" smtClean="0">
              <a:solidFill>
                <a:schemeClr val="tx2"/>
              </a:solidFill>
            </a:endParaRPr>
          </a:p>
          <a:p>
            <a:pPr algn="l"/>
            <a:endParaRPr lang="ru-RU" sz="4100" b="1" i="1" dirty="0">
              <a:solidFill>
                <a:schemeClr val="tx2"/>
              </a:solidFill>
            </a:endParaRPr>
          </a:p>
          <a:p>
            <a:pPr algn="l"/>
            <a:r>
              <a:rPr lang="ru-RU" sz="8000" b="1" i="1" dirty="0" smtClean="0">
                <a:solidFill>
                  <a:schemeClr val="tx2"/>
                </a:solidFill>
              </a:rPr>
              <a:t>Серик Айтбаев</a:t>
            </a:r>
            <a:endParaRPr lang="ru-RU" sz="8000" b="1" i="1" dirty="0" smtClean="0">
              <a:solidFill>
                <a:schemeClr val="tx2"/>
              </a:solidFill>
            </a:endParaRPr>
          </a:p>
          <a:p>
            <a:pPr algn="l"/>
            <a:endParaRPr lang="ru-RU" sz="2000" strike="sngStrike" dirty="0" smtClean="0">
              <a:solidFill>
                <a:schemeClr val="tx2"/>
              </a:solidFill>
            </a:endParaRPr>
          </a:p>
          <a:p>
            <a:pPr algn="l"/>
            <a:r>
              <a:rPr lang="ru-RU" sz="6000" b="1" dirty="0" smtClean="0">
                <a:solidFill>
                  <a:schemeClr val="tx2"/>
                </a:solidFill>
              </a:rPr>
              <a:t>А</a:t>
            </a:r>
            <a:r>
              <a:rPr lang="ru-RU" sz="6000" b="1" dirty="0" smtClean="0">
                <a:solidFill>
                  <a:schemeClr val="tx2"/>
                </a:solidFill>
              </a:rPr>
              <a:t>двокат </a:t>
            </a:r>
            <a:r>
              <a:rPr lang="ru-RU" sz="6000" b="1" dirty="0">
                <a:solidFill>
                  <a:schemeClr val="tx2"/>
                </a:solidFill>
              </a:rPr>
              <a:t>Алматинской городской коллегии адвокатов</a:t>
            </a:r>
            <a:r>
              <a:rPr lang="ru-RU" sz="7000" dirty="0">
                <a:solidFill>
                  <a:schemeClr val="tx2"/>
                </a:solidFill>
              </a:rPr>
              <a:t/>
            </a:r>
            <a:br>
              <a:rPr lang="ru-RU" sz="7000" dirty="0">
                <a:solidFill>
                  <a:schemeClr val="tx2"/>
                </a:solidFill>
              </a:rPr>
            </a:br>
            <a:endParaRPr lang="en-US" sz="2300" dirty="0" smtClean="0">
              <a:solidFill>
                <a:schemeClr val="tx2"/>
              </a:solidFill>
            </a:endParaRPr>
          </a:p>
          <a:p>
            <a:pPr algn="l"/>
            <a:r>
              <a:rPr lang="ru-RU" sz="6000" b="1" dirty="0" smtClean="0">
                <a:solidFill>
                  <a:schemeClr val="tx2"/>
                </a:solidFill>
              </a:rPr>
              <a:t>Тел</a:t>
            </a:r>
            <a:r>
              <a:rPr lang="ru-RU" sz="6000" b="1" dirty="0">
                <a:solidFill>
                  <a:schemeClr val="tx2"/>
                </a:solidFill>
              </a:rPr>
              <a:t>.: +7 </a:t>
            </a:r>
            <a:r>
              <a:rPr lang="ru-RU" sz="6000" b="1" dirty="0" smtClean="0">
                <a:solidFill>
                  <a:schemeClr val="tx2"/>
                </a:solidFill>
              </a:rPr>
              <a:t>707 </a:t>
            </a:r>
            <a:r>
              <a:rPr lang="ru-RU" sz="6000" b="1" dirty="0">
                <a:solidFill>
                  <a:schemeClr val="tx2"/>
                </a:solidFill>
              </a:rPr>
              <a:t>835 33 11</a:t>
            </a:r>
            <a:r>
              <a:rPr lang="ru-RU" sz="4500" b="1" dirty="0">
                <a:solidFill>
                  <a:schemeClr val="tx2"/>
                </a:solidFill>
              </a:rPr>
              <a:t/>
            </a:r>
            <a:br>
              <a:rPr lang="ru-RU" sz="4500" b="1" dirty="0">
                <a:solidFill>
                  <a:schemeClr val="tx2"/>
                </a:solidFill>
              </a:rPr>
            </a:br>
            <a:endParaRPr lang="en-US" sz="2000" b="1" dirty="0" smtClean="0">
              <a:solidFill>
                <a:schemeClr val="tx2"/>
              </a:solidFill>
            </a:endParaRPr>
          </a:p>
          <a:p>
            <a:pPr algn="l"/>
            <a:r>
              <a:rPr lang="en-US" sz="6000" b="1" dirty="0" smtClean="0">
                <a:solidFill>
                  <a:schemeClr val="tx2"/>
                </a:solidFill>
              </a:rPr>
              <a:t>E-mail</a:t>
            </a:r>
            <a:r>
              <a:rPr lang="ru-RU" sz="6000" b="1" dirty="0" smtClean="0">
                <a:solidFill>
                  <a:schemeClr val="tx2"/>
                </a:solidFill>
              </a:rPr>
              <a:t>: </a:t>
            </a:r>
            <a:r>
              <a:rPr lang="en-US" sz="6000" b="1" dirty="0" smtClean="0">
                <a:solidFill>
                  <a:schemeClr val="tx2"/>
                </a:solidFill>
              </a:rPr>
              <a:t>helpme@advok.kz</a:t>
            </a:r>
            <a:r>
              <a:rPr lang="ru-RU" sz="6000" b="1" dirty="0">
                <a:solidFill>
                  <a:schemeClr val="tx2"/>
                </a:solidFill>
              </a:rPr>
              <a:t> </a:t>
            </a:r>
            <a:endParaRPr lang="en-US" sz="60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>
          <a:xfrm>
            <a:off x="157143" y="1340768"/>
            <a:ext cx="850135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исполнительной надписи</a:t>
            </a:r>
            <a:endParaRPr lang="ru-RU" sz="1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293018" y="2636912"/>
            <a:ext cx="8527454" cy="3960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/>
              <a:t> документы </a:t>
            </a:r>
            <a:r>
              <a:rPr lang="ru-RU" dirty="0"/>
              <a:t>подтверждают бесспорность задолженности или иной ответственности должника перед взыскателем;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/>
              <a:t> со </a:t>
            </a:r>
            <a:r>
              <a:rPr lang="ru-RU" dirty="0"/>
              <a:t>дня возникновения права на иск (заявление) прошло не более трех лет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sz="2400" dirty="0"/>
              <a:t>     </a:t>
            </a:r>
            <a:r>
              <a:rPr lang="ru-RU" sz="2400" dirty="0">
                <a:solidFill>
                  <a:srgbClr val="C00000"/>
                </a:solidFill>
              </a:rPr>
              <a:t>Примечание:</a:t>
            </a:r>
            <a:r>
              <a:rPr lang="ru-RU" sz="2400" dirty="0"/>
              <a:t> если законом установлен иной срок давности,  исполнительная надпись выдается в пределах этого срока</a:t>
            </a:r>
          </a:p>
        </p:txBody>
      </p:sp>
    </p:spTree>
    <p:extLst>
      <p:ext uri="{BB962C8B-B14F-4D97-AF65-F5344CB8AC3E}">
        <p14:creationId xmlns:p14="http://schemas.microsoft.com/office/powerpoint/2010/main" val="298593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>
          <a:xfrm>
            <a:off x="157143" y="1340768"/>
            <a:ext cx="850135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Сравнительная таблица расходов</a:t>
            </a:r>
            <a:br>
              <a:rPr lang="ru-RU" sz="1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физических лиц:</a:t>
            </a:r>
            <a:br>
              <a:rPr lang="ru-RU" sz="1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293018" y="2636912"/>
            <a:ext cx="8527454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0,2 %</a:t>
            </a:r>
            <a:r>
              <a:rPr lang="ru-RU" b="1" dirty="0" smtClean="0"/>
              <a:t> </a:t>
            </a:r>
            <a:r>
              <a:rPr lang="ru-RU" dirty="0"/>
              <a:t>от взыскиваемой суммы (минимум 0,5 МРП, максимум 50 МРП) + 0,5 МРП госпошлина при подаче заявления о вынесении исполнительной надписи;</a:t>
            </a:r>
          </a:p>
          <a:p>
            <a:r>
              <a:rPr lang="ru-RU" b="1" dirty="0">
                <a:solidFill>
                  <a:srgbClr val="C00000"/>
                </a:solidFill>
              </a:rPr>
              <a:t>0,5 %</a:t>
            </a:r>
            <a:r>
              <a:rPr lang="ru-RU" b="1" dirty="0"/>
              <a:t> </a:t>
            </a:r>
            <a:r>
              <a:rPr lang="ru-RU" dirty="0"/>
              <a:t>от суммы долга при подаче судебного приказа;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1 %</a:t>
            </a:r>
            <a:r>
              <a:rPr lang="ru-RU" b="1" dirty="0" smtClean="0"/>
              <a:t> </a:t>
            </a:r>
            <a:r>
              <a:rPr lang="ru-RU" dirty="0"/>
              <a:t>от суммы долга при подаче иска.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Примечание: </a:t>
            </a:r>
            <a:r>
              <a:rPr lang="ru-RU" sz="2400" dirty="0"/>
              <a:t>по требованиям о взыскании заработной платы ФЛ платят только 0,5 МРП государственную пошлину</a:t>
            </a:r>
          </a:p>
        </p:txBody>
      </p:sp>
    </p:spTree>
    <p:extLst>
      <p:ext uri="{BB962C8B-B14F-4D97-AF65-F5344CB8AC3E}">
        <p14:creationId xmlns:p14="http://schemas.microsoft.com/office/powerpoint/2010/main" val="227845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>
          <a:xfrm>
            <a:off x="157143" y="1340768"/>
            <a:ext cx="850135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Сравнительная таблица расходов</a:t>
            </a:r>
            <a:br>
              <a:rPr lang="ru-RU" sz="1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юридических лиц</a:t>
            </a:r>
            <a:r>
              <a:rPr lang="ru-RU" sz="1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293018" y="2636912"/>
            <a:ext cx="852745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1 %  </a:t>
            </a:r>
            <a:r>
              <a:rPr lang="ru-RU" dirty="0"/>
              <a:t>от взыскиваемой суммы (минимум 1 МРП и максимум 100 МРП) + 0,5 МРП при подаче заявления о вынесении исполнительной надписи;</a:t>
            </a:r>
          </a:p>
          <a:p>
            <a:r>
              <a:rPr lang="ru-RU" b="1" dirty="0">
                <a:solidFill>
                  <a:srgbClr val="C00000"/>
                </a:solidFill>
              </a:rPr>
              <a:t>1,5 % </a:t>
            </a:r>
            <a:r>
              <a:rPr lang="ru-RU" dirty="0"/>
              <a:t>от взыскиваемой суммы при подаче судебного приказа;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3 % </a:t>
            </a:r>
            <a:r>
              <a:rPr lang="ru-RU" dirty="0"/>
              <a:t>от взыскиваемой суммы при подаче иска.</a:t>
            </a:r>
          </a:p>
        </p:txBody>
      </p:sp>
    </p:spTree>
    <p:extLst>
      <p:ext uri="{BB962C8B-B14F-4D97-AF65-F5344CB8AC3E}">
        <p14:creationId xmlns:p14="http://schemas.microsoft.com/office/powerpoint/2010/main" val="197255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/>
        </p:nvSpPr>
        <p:spPr>
          <a:xfrm>
            <a:off x="107504" y="1412776"/>
            <a:ext cx="8712968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ЗНАТЬ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взыскания денег или истребования иного движимого имущества от должника взыскатель представляет нотариусу заявление о совершении исполнительной надписи.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Подлинность подписи на заявлении физического лица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нотариально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засвидетельствована.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Полномочия взыскателя на подписание и подачу  заявления если взыскатель является юридическим лицом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подтверждены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Заявление, представляемое от имени юридического лица, подписывается первым руководителем и главным бухгалтером (при его наличии),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скрепляется печатью юридического лица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юридическое лицо (субъект малого предпринимательства) работает без печати, подлинность подписи заявителя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нотариально засвидетельствована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заявлении взыскатель указывает сведения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отсутствии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момент обращения за совершением исполнительной надписи судебного спора с должником об исполнении обязательств и о непогашении задолженности.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Заявление о совершении исполнительной надписи взыскатель вправе подать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любому частному нотариусу независимо от места нахождения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взыскателя и должника и места исполнения по надписи.</a:t>
            </a:r>
          </a:p>
        </p:txBody>
      </p:sp>
    </p:spTree>
    <p:extLst>
      <p:ext uri="{BB962C8B-B14F-4D97-AF65-F5344CB8AC3E}">
        <p14:creationId xmlns:p14="http://schemas.microsoft.com/office/powerpoint/2010/main" val="211978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7200" y="1412776"/>
            <a:ext cx="8229600" cy="4882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Перечень требований, </a:t>
            </a:r>
            <a:br>
              <a:rPr lang="ru-RU" sz="4000" b="1" dirty="0"/>
            </a:br>
            <a:r>
              <a:rPr lang="ru-RU" sz="4000" b="1" dirty="0"/>
              <a:t>по которым взыскание задолженности производится </a:t>
            </a:r>
            <a:br>
              <a:rPr lang="ru-RU" sz="4000" b="1" dirty="0"/>
            </a:br>
            <a:r>
              <a:rPr lang="ru-RU" sz="4000" b="1" dirty="0"/>
              <a:t>на основании </a:t>
            </a:r>
            <a:br>
              <a:rPr lang="ru-RU" sz="4000" b="1" dirty="0"/>
            </a:br>
            <a:r>
              <a:rPr lang="ru-RU" sz="4000" b="1" dirty="0"/>
              <a:t>исполнительных надписей</a:t>
            </a:r>
            <a:br>
              <a:rPr lang="ru-RU" sz="4000" b="1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(на момент проведения вебинара)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71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204645" y="1201662"/>
            <a:ext cx="8229600" cy="2290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 </a:t>
            </a:r>
            <a:r>
              <a:rPr lang="ru-RU" sz="3600" dirty="0"/>
              <a:t>1. При взыскании задолженности </a:t>
            </a:r>
            <a:br>
              <a:rPr lang="ru-RU" sz="3600" dirty="0"/>
            </a:br>
            <a:r>
              <a:rPr lang="ru-RU" sz="3600" dirty="0"/>
              <a:t>на основании обязательства, основанного</a:t>
            </a:r>
            <a:br>
              <a:rPr lang="ru-RU" sz="3600" dirty="0"/>
            </a:br>
            <a:r>
              <a:rPr lang="ru-RU" sz="3600" dirty="0"/>
              <a:t>на нотариально удостоверенной сделке </a:t>
            </a:r>
            <a:br>
              <a:rPr lang="ru-RU" sz="3600" dirty="0"/>
            </a:br>
            <a:r>
              <a:rPr lang="ru-RU" sz="3600" b="1" u="sng" dirty="0">
                <a:solidFill>
                  <a:srgbClr val="C00000"/>
                </a:solidFill>
              </a:rPr>
              <a:t>должны быть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dirty="0"/>
              <a:t>предоставлены:</a:t>
            </a: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323528" y="3466831"/>
            <a:ext cx="8496944" cy="34172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/>
              <a:t>Подлинный </a:t>
            </a:r>
            <a:r>
              <a:rPr lang="ru-RU" dirty="0"/>
              <a:t>экземпляр нотариально удостоверенного договора (соглашения) либо его дубликат (за исключением договоров займа денег).</a:t>
            </a:r>
          </a:p>
          <a:p>
            <a:pPr marL="0" indent="0">
              <a:buNone/>
            </a:pPr>
            <a:endParaRPr lang="ru-RU" sz="1700" dirty="0"/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Примечание:</a:t>
            </a:r>
            <a:r>
              <a:rPr lang="ru-RU" sz="2400" b="1" dirty="0"/>
              <a:t> здесь и далее согласно требований пункта 223 Правил совершения нотариальных действий нотариусами </a:t>
            </a:r>
          </a:p>
          <a:p>
            <a:pPr marL="0" indent="0">
              <a:buNone/>
            </a:pPr>
            <a:r>
              <a:rPr lang="ru-RU" sz="2400" b="1" dirty="0"/>
              <a:t>от 31 января 2012 года на момент проведения вебинара.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03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2036</Words>
  <Application>Microsoft Office PowerPoint</Application>
  <PresentationFormat>Экран (4:3)</PresentationFormat>
  <Paragraphs>248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Altynay</cp:lastModifiedBy>
  <cp:revision>192</cp:revision>
  <dcterms:created xsi:type="dcterms:W3CDTF">2018-01-30T04:51:50Z</dcterms:created>
  <dcterms:modified xsi:type="dcterms:W3CDTF">2019-03-14T14:04:00Z</dcterms:modified>
</cp:coreProperties>
</file>