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72" r:id="rId11"/>
    <p:sldId id="275" r:id="rId12"/>
    <p:sldId id="276" r:id="rId13"/>
    <p:sldId id="271" r:id="rId14"/>
    <p:sldId id="273" r:id="rId15"/>
    <p:sldId id="270" r:id="rId16"/>
    <p:sldId id="277" r:id="rId17"/>
    <p:sldId id="278" r:id="rId18"/>
    <p:sldId id="269" r:id="rId19"/>
    <p:sldId id="268" r:id="rId20"/>
    <p:sldId id="274" r:id="rId21"/>
    <p:sldId id="279" r:id="rId22"/>
    <p:sldId id="267" r:id="rId23"/>
    <p:sldId id="280" r:id="rId24"/>
    <p:sldId id="281" r:id="rId25"/>
    <p:sldId id="282" r:id="rId26"/>
    <p:sldId id="287" r:id="rId27"/>
    <p:sldId id="288" r:id="rId28"/>
    <p:sldId id="289" r:id="rId29"/>
    <p:sldId id="290" r:id="rId30"/>
    <p:sldId id="291" r:id="rId31"/>
    <p:sldId id="283" r:id="rId32"/>
    <p:sldId id="284" r:id="rId33"/>
    <p:sldId id="292" r:id="rId34"/>
    <p:sldId id="293" r:id="rId35"/>
    <p:sldId id="294" r:id="rId36"/>
    <p:sldId id="295" r:id="rId37"/>
    <p:sldId id="285" r:id="rId38"/>
    <p:sldId id="286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1575852#sub_id=1310000" TargetMode="External"/><Relationship Id="rId2" Type="http://schemas.openxmlformats.org/officeDocument/2006/relationships/hyperlink" Target="https://online.zakon.kz/Document/?doc_id=31575852#sub_id=1400000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1575852#sub_id=560000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1575852#sub_id=1380000" TargetMode="External"/><Relationship Id="rId2" Type="http://schemas.openxmlformats.org/officeDocument/2006/relationships/hyperlink" Target="https://online.zakon.kz/Document/?doc_id=31575852#sub_id=136000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nline.zakon.kz/Document/?doc_id=31575852#sub_id=145080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dilet.zan.kz/rus/docs/Z990000353_#z37" TargetMode="External"/><Relationship Id="rId2" Type="http://schemas.openxmlformats.org/officeDocument/2006/relationships/hyperlink" Target="http://adilet.zan.kz/rus/docs/Z990000353_#z36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w.kz/" TargetMode="External"/><Relationship Id="rId2" Type="http://schemas.openxmlformats.org/officeDocument/2006/relationships/hyperlink" Target="mailto:alex@alaw.k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1575852#sub_id=131000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2304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</a:rPr>
              <a:t>Задержание </a:t>
            </a:r>
            <a:r>
              <a:rPr lang="ru-RU" sz="4000" b="1" dirty="0">
                <a:solidFill>
                  <a:srgbClr val="C00000"/>
                </a:solidFill>
              </a:rPr>
              <a:t>подозреваемого и содержание под </a:t>
            </a:r>
            <a:r>
              <a:rPr lang="ru-RU" sz="4000" b="1" dirty="0" smtClean="0">
                <a:solidFill>
                  <a:srgbClr val="C00000"/>
                </a:solidFill>
              </a:rPr>
              <a:t>стражей.</a:t>
            </a:r>
            <a:r>
              <a:rPr lang="ru-RU" sz="4000" b="1" dirty="0">
                <a:solidFill>
                  <a:srgbClr val="C00000"/>
                </a:solidFill>
              </a:rPr>
              <a:t> Правовые основания и некоторые особенности»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4853" y="4797152"/>
            <a:ext cx="4823520" cy="17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</a:rPr>
              <a:t>Александр </a:t>
            </a:r>
            <a:r>
              <a:rPr lang="ru-RU" b="1" dirty="0" err="1" smtClean="0">
                <a:solidFill>
                  <a:schemeClr val="tx1"/>
                </a:solidFill>
              </a:rPr>
              <a:t>Лисиченко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адвокат </a:t>
            </a:r>
            <a:r>
              <a:rPr lang="ru-RU" dirty="0" err="1" smtClean="0">
                <a:solidFill>
                  <a:schemeClr val="tx1"/>
                </a:solidFill>
              </a:rPr>
              <a:t>Алматинской</a:t>
            </a:r>
            <a:r>
              <a:rPr lang="ru-RU" dirty="0" smtClean="0">
                <a:solidFill>
                  <a:schemeClr val="tx1"/>
                </a:solidFill>
              </a:rPr>
              <a:t> областной коллегии адвокатов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256584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Доставленные для помещения в изолятор временного содержания лица подвергаются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личному </a:t>
            </a:r>
            <a:r>
              <a:rPr lang="ru-RU" dirty="0">
                <a:solidFill>
                  <a:schemeClr val="tx1"/>
                </a:solidFill>
              </a:rPr>
              <a:t>обыску,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</a:rPr>
              <a:t>дактилоскопированию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фотографированию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находящиеся у них вещи - досмотру. </a:t>
            </a:r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endParaRPr lang="ru-RU" sz="13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err="1" smtClean="0">
                <a:solidFill>
                  <a:schemeClr val="tx1"/>
                </a:solidFill>
              </a:rPr>
              <a:t>Дактилоскопирование</a:t>
            </a:r>
            <a:r>
              <a:rPr lang="ru-RU" dirty="0">
                <a:solidFill>
                  <a:schemeClr val="tx1"/>
                </a:solidFill>
              </a:rPr>
              <a:t>, фотографирование подозреваемых и обвиняемых в условиях изолятора временного содержания осуществляется </a:t>
            </a:r>
            <a:r>
              <a:rPr lang="ru-RU" dirty="0">
                <a:solidFill>
                  <a:srgbClr val="C00000"/>
                </a:solidFill>
              </a:rPr>
              <a:t>подразделениями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криминалистических служб </a:t>
            </a:r>
            <a:r>
              <a:rPr lang="ru-RU" dirty="0">
                <a:solidFill>
                  <a:schemeClr val="tx1"/>
                </a:solidFill>
              </a:rPr>
              <a:t>органов внутренних дел. </a:t>
            </a:r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endParaRPr lang="ru-RU" sz="13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Личный </a:t>
            </a:r>
            <a:r>
              <a:rPr lang="ru-RU" dirty="0">
                <a:solidFill>
                  <a:schemeClr val="tx1"/>
                </a:solidFill>
              </a:rPr>
              <a:t>обыск производится только лицом </a:t>
            </a:r>
            <a:r>
              <a:rPr lang="ru-RU" dirty="0">
                <a:solidFill>
                  <a:srgbClr val="C00000"/>
                </a:solidFill>
              </a:rPr>
              <a:t>одного пола </a:t>
            </a:r>
            <a:r>
              <a:rPr lang="ru-RU" dirty="0">
                <a:solidFill>
                  <a:schemeClr val="tx1"/>
                </a:solidFill>
              </a:rPr>
              <a:t>с обыскиваемым.</a:t>
            </a:r>
          </a:p>
          <a:p>
            <a:pPr algn="l" fontAlgn="base"/>
            <a:endParaRPr lang="ru-RU" sz="13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Размещение </a:t>
            </a:r>
            <a:r>
              <a:rPr lang="ru-RU" dirty="0">
                <a:solidFill>
                  <a:schemeClr val="tx1"/>
                </a:solidFill>
              </a:rPr>
              <a:t>подозреваемых и обвиняемых в камерах производится с учетом их личности и психологической совместимости. </a:t>
            </a:r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endParaRPr lang="ru-RU" sz="13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Курящие </a:t>
            </a:r>
            <a:r>
              <a:rPr lang="ru-RU" dirty="0">
                <a:solidFill>
                  <a:schemeClr val="tx1"/>
                </a:solidFill>
              </a:rPr>
              <a:t>по возможности помещаются отдельно от некурящих.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Некоторые особенности содержания задержанных в ИВС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2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4006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Требования к размещению подозреваемых, обвиняемых и осужденных в камерах:</a:t>
            </a:r>
          </a:p>
          <a:p>
            <a:pPr algn="l" fontAlgn="base"/>
            <a:r>
              <a:rPr lang="ru-RU" i="1" u="sng" dirty="0" smtClean="0">
                <a:solidFill>
                  <a:srgbClr val="C00000"/>
                </a:solidFill>
              </a:rPr>
              <a:t>1</a:t>
            </a:r>
            <a:r>
              <a:rPr lang="ru-RU" i="1" u="sng" dirty="0">
                <a:solidFill>
                  <a:srgbClr val="C00000"/>
                </a:solidFill>
              </a:rPr>
              <a:t>) раздельно содержатся:</a:t>
            </a:r>
            <a:endParaRPr lang="ru-RU" dirty="0">
              <a:solidFill>
                <a:srgbClr val="C00000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мужчины и женщины;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несовершеннолетние и взрослые, за исключением случаев, когда для профилактики правонарушений в камерах, где содержатся несовершеннолетние, необходимо содержание положительно характеризующихся взрослых, впервые привлекаемых к уголовной ответственности;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лица, впервые привлекаемые к уголовной ответственности, и лица, ранее содержавшиеся в местах лишения свободы;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подозреваемые, обвиняемые от осужденных, приговоры в отношении которых вступили в законную силу;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подозреваемые и обвиняемые по одному уголовному делу или по нескольким связанным между собой делам;</a:t>
            </a:r>
          </a:p>
          <a:p>
            <a:pPr algn="l" fontAlgn="base"/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Некоторые особенности содержания задержанных в ИВС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4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4006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smtClean="0">
                <a:solidFill>
                  <a:schemeClr val="tx1"/>
                </a:solidFill>
              </a:rPr>
              <a:t>Требования к размещению подозреваемых, обвиняемых и осужденных в камерах:</a:t>
            </a:r>
          </a:p>
          <a:p>
            <a:pPr algn="l" fontAlgn="base"/>
            <a:endParaRPr lang="ru-RU" i="1" u="sng" dirty="0" smtClean="0">
              <a:solidFill>
                <a:srgbClr val="C00000"/>
              </a:solidFill>
            </a:endParaRPr>
          </a:p>
          <a:p>
            <a:pPr algn="l" fontAlgn="base"/>
            <a:r>
              <a:rPr lang="ru-RU" i="1" u="sng" dirty="0" smtClean="0">
                <a:solidFill>
                  <a:srgbClr val="C00000"/>
                </a:solidFill>
              </a:rPr>
              <a:t>2</a:t>
            </a:r>
            <a:r>
              <a:rPr lang="ru-RU" i="1" u="sng" dirty="0">
                <a:solidFill>
                  <a:srgbClr val="C00000"/>
                </a:solidFill>
              </a:rPr>
              <a:t>) отдельно от других подозреваемых и обвиняемых содержатся:</a:t>
            </a:r>
            <a:endParaRPr lang="ru-RU" dirty="0">
              <a:solidFill>
                <a:srgbClr val="C00000"/>
              </a:solidFill>
            </a:endParaRPr>
          </a:p>
          <a:p>
            <a:pPr algn="l" fontAlgn="base"/>
            <a:r>
              <a:rPr lang="ru-RU" i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подозреваемые и обвиняемые в совершении особо тяжких и тяжких преступлений;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осужденные при опасном рецидиве преступлений;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осужденные к смертной казни;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иностранцы и лица без гражданства при наличии условий для их содержания отдельно от других подозреваемых, обвиняемых;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лица, являющиеся или являвшиеся судьями, адвокатами, работниками органов юстиции, сотрудниками органов внутренних дел, прокуратуры, налоговой, финансовой полиции, органов государственных доходов, антикоррупционной службы, службы экономических расследований, таможенных органов, сотрудниками и военнослужащими специальных государственных органов, военнослужащими внутренних войск, Национальной гвардии, Вооруженных Сил Республики Казахстан;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 решению администрации места содержания под стражей либо по письменному решению лица или органа, в производстве которого находится уголовное дело, подозреваемые и обвиняемые, жизни и здоровью которых угрожает опасность со стороны других подозреваемых и обвиняемых;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больные инфекционными заболеваниями или нуждающиеся в особом медицинском уходе и наблюдении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Некоторые особенности содержания задержанных в ИВС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7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77500" lnSpcReduction="20000"/>
          </a:bodyPr>
          <a:lstStyle/>
          <a:p>
            <a:pPr algn="l" fontAlgn="base"/>
            <a:r>
              <a:rPr lang="ru-RU" dirty="0"/>
              <a:t>     </a:t>
            </a:r>
            <a:r>
              <a:rPr lang="ru-RU" dirty="0">
                <a:solidFill>
                  <a:srgbClr val="C00000"/>
                </a:solidFill>
              </a:rPr>
              <a:t> 1) </a:t>
            </a:r>
            <a:r>
              <a:rPr lang="ru-RU" dirty="0">
                <a:solidFill>
                  <a:schemeClr val="tx1"/>
                </a:solidFill>
              </a:rPr>
              <a:t>спальным местом;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</a:t>
            </a:r>
            <a:r>
              <a:rPr lang="ru-RU" dirty="0">
                <a:solidFill>
                  <a:srgbClr val="C00000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постельными принадлежностями: матрацем, подушкой, одеялом;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</a:t>
            </a:r>
            <a:r>
              <a:rPr lang="ru-RU" dirty="0">
                <a:solidFill>
                  <a:srgbClr val="C00000"/>
                </a:solidFill>
              </a:rPr>
              <a:t>3) </a:t>
            </a:r>
            <a:r>
              <a:rPr lang="ru-RU" dirty="0">
                <a:solidFill>
                  <a:schemeClr val="tx1"/>
                </a:solidFill>
              </a:rPr>
              <a:t>постельным бельем: двумя простынями, наволочкой;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</a:t>
            </a:r>
            <a:r>
              <a:rPr lang="ru-RU" dirty="0">
                <a:solidFill>
                  <a:srgbClr val="C00000"/>
                </a:solidFill>
              </a:rPr>
              <a:t>4) </a:t>
            </a:r>
            <a:r>
              <a:rPr lang="ru-RU" dirty="0">
                <a:solidFill>
                  <a:schemeClr val="tx1"/>
                </a:solidFill>
              </a:rPr>
              <a:t>столовой посудой на время приема пищи;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</a:t>
            </a:r>
            <a:r>
              <a:rPr lang="ru-RU" dirty="0">
                <a:solidFill>
                  <a:srgbClr val="C00000"/>
                </a:solidFill>
              </a:rPr>
              <a:t>5) </a:t>
            </a:r>
            <a:r>
              <a:rPr lang="ru-RU" dirty="0">
                <a:solidFill>
                  <a:schemeClr val="tx1"/>
                </a:solidFill>
              </a:rPr>
              <a:t>полотенцем, длиной не более 50 см;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</a:t>
            </a:r>
            <a:r>
              <a:rPr lang="ru-RU" dirty="0">
                <a:solidFill>
                  <a:srgbClr val="C00000"/>
                </a:solidFill>
              </a:rPr>
              <a:t>6) </a:t>
            </a:r>
            <a:r>
              <a:rPr lang="ru-RU" dirty="0">
                <a:solidFill>
                  <a:schemeClr val="tx1"/>
                </a:solidFill>
              </a:rPr>
              <a:t>мылом.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Имущество выдается бесплатно, во временное пользование на период содержания в изоляторе временного содержания. </a:t>
            </a:r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endParaRPr lang="ru-RU" dirty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пользования допускается принимать собственные постельные принадлежности, а также другие вещи и предметы, перечень и количество которых определяются Правилами.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Содержащиеся в изоляторе временного содержания обеспечиваются для индивидуального </a:t>
            </a:r>
            <a:r>
              <a:rPr lang="ru-RU" sz="2400" b="1" dirty="0" smtClean="0">
                <a:solidFill>
                  <a:schemeClr val="bg1"/>
                </a:solidFill>
              </a:rPr>
              <a:t>пользования: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6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rmAutofit fontScale="40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</a:t>
            </a:r>
            <a:r>
              <a:rPr lang="ru-RU" sz="3600" dirty="0">
                <a:solidFill>
                  <a:schemeClr val="tx1"/>
                </a:solidFill>
              </a:rPr>
              <a:t>  </a:t>
            </a:r>
            <a:r>
              <a:rPr lang="ru-RU" sz="5000" dirty="0">
                <a:solidFill>
                  <a:srgbClr val="C00000"/>
                </a:solidFill>
              </a:rPr>
              <a:t>1)</a:t>
            </a:r>
            <a:r>
              <a:rPr lang="ru-RU" sz="5000" dirty="0">
                <a:solidFill>
                  <a:schemeClr val="tx1"/>
                </a:solidFill>
              </a:rPr>
              <a:t> спальным местом;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</a:t>
            </a:r>
            <a:r>
              <a:rPr lang="ru-RU" sz="5000" dirty="0">
                <a:solidFill>
                  <a:srgbClr val="C00000"/>
                </a:solidFill>
              </a:rPr>
              <a:t> 2)</a:t>
            </a:r>
            <a:r>
              <a:rPr lang="ru-RU" sz="5000" dirty="0">
                <a:solidFill>
                  <a:schemeClr val="tx1"/>
                </a:solidFill>
              </a:rPr>
              <a:t> столом;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 </a:t>
            </a:r>
            <a:r>
              <a:rPr lang="ru-RU" sz="5000" dirty="0">
                <a:solidFill>
                  <a:srgbClr val="C00000"/>
                </a:solidFill>
              </a:rPr>
              <a:t>3) </a:t>
            </a:r>
            <a:r>
              <a:rPr lang="ru-RU" sz="5000" dirty="0">
                <a:solidFill>
                  <a:schemeClr val="tx1"/>
                </a:solidFill>
              </a:rPr>
              <a:t>санитарным узлом (бачком для отправки естественных надобностей при отсутствии канализации);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</a:t>
            </a:r>
            <a:r>
              <a:rPr lang="ru-RU" sz="5000" dirty="0">
                <a:solidFill>
                  <a:srgbClr val="C00000"/>
                </a:solidFill>
              </a:rPr>
              <a:t> 4)</a:t>
            </a:r>
            <a:r>
              <a:rPr lang="ru-RU" sz="5000" dirty="0">
                <a:solidFill>
                  <a:schemeClr val="tx1"/>
                </a:solidFill>
              </a:rPr>
              <a:t> краном с водопроводной водой (при отсутствии водопровода - пластмассовым навесным умывальником);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 </a:t>
            </a:r>
            <a:r>
              <a:rPr lang="ru-RU" sz="5000" dirty="0">
                <a:solidFill>
                  <a:srgbClr val="C00000"/>
                </a:solidFill>
              </a:rPr>
              <a:t>5)</a:t>
            </a:r>
            <a:r>
              <a:rPr lang="ru-RU" sz="5000" dirty="0">
                <a:solidFill>
                  <a:schemeClr val="tx1"/>
                </a:solidFill>
              </a:rPr>
              <a:t> вешалкой для верхней одежды;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</a:t>
            </a:r>
            <a:r>
              <a:rPr lang="ru-RU" sz="5000" dirty="0">
                <a:solidFill>
                  <a:srgbClr val="C00000"/>
                </a:solidFill>
              </a:rPr>
              <a:t> 6) </a:t>
            </a:r>
            <a:r>
              <a:rPr lang="ru-RU" sz="5000" dirty="0">
                <a:solidFill>
                  <a:schemeClr val="tx1"/>
                </a:solidFill>
              </a:rPr>
              <a:t>полкой для туалетных принадлежностей;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</a:t>
            </a:r>
            <a:r>
              <a:rPr lang="ru-RU" sz="5000" dirty="0">
                <a:solidFill>
                  <a:srgbClr val="C00000"/>
                </a:solidFill>
              </a:rPr>
              <a:t>  7)</a:t>
            </a:r>
            <a:r>
              <a:rPr lang="ru-RU" sz="5000" dirty="0">
                <a:solidFill>
                  <a:schemeClr val="tx1"/>
                </a:solidFill>
              </a:rPr>
              <a:t> бачком для питьевой воды;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</a:t>
            </a:r>
            <a:r>
              <a:rPr lang="ru-RU" sz="5000" dirty="0">
                <a:solidFill>
                  <a:srgbClr val="C00000"/>
                </a:solidFill>
              </a:rPr>
              <a:t> 8)</a:t>
            </a:r>
            <a:r>
              <a:rPr lang="ru-RU" sz="5000" dirty="0">
                <a:solidFill>
                  <a:schemeClr val="tx1"/>
                </a:solidFill>
              </a:rPr>
              <a:t> средствами радиовещания;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</a:t>
            </a:r>
            <a:r>
              <a:rPr lang="ru-RU" sz="5000" dirty="0">
                <a:solidFill>
                  <a:srgbClr val="C00000"/>
                </a:solidFill>
              </a:rPr>
              <a:t>  9)</a:t>
            </a:r>
            <a:r>
              <a:rPr lang="ru-RU" sz="5000" dirty="0">
                <a:solidFill>
                  <a:schemeClr val="tx1"/>
                </a:solidFill>
              </a:rPr>
              <a:t> урной для мусора.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   Ежедневно, по потребности, в камеры выдается </a:t>
            </a:r>
            <a:r>
              <a:rPr lang="ru-RU" sz="5000" dirty="0">
                <a:solidFill>
                  <a:srgbClr val="C00000"/>
                </a:solidFill>
              </a:rPr>
              <a:t>кипяченая вода </a:t>
            </a:r>
            <a:r>
              <a:rPr lang="ru-RU" sz="5000" dirty="0">
                <a:solidFill>
                  <a:schemeClr val="tx1"/>
                </a:solidFill>
              </a:rPr>
              <a:t>для питья.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   Не реже одного раза в неделю каждому подозреваемому и обвиняемому предоставляется возможность </a:t>
            </a:r>
            <a:r>
              <a:rPr lang="ru-RU" sz="5000" dirty="0">
                <a:solidFill>
                  <a:srgbClr val="C00000"/>
                </a:solidFill>
              </a:rPr>
              <a:t>помыться в душе</a:t>
            </a:r>
            <a:r>
              <a:rPr lang="ru-RU" sz="5000" dirty="0">
                <a:solidFill>
                  <a:schemeClr val="tx1"/>
                </a:solidFill>
              </a:rPr>
              <a:t>, продолжительностью не менее 15 минут.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   </a:t>
            </a:r>
            <a:r>
              <a:rPr lang="ru-RU" sz="5000" dirty="0">
                <a:solidFill>
                  <a:srgbClr val="C00000"/>
                </a:solidFill>
              </a:rPr>
              <a:t>Бритвенные принадлежности </a:t>
            </a:r>
            <a:r>
              <a:rPr lang="ru-RU" sz="5000" dirty="0">
                <a:solidFill>
                  <a:schemeClr val="tx1"/>
                </a:solidFill>
              </a:rPr>
              <a:t>выдаются подозреваемым и обвиняемым по их просьбе, в установленное время, не реже двух раз в неделю.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     Для написания жалоб и заявлений, также по просьбе, выдаются </a:t>
            </a:r>
            <a:r>
              <a:rPr lang="ru-RU" sz="5000" dirty="0">
                <a:solidFill>
                  <a:srgbClr val="C00000"/>
                </a:solidFill>
              </a:rPr>
              <a:t>письменные принадлежности</a:t>
            </a:r>
            <a:r>
              <a:rPr lang="ru-RU" sz="5000" dirty="0">
                <a:solidFill>
                  <a:schemeClr val="tx1"/>
                </a:solidFill>
              </a:rPr>
              <a:t> (бумага, шариковая ручка</a:t>
            </a:r>
            <a:r>
              <a:rPr lang="ru-RU" sz="5000" dirty="0" smtClean="0">
                <a:solidFill>
                  <a:schemeClr val="tx1"/>
                </a:solidFill>
              </a:rPr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Камеры изолятора временного содержания оборудуются:</a:t>
            </a:r>
          </a:p>
        </p:txBody>
      </p:sp>
    </p:spTree>
    <p:extLst>
      <p:ext uri="{BB962C8B-B14F-4D97-AF65-F5344CB8AC3E}">
        <p14:creationId xmlns:p14="http://schemas.microsoft.com/office/powerpoint/2010/main" val="323066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993" y="2132856"/>
            <a:ext cx="9144000" cy="5013176"/>
          </a:xfrm>
        </p:spPr>
        <p:txBody>
          <a:bodyPr>
            <a:normAutofit fontScale="55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1) продукты питания, кроме требующих тепловой обработки, скоропортящихся с истекшим сроком хранения, а также дрожжей, алкогольных напитков и пива. Перечень продуктов питания ограничивается по предписанию санитарно-эпидемиологической службы. Общий вес продуктов питания, которые лицо, заключенное под стражу, может хранить при себе, не превышает 50 килограмм;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) табачные изделия, спички;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) одежду (в том числе установленного образца) в одном комплекте без поясных ремней, подтяжек и галстуков, а также головной убор, обувь по сезону (без супинаторов, металлических набоек);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) спортивный костюм в одном комплекте или домашний халат для женщин (кроме лиц, заключенных под стражу, получивших одежду установленного образца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5</a:t>
            </a:r>
            <a:r>
              <a:rPr lang="ru-RU" dirty="0">
                <a:solidFill>
                  <a:schemeClr val="tx1"/>
                </a:solidFill>
              </a:rPr>
              <a:t>) нательное белье;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) носки;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7</a:t>
            </a:r>
            <a:r>
              <a:rPr lang="ru-RU" dirty="0">
                <a:solidFill>
                  <a:schemeClr val="tx1"/>
                </a:solidFill>
              </a:rPr>
              <a:t>) чулки или колготки (для женщин);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8</a:t>
            </a:r>
            <a:r>
              <a:rPr lang="ru-RU" dirty="0">
                <a:solidFill>
                  <a:schemeClr val="tx1"/>
                </a:solidFill>
              </a:rPr>
              <a:t>) перчатки или варежки;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9</a:t>
            </a:r>
            <a:r>
              <a:rPr lang="ru-RU" dirty="0">
                <a:solidFill>
                  <a:schemeClr val="tx1"/>
                </a:solidFill>
              </a:rPr>
              <a:t>) платки носовые;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10</a:t>
            </a:r>
            <a:r>
              <a:rPr lang="ru-RU" dirty="0">
                <a:solidFill>
                  <a:schemeClr val="tx1"/>
                </a:solidFill>
              </a:rPr>
              <a:t>) тапочки комнатные или спортивные (одну пару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….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Подозреваемым и обвиняемым, содержащимся в ИВС, допускается иметь при себе, хранить, получать в посылках, передачах и приобретать по безналичному расчету: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3" y="2060848"/>
            <a:ext cx="9144000" cy="5013176"/>
          </a:xfrm>
        </p:spPr>
        <p:txBody>
          <a:bodyPr>
            <a:normAutofit fontScale="625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 11) туалетные принадлежности (туалетное и хозяйственное мыло, жидкое мыло или шампунь, зубная паста, зубная щетка, пластмассовые футляры для мыла и зубной щетки, крема, гребень, расческа);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 12</a:t>
            </a:r>
            <a:r>
              <a:rPr lang="ru-RU" dirty="0">
                <a:solidFill>
                  <a:schemeClr val="tx1"/>
                </a:solidFill>
              </a:rPr>
              <a:t>) зеркало карманное (при отсутствии зеркала в камере), бритву электрическую или механическую, бритвы безопасные разового пользования (только на время пользования);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13</a:t>
            </a:r>
            <a:r>
              <a:rPr lang="ru-RU" dirty="0">
                <a:solidFill>
                  <a:schemeClr val="tx1"/>
                </a:solidFill>
              </a:rPr>
              <a:t>) вещевой мешок или сумку;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14</a:t>
            </a:r>
            <a:r>
              <a:rPr lang="ru-RU" dirty="0">
                <a:solidFill>
                  <a:schemeClr val="tx1"/>
                </a:solidFill>
              </a:rPr>
              <a:t>) очки и футляры пластмассовые для очков;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15</a:t>
            </a:r>
            <a:r>
              <a:rPr lang="ru-RU" dirty="0">
                <a:solidFill>
                  <a:schemeClr val="tx1"/>
                </a:solidFill>
              </a:rPr>
              <a:t>) косынки, рейтузы, пояса, бюстгальтеры, марлю, заколки, вату, гигиенические и косметические принадлежности, бигуди пластмассовые (для женщин);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16</a:t>
            </a:r>
            <a:r>
              <a:rPr lang="ru-RU" dirty="0">
                <a:solidFill>
                  <a:schemeClr val="tx1"/>
                </a:solidFill>
              </a:rPr>
              <a:t>) костыли, деревянные трости, протезы (по разрешению врача);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17</a:t>
            </a:r>
            <a:r>
              <a:rPr lang="ru-RU" dirty="0">
                <a:solidFill>
                  <a:schemeClr val="tx1"/>
                </a:solidFill>
              </a:rPr>
              <a:t>) мочалку или губку;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18</a:t>
            </a:r>
            <a:r>
              <a:rPr lang="ru-RU" dirty="0">
                <a:solidFill>
                  <a:schemeClr val="tx1"/>
                </a:solidFill>
              </a:rPr>
              <a:t>) шариковую авторучку, стержни к ней (черного, фиолетового, синего цвета), простой карандаш;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19</a:t>
            </a:r>
            <a:r>
              <a:rPr lang="ru-RU" dirty="0">
                <a:solidFill>
                  <a:schemeClr val="tx1"/>
                </a:solidFill>
              </a:rPr>
              <a:t>) бумагу для письма, ученические тетради, почтовые конверты, открытки, почтовые марки;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20</a:t>
            </a:r>
            <a:r>
              <a:rPr lang="ru-RU" dirty="0">
                <a:solidFill>
                  <a:schemeClr val="tx1"/>
                </a:solidFill>
              </a:rPr>
              <a:t>) туалетную бумагу</a:t>
            </a:r>
            <a:r>
              <a:rPr lang="ru-RU" dirty="0" smtClean="0">
                <a:solidFill>
                  <a:schemeClr val="tx1"/>
                </a:solidFill>
              </a:rPr>
              <a:t>;   ….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Подозреваемым и обвиняемым, содержащимся в ИВС, допускается иметь при себе, хранить, получать в посылках, передачах и приобретать по безналичному расчету: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2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3" y="2060848"/>
            <a:ext cx="9144000" cy="5013176"/>
          </a:xfrm>
        </p:spPr>
        <p:txBody>
          <a:bodyPr>
            <a:normAutofit fontScale="775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 21) предметы религиозного культа для нательного или карманного ношения;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22</a:t>
            </a:r>
            <a:r>
              <a:rPr lang="ru-RU" dirty="0">
                <a:solidFill>
                  <a:schemeClr val="tx1"/>
                </a:solidFill>
              </a:rPr>
              <a:t>) постельное белье в одном комплекте (две простыни и наволочка), полотенце;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23</a:t>
            </a:r>
            <a:r>
              <a:rPr lang="ru-RU" dirty="0">
                <a:solidFill>
                  <a:schemeClr val="tx1"/>
                </a:solidFill>
              </a:rPr>
              <a:t>) художественную и иную литературу, а также издания периодической печати из библиотеки изолятора временного содержания либо приобретенные через его администрацию в торговой сети;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24</a:t>
            </a:r>
            <a:r>
              <a:rPr lang="ru-RU" dirty="0">
                <a:solidFill>
                  <a:schemeClr val="tx1"/>
                </a:solidFill>
              </a:rPr>
              <a:t>) фотокарточки - не более двух;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25</a:t>
            </a:r>
            <a:r>
              <a:rPr lang="ru-RU" dirty="0">
                <a:solidFill>
                  <a:schemeClr val="tx1"/>
                </a:solidFill>
              </a:rPr>
              <a:t>) настольные игры (шашки, шахматы, домино, нарды);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26</a:t>
            </a:r>
            <a:r>
              <a:rPr lang="ru-RU" dirty="0">
                <a:solidFill>
                  <a:schemeClr val="tx1"/>
                </a:solidFill>
              </a:rPr>
              <a:t>) предметы ухода за детьми (по разрешению врача женщинам, имеющим при себе детей в возрасте до трех лет);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27</a:t>
            </a:r>
            <a:r>
              <a:rPr lang="ru-RU" dirty="0">
                <a:solidFill>
                  <a:schemeClr val="tx1"/>
                </a:solidFill>
              </a:rPr>
              <a:t>) лекарственные препараты по назначению </a:t>
            </a:r>
            <a:r>
              <a:rPr lang="ru-RU" dirty="0" smtClean="0">
                <a:solidFill>
                  <a:schemeClr val="tx1"/>
                </a:solidFill>
              </a:rPr>
              <a:t>врача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Подозреваемым и обвиняемым, содержащимся в ИВС, допускается иметь при себе, хранить, получать в посылках, передачах и приобретать по безналичному расчету: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7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993" y="1965033"/>
            <a:ext cx="9144000" cy="5180999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Помимо перечисленного, лицам, заключенным под стражу </a:t>
            </a:r>
            <a:r>
              <a:rPr lang="ru-RU" dirty="0">
                <a:solidFill>
                  <a:srgbClr val="C00000"/>
                </a:solidFill>
              </a:rPr>
              <a:t>допускается иметь при себе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хранить: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окументы </a:t>
            </a:r>
            <a:r>
              <a:rPr lang="ru-RU" dirty="0">
                <a:solidFill>
                  <a:schemeClr val="tx1"/>
                </a:solidFill>
              </a:rPr>
              <a:t>и записи, относящиеся к уголовному делу либо касающиеся вопросов реализации их прав и законных интересов,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ланки </a:t>
            </a:r>
            <a:r>
              <a:rPr lang="ru-RU" dirty="0">
                <a:solidFill>
                  <a:schemeClr val="tx1"/>
                </a:solidFill>
              </a:rPr>
              <a:t>почтовых отправлений,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витанции </a:t>
            </a:r>
            <a:r>
              <a:rPr lang="ru-RU" dirty="0">
                <a:solidFill>
                  <a:schemeClr val="tx1"/>
                </a:solidFill>
              </a:rPr>
              <a:t>на сданные к хранению деньги,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ц</a:t>
            </a:r>
            <a:r>
              <a:rPr lang="ru-RU" dirty="0" smtClean="0">
                <a:solidFill>
                  <a:schemeClr val="tx1"/>
                </a:solidFill>
              </a:rPr>
              <a:t>енности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окументы </a:t>
            </a:r>
            <a:r>
              <a:rPr lang="ru-RU" dirty="0">
                <a:solidFill>
                  <a:schemeClr val="tx1"/>
                </a:solidFill>
              </a:rPr>
              <a:t>и другие предметы.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993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Подозреваемым и обвиняемым, содержащимся в ИВС, допускается иметь при себе, хранить, получать в посылках, передачах и приобретать по безналичному расчету: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013176"/>
          </a:xfrm>
        </p:spPr>
        <p:txBody>
          <a:bodyPr>
            <a:normAutofit fontScale="62500" lnSpcReduction="20000"/>
          </a:bodyPr>
          <a:lstStyle/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Подозреваемые </a:t>
            </a:r>
            <a:r>
              <a:rPr lang="ru-RU" dirty="0">
                <a:solidFill>
                  <a:schemeClr val="tx1"/>
                </a:solidFill>
              </a:rPr>
              <a:t>и обвиняемые отправляют религиозные обряды в камерах, а при наличии возможности в специально оборудованных для этих целей помещениях изолятора временного содержания в соответствии с традициями религиозных конфессий, к которым они принадлежат.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 Подозреваемые и обвиняемые имеют право с разрешения лица или органа, в производстве которого находится уголовное дело, и в порядке, установленном настоящими Правилами, участвовать в гражданско-правовых сделках через своих представителей или непосредственно, за исключением случаев, предусмотренных законодательством </a:t>
            </a:r>
            <a:r>
              <a:rPr lang="ru-RU" dirty="0" smtClean="0">
                <a:solidFill>
                  <a:schemeClr val="tx1"/>
                </a:solidFill>
              </a:rPr>
              <a:t>РК.</a:t>
            </a:r>
            <a:endParaRPr lang="ru-RU" dirty="0">
              <a:solidFill>
                <a:schemeClr val="tx1"/>
              </a:solidFill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Обвиняемым представляется право подписки на газеты и журналы, распространяемые через отделения связи </a:t>
            </a:r>
            <a:r>
              <a:rPr lang="kk-KZ" dirty="0" smtClean="0">
                <a:solidFill>
                  <a:schemeClr val="tx1"/>
                </a:solidFill>
              </a:rPr>
              <a:t>РК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 fontAlgn="base"/>
            <a:endParaRPr lang="ru-RU" dirty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оформления подписки обвиняемый обращается с заявлением на имя начальника изолятора временного содержания. Обвиняемому, изъявившему желание оформить подписку, за его счет выдаются бланки абонемента и доставочной карточки.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kk-KZ" sz="2400" b="1" dirty="0" smtClean="0">
                <a:solidFill>
                  <a:schemeClr val="bg1"/>
                </a:solidFill>
              </a:rPr>
              <a:t>Некторые особенности содержания задержанных в ИВС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01317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Ш</a:t>
            </a:r>
            <a:r>
              <a:rPr lang="ru-RU" dirty="0" smtClean="0">
                <a:solidFill>
                  <a:schemeClr val="tx1"/>
                </a:solidFill>
              </a:rPr>
              <a:t>оковое </a:t>
            </a:r>
            <a:r>
              <a:rPr lang="ru-RU" dirty="0">
                <a:solidFill>
                  <a:schemeClr val="tx1"/>
                </a:solidFill>
              </a:rPr>
              <a:t>состояние, не знание своих прав и возможностей приводит к </a:t>
            </a:r>
            <a:r>
              <a:rPr lang="ru-RU" dirty="0">
                <a:solidFill>
                  <a:srgbClr val="C00000"/>
                </a:solidFill>
              </a:rPr>
              <a:t>значительному ослаблению позиции </a:t>
            </a:r>
            <a:r>
              <a:rPr lang="ru-RU" dirty="0">
                <a:solidFill>
                  <a:schemeClr val="tx1"/>
                </a:solidFill>
              </a:rPr>
              <a:t>защиты </a:t>
            </a:r>
            <a:r>
              <a:rPr lang="ru-RU" dirty="0" smtClean="0">
                <a:solidFill>
                  <a:schemeClr val="tx1"/>
                </a:solidFill>
              </a:rPr>
              <a:t>подозреваемого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сновной </a:t>
            </a:r>
            <a:r>
              <a:rPr lang="ru-RU" dirty="0">
                <a:solidFill>
                  <a:schemeClr val="tx1"/>
                </a:solidFill>
              </a:rPr>
              <a:t>объем доказательной базы </a:t>
            </a:r>
            <a:r>
              <a:rPr lang="ru-RU" dirty="0" smtClean="0">
                <a:solidFill>
                  <a:schemeClr val="tx1"/>
                </a:solidFill>
              </a:rPr>
              <a:t>формируется, </a:t>
            </a:r>
            <a:r>
              <a:rPr lang="ru-RU" dirty="0">
                <a:solidFill>
                  <a:schemeClr val="tx1"/>
                </a:solidFill>
              </a:rPr>
              <a:t>когда подозреваемый задержан и с ним начинается активная работа оперативных работников и </a:t>
            </a:r>
            <a:r>
              <a:rPr lang="ru-RU" dirty="0" smtClean="0">
                <a:solidFill>
                  <a:schemeClr val="tx1"/>
                </a:solidFill>
              </a:rPr>
              <a:t>следователей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частие адвоката на этой стадии </a:t>
            </a:r>
            <a:r>
              <a:rPr lang="ru-RU" dirty="0" smtClean="0">
                <a:solidFill>
                  <a:srgbClr val="C00000"/>
                </a:solidFill>
              </a:rPr>
              <a:t>необходимо!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Актуальность темы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625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На прогулку не выводятся больные, имеющие освобождение медицинского работника.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Беременным женщинам и женщинам, имеющим при себе детей, предоставляются ежедневные прогулки продолжительностью до трех часов.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Ежедневные прогулки несовершеннолетних подозреваемых и обвиняемых устанавливаются продолжительностью не менее двух часов. Во время прогулок несовершеннолетним предоставляется возможность для физических упражнений и спортивных игр.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Прогулка предоставляется подозреваемым и обвиняемым не менее одного часа в светлое время суток.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Прогулочные дворы оборудуются скамейками для сидения и навесами от дождя.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Вывод на прогулку подозреваемых и обвиняемых осуществляется в дневное время по графику, составленному начальником изолятора временного содержания.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     На прогулку выводятся подозреваемые, обвиняемые, находящиеся в одной камере, которые одеваются по сезону.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Проведение ежедневных прогулок подозреваемых и обвиняемых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3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marL="457200" indent="-457200" algn="l" fontAlgn="base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Время </a:t>
            </a:r>
            <a:r>
              <a:rPr lang="ru-RU" dirty="0">
                <a:solidFill>
                  <a:schemeClr val="tx1"/>
                </a:solidFill>
              </a:rPr>
              <a:t>вывода на прогулку подозреваемых и обвиняемых, содержащихся в разных камерах, устанавливается по скользящему графику.</a:t>
            </a:r>
          </a:p>
          <a:p>
            <a:pPr marL="457200" indent="-457200" algn="l" fontAlgn="base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Подозреваемые </a:t>
            </a:r>
            <a:r>
              <a:rPr lang="ru-RU" dirty="0">
                <a:solidFill>
                  <a:schemeClr val="tx1"/>
                </a:solidFill>
              </a:rPr>
              <a:t>и обвиняемые в совершении тяжких видов преступлений, за которые предусматривается судом исключительная мера наказания, в виде смертной казни, на прогулку выводятся отдельно, в наручниках и под усиленным составом конвоя.</a:t>
            </a:r>
          </a:p>
          <a:p>
            <a:pPr marL="457200" indent="-457200" algn="l" fontAlgn="base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проведения прогулок на охраняемой территории изолятора временного содержания оборудуется специальным прогулочным двором.</a:t>
            </a:r>
          </a:p>
          <a:p>
            <a:pPr marL="457200" indent="-457200" algn="l" fontAlgn="base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Прогулка </a:t>
            </a:r>
            <a:r>
              <a:rPr lang="ru-RU" dirty="0">
                <a:solidFill>
                  <a:schemeClr val="tx1"/>
                </a:solidFill>
              </a:rPr>
              <a:t>отменяется или сокращается по распоряжению начальника изолятора временного содержания в связи с неблагоприятными метеорологическими условиями, а также на период ликвидации чрезвычайных происшествий, осложнения обстановки и в режиме особых условий.</a:t>
            </a:r>
          </a:p>
          <a:p>
            <a:pPr marL="457200" indent="-457200" algn="l" fontAlgn="base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Подозреваемые </a:t>
            </a:r>
            <a:r>
              <a:rPr lang="ru-RU" dirty="0">
                <a:solidFill>
                  <a:schemeClr val="tx1"/>
                </a:solidFill>
              </a:rPr>
              <a:t>и обвиняемые, нарушающие правила поведения во время прогулок, по распоряжению начальника изолятора временного содержания (в его отсутствие - дежурного по органу внутренних дел или изолятору временного содержания) возвращаются в камеру.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Проведение ежедневных прогулок подозреваемых и обвиняемых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9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i="1" u="sng" dirty="0">
                <a:solidFill>
                  <a:schemeClr val="tx1"/>
                </a:solidFill>
              </a:rPr>
              <a:t>С момента задержания подозреваемым и обвиняемым предоставляются свидания с защитником наедине конфиденциально. Количество и продолжительность свидания не ограничиваются.</a:t>
            </a:r>
            <a:endParaRPr lang="ru-RU" dirty="0">
              <a:solidFill>
                <a:schemeClr val="tx1"/>
              </a:solidFill>
            </a:endParaRP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    </a:t>
            </a:r>
          </a:p>
          <a:p>
            <a:pPr fontAlgn="base"/>
            <a:r>
              <a:rPr lang="ru-RU" sz="3600" b="1" dirty="0">
                <a:solidFill>
                  <a:srgbClr val="C00000"/>
                </a:solidFill>
              </a:rPr>
              <a:t>  Свидания предоставляются: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адвокатом, участвующим в деле в качестве защитника, - по предъявлению удостоверения адвоката и уведомления;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 иными лицами, участвующими в деле в качестве защитников, - по предъявлению постановления суда, постановления следователя, лица, производящего дознание, а также документа, удостоверяющего его личность.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 Подозреваемым и обвиняемым на основании письменного разрешения лица или органа, в производстве которого находится уголовное дело, предоставляется не более </a:t>
            </a:r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а несовершеннолетним - не более </a:t>
            </a:r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>
                <a:solidFill>
                  <a:schemeClr val="tx1"/>
                </a:solidFill>
              </a:rPr>
              <a:t>свиданий в месяц с родственниками и иными лицами продолжительностью до трех часов каждое.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Свидания </a:t>
            </a:r>
            <a:r>
              <a:rPr lang="ru-RU" dirty="0">
                <a:solidFill>
                  <a:schemeClr val="tx1"/>
                </a:solidFill>
              </a:rPr>
              <a:t>с родственниками и иными лицами осуществляются под контролем сотрудников изолятора временного содержания. В случае попытки передачи подозреваемому и обвиняемому запрещенных предметов, веществ и продуктов питания либо сведений, которые могут способствовать совершению преступления, свидания прерываются досрочно, о чем сотрудник изолятора временного содержания, ответственный за его проведение, письменно докладывает об этом начальнику изолятора временного содержания с указанием причины прекращения свидания.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СВИДАНИЯ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5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бязанность </a:t>
            </a:r>
            <a:r>
              <a:rPr lang="ru-RU" dirty="0">
                <a:solidFill>
                  <a:schemeClr val="tx1"/>
                </a:solidFill>
              </a:rPr>
              <a:t>администрации ИВС передавать жалобы задержанных </a:t>
            </a:r>
            <a:r>
              <a:rPr lang="ru-RU" dirty="0" smtClean="0">
                <a:solidFill>
                  <a:schemeClr val="tx1"/>
                </a:solidFill>
              </a:rPr>
              <a:t>прокурору</a:t>
            </a:r>
          </a:p>
          <a:p>
            <a:pPr marL="457200" indent="-457200" algn="l" fontAlgn="base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едопустимость </a:t>
            </a:r>
            <a:r>
              <a:rPr lang="ru-RU" dirty="0">
                <a:solidFill>
                  <a:schemeClr val="tx1"/>
                </a:solidFill>
              </a:rPr>
              <a:t>пыток задержанных. Особенности квалификации пыток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5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55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применяется </a:t>
            </a:r>
            <a:r>
              <a:rPr lang="ru-RU" dirty="0">
                <a:solidFill>
                  <a:srgbClr val="C00000"/>
                </a:solidFill>
              </a:rPr>
              <a:t>только с санкции судьи </a:t>
            </a:r>
            <a:r>
              <a:rPr lang="ru-RU" dirty="0">
                <a:solidFill>
                  <a:schemeClr val="tx1"/>
                </a:solidFill>
              </a:rPr>
              <a:t>и лишь в отношении подозреваемого, обвиняемого, подсудимого в совершении преступления, за которое законом предусмотрено наказание в виде лишения свободы на срок свыше </a:t>
            </a:r>
            <a:r>
              <a:rPr lang="ru-RU" dirty="0" smtClean="0">
                <a:solidFill>
                  <a:srgbClr val="C00000"/>
                </a:solidFill>
              </a:rPr>
              <a:t>5 </a:t>
            </a:r>
            <a:r>
              <a:rPr lang="ru-RU" dirty="0">
                <a:solidFill>
                  <a:srgbClr val="C00000"/>
                </a:solidFill>
              </a:rPr>
              <a:t>лет</a:t>
            </a:r>
            <a:r>
              <a:rPr lang="ru-RU" dirty="0">
                <a:solidFill>
                  <a:schemeClr val="tx1"/>
                </a:solidFill>
              </a:rPr>
              <a:t>, при невозможности применения других, менее строгих мер пресечения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ru-RU" dirty="0" smtClean="0">
                <a:solidFill>
                  <a:srgbClr val="C00000"/>
                </a:solidFill>
              </a:rPr>
              <a:t>В исключительных </a:t>
            </a:r>
            <a:r>
              <a:rPr lang="ru-RU" dirty="0">
                <a:solidFill>
                  <a:srgbClr val="C00000"/>
                </a:solidFill>
              </a:rPr>
              <a:t>случаях эта мера пресечения может быть применена в отношении лица, подозреваемого, обвиняемого, подсудимого в совершении преступления, за которое законом предусмотрено наказание в виде лишения свободы на срок до </a:t>
            </a:r>
            <a:r>
              <a:rPr lang="ru-RU" dirty="0" smtClean="0">
                <a:solidFill>
                  <a:srgbClr val="C00000"/>
                </a:solidFill>
              </a:rPr>
              <a:t>5 </a:t>
            </a:r>
            <a:r>
              <a:rPr lang="ru-RU" dirty="0">
                <a:solidFill>
                  <a:srgbClr val="C00000"/>
                </a:solidFill>
              </a:rPr>
              <a:t>лет, если:</a:t>
            </a:r>
            <a:endParaRPr lang="ru-RU" dirty="0" smtClean="0">
              <a:solidFill>
                <a:srgbClr val="C00000"/>
              </a:solidFill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1) </a:t>
            </a: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имеет постоянного места жительства на территории </a:t>
            </a:r>
            <a:r>
              <a:rPr lang="ru-RU" dirty="0" smtClean="0">
                <a:solidFill>
                  <a:schemeClr val="tx1"/>
                </a:solidFill>
              </a:rPr>
              <a:t>РК;</a:t>
            </a:r>
            <a:endParaRPr lang="ru-RU" dirty="0">
              <a:solidFill>
                <a:schemeClr val="tx1"/>
              </a:solidFill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2) не установлена его личность;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3) </a:t>
            </a:r>
            <a:r>
              <a:rPr lang="ru-RU" dirty="0" smtClean="0">
                <a:solidFill>
                  <a:schemeClr val="tx1"/>
                </a:solidFill>
              </a:rPr>
              <a:t>нарушена </a:t>
            </a:r>
            <a:r>
              <a:rPr lang="ru-RU" dirty="0">
                <a:solidFill>
                  <a:schemeClr val="tx1"/>
                </a:solidFill>
              </a:rPr>
              <a:t>ранее избранная мера пресечения или мера процессуального принуждения;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4) </a:t>
            </a:r>
            <a:r>
              <a:rPr lang="ru-RU" dirty="0" smtClean="0">
                <a:solidFill>
                  <a:schemeClr val="tx1"/>
                </a:solidFill>
              </a:rPr>
              <a:t>пытался </a:t>
            </a:r>
            <a:r>
              <a:rPr lang="ru-RU" dirty="0">
                <a:solidFill>
                  <a:schemeClr val="tx1"/>
                </a:solidFill>
              </a:rPr>
              <a:t>скрыться или скрылся от органов уголовного преследования или суда;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5) </a:t>
            </a:r>
            <a:r>
              <a:rPr lang="ru-RU" dirty="0" smtClean="0">
                <a:solidFill>
                  <a:schemeClr val="tx1"/>
                </a:solidFill>
              </a:rPr>
              <a:t>подозревается </a:t>
            </a:r>
            <a:r>
              <a:rPr lang="ru-RU" dirty="0">
                <a:solidFill>
                  <a:schemeClr val="tx1"/>
                </a:solidFill>
              </a:rPr>
              <a:t>в совершении преступления в составе организованной группы или преступного сообщества (преступной организации);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6) </a:t>
            </a:r>
            <a:r>
              <a:rPr lang="ru-RU" dirty="0" smtClean="0">
                <a:solidFill>
                  <a:schemeClr val="tx1"/>
                </a:solidFill>
              </a:rPr>
              <a:t>имеет </a:t>
            </a:r>
            <a:r>
              <a:rPr lang="ru-RU" dirty="0">
                <a:solidFill>
                  <a:schemeClr val="tx1"/>
                </a:solidFill>
              </a:rPr>
              <a:t>судимость за ранее совершенное тяжкое или особо тяжкое преступление;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7) имеются данные о продолжении им преступной деятельности.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При этом, обстоятельство, предусмотренное пунктом 1), не может являться единственным основанием для избрания меры пресечения в виде содержания под стражей.</a:t>
            </a:r>
          </a:p>
          <a:p>
            <a:pPr algn="l" fontAlgn="base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Содержание под стражей как мера пресечения. Основания для применения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3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При необходимости избрания в качестве меры пресечения содержание под стражей лицо, осуществляющее досудебное расследование, в соответствии со </a:t>
            </a:r>
            <a:r>
              <a:rPr lang="ru-RU" u="sng" dirty="0">
                <a:solidFill>
                  <a:schemeClr val="tx1"/>
                </a:solidFill>
                <a:hlinkClick r:id="rId2" tooltip="Уголовно-процессуальный кодекс Республики Казахстан от 4 июля 2014 года № 231-V (с изменениями и дополнениями по состоянию на 01.04.2019 г.)"/>
              </a:rPr>
              <a:t>статьей 140</a:t>
            </a:r>
            <a:r>
              <a:rPr lang="ru-RU" dirty="0">
                <a:solidFill>
                  <a:schemeClr val="tx1"/>
                </a:solidFill>
              </a:rPr>
              <a:t> УПК РК выносит </a:t>
            </a:r>
            <a:r>
              <a:rPr lang="ru-RU" dirty="0">
                <a:solidFill>
                  <a:srgbClr val="C00000"/>
                </a:solidFill>
              </a:rPr>
              <a:t>постановление о возбуждении ходатайства перед судом о даче санкции</a:t>
            </a:r>
            <a:r>
              <a:rPr lang="ru-RU" dirty="0">
                <a:solidFill>
                  <a:schemeClr val="tx1"/>
                </a:solidFill>
              </a:rPr>
              <a:t> на применение данной меры. К постановлению прилагаются заверенные копии материалов уголовного дела, подтверждающие обоснованность ходатайства.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В указанном постановлении должны быть обоснованы </a:t>
            </a:r>
            <a:r>
              <a:rPr lang="ru-RU" dirty="0">
                <a:solidFill>
                  <a:srgbClr val="C00000"/>
                </a:solidFill>
              </a:rPr>
              <a:t>причины</a:t>
            </a:r>
            <a:r>
              <a:rPr lang="ru-RU" dirty="0">
                <a:solidFill>
                  <a:schemeClr val="tx1"/>
                </a:solidFill>
              </a:rPr>
              <a:t> избрания данной меры пресечения и невозможность применения менее строгих мер пресечения.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В течение срока задержания лица, подозреваемого в совершении уголовного правонарушения, в порядке, предусмотренном 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статьей 131</a:t>
            </a:r>
            <a:r>
              <a:rPr lang="ru-RU" dirty="0">
                <a:solidFill>
                  <a:schemeClr val="tx1"/>
                </a:solidFill>
              </a:rPr>
              <a:t> УПК РК, </a:t>
            </a:r>
            <a:r>
              <a:rPr lang="ru-RU" dirty="0">
                <a:solidFill>
                  <a:srgbClr val="C00000"/>
                </a:solidFill>
              </a:rPr>
              <a:t>прокурор вправе ознакомиться </a:t>
            </a:r>
            <a:r>
              <a:rPr lang="ru-RU" dirty="0">
                <a:solidFill>
                  <a:schemeClr val="tx1"/>
                </a:solidFill>
              </a:rPr>
              <a:t>с материалами уголовного дела, подтверждающими обоснованность ходатайства.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Прокурор по результатам изучения ходатайства лица, осуществляющего досудебное расследование, выражает согласие с ходатайством либо отказывает мотивированным постановлением в его поддержании и (или) решает вопрос об избрании иной меры пресечения. Копия постановления направляется заинтересованным лицам.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Прокурор не позднее чем за </a:t>
            </a:r>
            <a:r>
              <a:rPr lang="ru-RU" dirty="0" smtClean="0">
                <a:solidFill>
                  <a:schemeClr val="tx1"/>
                </a:solidFill>
              </a:rPr>
              <a:t>8 </a:t>
            </a:r>
            <a:r>
              <a:rPr lang="ru-RU" dirty="0">
                <a:solidFill>
                  <a:schemeClr val="tx1"/>
                </a:solidFill>
              </a:rPr>
              <a:t>часов до истечения срока задержания обязан представить следственному судье постановление о возбуждении ходатайства о санкционировании содержания под стражей с приложением копий материалов уголовного дела, подтверждающих обоснованность ходатайства.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Порядок применения содержания под стражей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0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55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Следственный судья с соблюдением порядка, определенного 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статьей 56</a:t>
            </a:r>
            <a:r>
              <a:rPr lang="ru-RU" dirty="0">
                <a:solidFill>
                  <a:schemeClr val="tx1"/>
                </a:solidFill>
              </a:rPr>
              <a:t> настоящего Кодекса, в срок </a:t>
            </a:r>
            <a:r>
              <a:rPr lang="ru-RU" dirty="0">
                <a:solidFill>
                  <a:srgbClr val="C00000"/>
                </a:solidFill>
              </a:rPr>
              <a:t>не позднее </a:t>
            </a:r>
            <a:r>
              <a:rPr lang="ru-RU" dirty="0" smtClean="0">
                <a:solidFill>
                  <a:srgbClr val="C00000"/>
                </a:solidFill>
              </a:rPr>
              <a:t>8 </a:t>
            </a:r>
            <a:r>
              <a:rPr lang="ru-RU" dirty="0">
                <a:solidFill>
                  <a:srgbClr val="C00000"/>
                </a:solidFill>
              </a:rPr>
              <a:t>часов </a:t>
            </a:r>
            <a:r>
              <a:rPr lang="ru-RU" dirty="0">
                <a:solidFill>
                  <a:schemeClr val="tx1"/>
                </a:solidFill>
              </a:rPr>
              <a:t>с момента поступления материалов в суд с участием прокурора, подозреваемого, обвиняемого, его защитника рассматривает ходатайство о санкционировании меры пресечения в виде содержания под стражей.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Следственный судья </a:t>
            </a:r>
            <a:r>
              <a:rPr lang="ru-RU" dirty="0">
                <a:solidFill>
                  <a:srgbClr val="C00000"/>
                </a:solidFill>
              </a:rPr>
              <a:t>знакомит защитника </a:t>
            </a:r>
            <a:r>
              <a:rPr lang="ru-RU" dirty="0">
                <a:solidFill>
                  <a:schemeClr val="tx1"/>
                </a:solidFill>
              </a:rPr>
              <a:t>с поступившими материалами.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В судебном заседании вправе также участвовать законный представитель и представитель, неявка которых в случае своевременного их извещения судом о месте и времени судебного заседания </a:t>
            </a:r>
            <a:r>
              <a:rPr lang="ru-RU" dirty="0">
                <a:solidFill>
                  <a:srgbClr val="C00000"/>
                </a:solidFill>
              </a:rPr>
              <a:t>не препятствует </a:t>
            </a:r>
            <a:r>
              <a:rPr lang="ru-RU" dirty="0">
                <a:solidFill>
                  <a:schemeClr val="tx1"/>
                </a:solidFill>
              </a:rPr>
              <a:t>проведению судебного заседания.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В ходе судебного заседания ведется протокол.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При решении вопросов, связанных с санкционированием содержания под стражей, следственный судья, помимо исследования материалов дела, относящихся к обстоятельствам, учитываемым при избрании указанной меры пресечения, </a:t>
            </a:r>
            <a:r>
              <a:rPr lang="ru-RU" dirty="0">
                <a:solidFill>
                  <a:srgbClr val="C00000"/>
                </a:solidFill>
              </a:rPr>
              <a:t>проверяет обоснованность подозрения </a:t>
            </a:r>
            <a:r>
              <a:rPr lang="ru-RU" dirty="0">
                <a:solidFill>
                  <a:schemeClr val="tx1"/>
                </a:solidFill>
              </a:rPr>
              <a:t>лица в совершении преступления.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В случае необходимости судья вправе истребовать уголовное дело.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Рассмотрение следственным судьей ходатайства о санкционировании меры пресечения в виде содержания под стражей </a:t>
            </a:r>
            <a:r>
              <a:rPr lang="ru-RU" dirty="0">
                <a:solidFill>
                  <a:srgbClr val="C00000"/>
                </a:solidFill>
              </a:rPr>
              <a:t>в отсутствие подозреваемого, обвиняемого </a:t>
            </a:r>
            <a:r>
              <a:rPr lang="ru-RU" dirty="0">
                <a:solidFill>
                  <a:schemeClr val="tx1"/>
                </a:solidFill>
              </a:rPr>
              <a:t>допускается только в случаях объявления их в розыск или нахождения вне пределов </a:t>
            </a:r>
            <a:r>
              <a:rPr lang="ru-RU" dirty="0" smtClean="0">
                <a:solidFill>
                  <a:schemeClr val="tx1"/>
                </a:solidFill>
              </a:rPr>
              <a:t>РК </a:t>
            </a:r>
            <a:r>
              <a:rPr lang="ru-RU" dirty="0">
                <a:solidFill>
                  <a:schemeClr val="tx1"/>
                </a:solidFill>
              </a:rPr>
              <a:t>и уклонения от явки в орган, ведущий уголовный процесс, при надлежащем уведомлении о времени и месте судебного заседания. В случае задержания подозреваемый, обвиняемый доставляются к следственному судье для рассмотрения обоснованности применения избранной меры пресечения.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Порядок применения содержания под стражей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13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По итогам рассмотрения ходатайства о санкционировании меры пресечения в виде содержания под стражей подозреваемого, обвиняемого следственный судья выносит </a:t>
            </a:r>
            <a:r>
              <a:rPr lang="ru-RU" b="1" dirty="0">
                <a:solidFill>
                  <a:srgbClr val="C00000"/>
                </a:solidFill>
              </a:rPr>
              <a:t>одно из следующих постановлений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1) </a:t>
            </a:r>
            <a:r>
              <a:rPr lang="ru-RU" dirty="0">
                <a:solidFill>
                  <a:schemeClr val="tx1"/>
                </a:solidFill>
              </a:rPr>
              <a:t>о санкционировании содержания под стражей;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о санкционировании содержания под стражей на срок до десяти суток в случае отсутствия достаточных оснований для санкционирования содержания под стражей сроком на два месяца;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3) </a:t>
            </a:r>
            <a:r>
              <a:rPr lang="ru-RU" dirty="0">
                <a:solidFill>
                  <a:schemeClr val="tx1"/>
                </a:solidFill>
              </a:rPr>
              <a:t>об отказе в санкционировании содержания под стражей. В случае отказа в санкционировании данной меры пресечения следственный судья вправе избрать иную меру пресечения, предусмотренную частью первой статьи 137 настоящего Кодекса.</a:t>
            </a:r>
          </a:p>
          <a:p>
            <a:pPr algn="l" fontAlgn="base"/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Следственный </a:t>
            </a:r>
            <a:r>
              <a:rPr lang="ru-RU" dirty="0">
                <a:solidFill>
                  <a:schemeClr val="tx1"/>
                </a:solidFill>
              </a:rPr>
              <a:t>судья в постановлении о санкционировании содержания под стражей </a:t>
            </a:r>
            <a:r>
              <a:rPr lang="ru-RU" dirty="0">
                <a:solidFill>
                  <a:srgbClr val="C00000"/>
                </a:solidFill>
              </a:rPr>
              <a:t>обязан указать причины </a:t>
            </a:r>
            <a:r>
              <a:rPr lang="ru-RU" dirty="0">
                <a:solidFill>
                  <a:schemeClr val="tx1"/>
                </a:solidFill>
              </a:rPr>
              <a:t>избрания данной меры пресечения и невозможность применения менее строгих мер пресечения.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Порядок применения содержания под стражей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2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Следственный судья при вынесении постановления о санкционировании меры пресечения в виде содержания под стражей, за исключением дел об особо тяжких преступлениях, обязан определить </a:t>
            </a:r>
            <a:r>
              <a:rPr lang="ru-RU" b="1" dirty="0">
                <a:solidFill>
                  <a:srgbClr val="C00000"/>
                </a:solidFill>
              </a:rPr>
              <a:t>размер залога</a:t>
            </a:r>
            <a:r>
              <a:rPr lang="ru-RU" dirty="0">
                <a:solidFill>
                  <a:schemeClr val="tx1"/>
                </a:solidFill>
              </a:rPr>
              <a:t>, достаточного для обеспечения выполнения подозреваемым, обвиняемым обязанностей, предусмотренных частью третьей статьи 140 УПК РК, </a:t>
            </a:r>
            <a:r>
              <a:rPr lang="ru-RU" dirty="0">
                <a:solidFill>
                  <a:srgbClr val="C00000"/>
                </a:solidFill>
              </a:rPr>
              <a:t>кроме случаев: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1) </a:t>
            </a:r>
            <a:r>
              <a:rPr lang="ru-RU" dirty="0">
                <a:solidFill>
                  <a:schemeClr val="tx1"/>
                </a:solidFill>
              </a:rPr>
              <a:t>подозрения, обвинения лица в совершении умышленных преступлений, повлекших смерть потерпевшего;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подозрения, обвинения лица в совершении преступления в составе преступной группы; террористических и (или) экстремистских преступлений; особо тяжких преступлений, предусмотренных главами 1, 4, 5, 11 и 17 </a:t>
            </a:r>
            <a:r>
              <a:rPr lang="ru-RU" dirty="0" smtClean="0">
                <a:solidFill>
                  <a:schemeClr val="tx1"/>
                </a:solidFill>
              </a:rPr>
              <a:t>УК РК, </a:t>
            </a:r>
            <a:r>
              <a:rPr lang="ru-RU" dirty="0">
                <a:solidFill>
                  <a:schemeClr val="tx1"/>
                </a:solidFill>
              </a:rPr>
              <a:t>а также особо тяжких преступлений, совершенных в условиях чрезвычайной ситуации или в ходе массовых беспорядков; особо тяжких воинских преступлений, совершенных в военное время или в боевой обстановке;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3) </a:t>
            </a:r>
            <a:r>
              <a:rPr lang="ru-RU" dirty="0">
                <a:solidFill>
                  <a:schemeClr val="tx1"/>
                </a:solidFill>
              </a:rPr>
              <a:t>наличия достаточных оснований полагать, что подозреваемый, обвиняемый будут препятствовать судопроизводству или скроются от следствия и суда;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4) </a:t>
            </a:r>
            <a:r>
              <a:rPr lang="ru-RU" dirty="0">
                <a:solidFill>
                  <a:schemeClr val="tx1"/>
                </a:solidFill>
              </a:rPr>
              <a:t>наличия данных о продолжении подозреваемым, обвиняемым преступной деятельности;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5) </a:t>
            </a:r>
            <a:r>
              <a:rPr lang="ru-RU" dirty="0">
                <a:solidFill>
                  <a:schemeClr val="tx1"/>
                </a:solidFill>
              </a:rPr>
              <a:t>нарушения подозреваемым, обвиняемым ранее избранной меры пресечения в виде залога по расследуемому уголовному делу.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Порядок применения содержания под стражей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4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64667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Срок содержания под стражей при досудебном расследовании не может </a:t>
            </a:r>
            <a:r>
              <a:rPr lang="ru-RU" dirty="0">
                <a:solidFill>
                  <a:srgbClr val="C00000"/>
                </a:solidFill>
              </a:rPr>
              <a:t>превышать </a:t>
            </a:r>
            <a:r>
              <a:rPr lang="ru-RU" dirty="0" smtClean="0">
                <a:solidFill>
                  <a:srgbClr val="C00000"/>
                </a:solidFill>
              </a:rPr>
              <a:t>2 </a:t>
            </a:r>
            <a:r>
              <a:rPr lang="ru-RU" dirty="0">
                <a:solidFill>
                  <a:srgbClr val="C00000"/>
                </a:solidFill>
              </a:rPr>
              <a:t>месяца</a:t>
            </a:r>
            <a:r>
              <a:rPr lang="ru-RU" dirty="0">
                <a:solidFill>
                  <a:schemeClr val="tx1"/>
                </a:solidFill>
              </a:rPr>
              <a:t>, кроме исключительных случаев, предусмотренных настоящим Кодексом.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При необходимости продления санкционированного судьей на краткий срок содержания под стражей до </a:t>
            </a:r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месяцев прокурор за сутки до его истечения вносит следственному судье соответствующее ходатайство с дополнительно собранными материалами. </a:t>
            </a:r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случае невозможности закончить расследование в срок до </a:t>
            </a:r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месяцев и при отсутствии оснований для изменения или отмены меры пресечения этот срок </a:t>
            </a:r>
            <a:r>
              <a:rPr lang="ru-RU" dirty="0">
                <a:solidFill>
                  <a:srgbClr val="C00000"/>
                </a:solidFill>
              </a:rPr>
              <a:t>может быть продлен </a:t>
            </a:r>
            <a:r>
              <a:rPr lang="ru-RU" dirty="0">
                <a:solidFill>
                  <a:schemeClr val="tx1"/>
                </a:solidFill>
              </a:rPr>
              <a:t>по мотивированному ходатайству лица, осуществляющего досудебное расследование, согласованному с районным (городским) и приравненным к нему прокурором - следственным судьей - </a:t>
            </a:r>
            <a:r>
              <a:rPr lang="ru-RU" dirty="0">
                <a:solidFill>
                  <a:srgbClr val="C00000"/>
                </a:solidFill>
              </a:rPr>
              <a:t>до </a:t>
            </a:r>
            <a:r>
              <a:rPr lang="ru-RU" dirty="0" smtClean="0">
                <a:solidFill>
                  <a:srgbClr val="C00000"/>
                </a:solidFill>
              </a:rPr>
              <a:t>3 </a:t>
            </a:r>
            <a:r>
              <a:rPr lang="ru-RU" dirty="0">
                <a:solidFill>
                  <a:srgbClr val="C00000"/>
                </a:solidFill>
              </a:rPr>
              <a:t>месяцев</a:t>
            </a:r>
            <a:r>
              <a:rPr lang="ru-RU" dirty="0">
                <a:solidFill>
                  <a:schemeClr val="tx1"/>
                </a:solidFill>
              </a:rPr>
              <a:t>, а в случае невозможности завершения расследования в трехмесячный срок и при необходимости дальнейшего содержания подозреваемого, обвиняемого под стражей по мотивированному ходатайству лица, осуществляющего досудебное расследование, согласованному с прокурором области и приравненными к нему прокурорами и их заместителями, - следственным судьей - </a:t>
            </a:r>
            <a:r>
              <a:rPr lang="ru-RU" b="1" dirty="0">
                <a:solidFill>
                  <a:srgbClr val="C00000"/>
                </a:solidFill>
              </a:rPr>
              <a:t>до </a:t>
            </a:r>
            <a:r>
              <a:rPr lang="ru-RU" b="1" dirty="0" smtClean="0">
                <a:solidFill>
                  <a:srgbClr val="C00000"/>
                </a:solidFill>
              </a:rPr>
              <a:t>9 </a:t>
            </a:r>
            <a:r>
              <a:rPr lang="ru-RU" b="1" dirty="0">
                <a:solidFill>
                  <a:srgbClr val="C00000"/>
                </a:solidFill>
              </a:rPr>
              <a:t>месяцев.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Сроки содержания под стражей, порядок их продления 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(некоторые особенности)</a:t>
            </a:r>
          </a:p>
        </p:txBody>
      </p:sp>
    </p:spTree>
    <p:extLst>
      <p:ext uri="{BB962C8B-B14F-4D97-AF65-F5344CB8AC3E}">
        <p14:creationId xmlns:p14="http://schemas.microsoft.com/office/powerpoint/2010/main" val="107766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229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1) </a:t>
            </a:r>
            <a:r>
              <a:rPr lang="ru-RU" dirty="0" smtClean="0">
                <a:solidFill>
                  <a:schemeClr val="tx1"/>
                </a:solidFill>
              </a:rPr>
              <a:t>когда </a:t>
            </a:r>
            <a:r>
              <a:rPr lang="ru-RU" dirty="0">
                <a:solidFill>
                  <a:schemeClr val="tx1"/>
                </a:solidFill>
              </a:rPr>
              <a:t>это лицо застигнуто при совершении преступления или непосредственно после его совершения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rgbClr val="C00000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когда очевидцы (свидетели), в том числе потерпевшие, прямо укажут на данное лицо как на совершившее преступление либо задержат это лицо в порядке, предусмотренном ст. 130 УПК РК настоящего Кодекса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rgbClr val="C00000"/>
                </a:solidFill>
              </a:rPr>
              <a:t>3) </a:t>
            </a:r>
            <a:r>
              <a:rPr lang="ru-RU" dirty="0">
                <a:solidFill>
                  <a:schemeClr val="tx1"/>
                </a:solidFill>
              </a:rPr>
              <a:t>когда на этом лице или его одежде, при нем или в его жилище будут обнаружены явные следы преступления;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4) </a:t>
            </a:r>
            <a:r>
              <a:rPr lang="ru-RU" dirty="0">
                <a:solidFill>
                  <a:schemeClr val="tx1"/>
                </a:solidFill>
              </a:rPr>
              <a:t>когда в полученных в соответствии с законом материалах оперативно-розыскной, контрразведывательной деятельности и (или) негласных следственных действий в отношении лица имеются достоверные данные о совершенном или готовящемся им преступлении.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ОСНОВАНИЯ ЗАДЕРЖАНИЯ ПОДОЗРЕВАЕМОГО: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01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3"/>
            <a:ext cx="9144000" cy="5237075"/>
          </a:xfrm>
        </p:spPr>
        <p:txBody>
          <a:bodyPr>
            <a:normAutofit fontScale="55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Продление срока содержания под стражей </a:t>
            </a:r>
            <a:r>
              <a:rPr lang="ru-RU" dirty="0">
                <a:solidFill>
                  <a:srgbClr val="C00000"/>
                </a:solidFill>
              </a:rPr>
              <a:t>свыше </a:t>
            </a:r>
            <a:r>
              <a:rPr lang="ru-RU" dirty="0" smtClean="0">
                <a:solidFill>
                  <a:srgbClr val="C00000"/>
                </a:solidFill>
              </a:rPr>
              <a:t>9 </a:t>
            </a:r>
            <a:r>
              <a:rPr lang="ru-RU" dirty="0">
                <a:solidFill>
                  <a:srgbClr val="C00000"/>
                </a:solidFill>
              </a:rPr>
              <a:t>месяцев</a:t>
            </a:r>
            <a:r>
              <a:rPr lang="ru-RU" dirty="0">
                <a:solidFill>
                  <a:schemeClr val="tx1"/>
                </a:solidFill>
              </a:rPr>
              <a:t>, но не более чем </a:t>
            </a:r>
            <a:r>
              <a:rPr lang="ru-RU" dirty="0">
                <a:solidFill>
                  <a:srgbClr val="C00000"/>
                </a:solidFill>
              </a:rPr>
              <a:t>до </a:t>
            </a:r>
            <a:r>
              <a:rPr lang="ru-RU" dirty="0" smtClean="0">
                <a:solidFill>
                  <a:srgbClr val="C00000"/>
                </a:solidFill>
              </a:rPr>
              <a:t>12 </a:t>
            </a:r>
            <a:r>
              <a:rPr lang="ru-RU" dirty="0">
                <a:solidFill>
                  <a:srgbClr val="C00000"/>
                </a:solidFill>
              </a:rPr>
              <a:t>месяцев</a:t>
            </a:r>
            <a:r>
              <a:rPr lang="ru-RU" dirty="0">
                <a:solidFill>
                  <a:schemeClr val="tx1"/>
                </a:solidFill>
              </a:rPr>
              <a:t> может быть осуществлено следственным судьей районного и приравненного к нему суда лишь ввиду особой сложности дела в отношении лиц, подозреваемых в совершении особо тяжких преступлений, по мотивированному ходатайству начальника следственного отдела либо прокурора, принявшего уголовное дело к своему производству, либо руководителя следственной, следственно-оперативной группы, согласованному с прокурором области и приравненными к нему прокурорами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 fontAlgn="base"/>
            <a:endParaRPr lang="ru-RU" sz="2200" dirty="0">
              <a:solidFill>
                <a:schemeClr val="tx1"/>
              </a:solidFill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Продление срока содержания под стражей </a:t>
            </a:r>
            <a:r>
              <a:rPr lang="ru-RU" dirty="0">
                <a:solidFill>
                  <a:srgbClr val="C00000"/>
                </a:solidFill>
              </a:rPr>
              <a:t>свыше </a:t>
            </a:r>
            <a:r>
              <a:rPr lang="ru-RU" dirty="0" smtClean="0">
                <a:solidFill>
                  <a:srgbClr val="C00000"/>
                </a:solidFill>
              </a:rPr>
              <a:t>12 </a:t>
            </a:r>
            <a:r>
              <a:rPr lang="ru-RU" dirty="0">
                <a:solidFill>
                  <a:srgbClr val="C00000"/>
                </a:solidFill>
              </a:rPr>
              <a:t>месяцев</a:t>
            </a:r>
            <a:r>
              <a:rPr lang="ru-RU" dirty="0">
                <a:solidFill>
                  <a:schemeClr val="tx1"/>
                </a:solidFill>
              </a:rPr>
              <a:t>, но не более чем </a:t>
            </a:r>
            <a:r>
              <a:rPr lang="ru-RU" dirty="0">
                <a:solidFill>
                  <a:srgbClr val="C00000"/>
                </a:solidFill>
              </a:rPr>
              <a:t>до </a:t>
            </a:r>
            <a:r>
              <a:rPr lang="ru-RU" dirty="0" smtClean="0">
                <a:solidFill>
                  <a:srgbClr val="C00000"/>
                </a:solidFill>
              </a:rPr>
              <a:t>18 </a:t>
            </a:r>
            <a:r>
              <a:rPr lang="ru-RU" dirty="0">
                <a:solidFill>
                  <a:srgbClr val="C00000"/>
                </a:solidFill>
              </a:rPr>
              <a:t>месяцев </a:t>
            </a:r>
            <a:r>
              <a:rPr lang="ru-RU" dirty="0">
                <a:solidFill>
                  <a:schemeClr val="tx1"/>
                </a:solidFill>
              </a:rPr>
              <a:t>допускается в исключительных случаях в отношении лиц, подозреваемых в совершении особо тяжких преступлений, преступлений в составе преступной группы, а также иных террористических и (или) экстремистских преступлений, следственным судьей районного и приравненного к нему суда по мотивированному ходатайству руководителя следственного подразделения центрального аппарата органа уголовного преследования либо прокурора, принявшего уголовное дело к своему производству, руководителя следственной, следственно-оперативной группы, утвержденному прокурором области и приравненным к нему прокурором и согласованному с Генеральным Прокурором </a:t>
            </a:r>
            <a:r>
              <a:rPr lang="ru-RU" dirty="0" smtClean="0">
                <a:solidFill>
                  <a:schemeClr val="tx1"/>
                </a:solidFill>
              </a:rPr>
              <a:t>РК, </a:t>
            </a:r>
            <a:r>
              <a:rPr lang="ru-RU" dirty="0">
                <a:solidFill>
                  <a:schemeClr val="tx1"/>
                </a:solidFill>
              </a:rPr>
              <a:t>его заместителями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 fontAlgn="base"/>
            <a:endParaRPr lang="ru-RU" sz="2200" dirty="0">
              <a:solidFill>
                <a:schemeClr val="tx1"/>
              </a:solidFill>
            </a:endParaRPr>
          </a:p>
          <a:p>
            <a:pPr algn="l" fontAlgn="base"/>
            <a:r>
              <a:rPr lang="ru-RU" b="1" dirty="0">
                <a:solidFill>
                  <a:srgbClr val="C00000"/>
                </a:solidFill>
              </a:rPr>
              <a:t>Дальнейшее продление срока содержания под стражей не допускается</a:t>
            </a:r>
            <a:r>
              <a:rPr lang="ru-RU" dirty="0">
                <a:solidFill>
                  <a:schemeClr val="tx1"/>
                </a:solidFill>
              </a:rPr>
              <a:t>, содержащиеся под стражей подозреваемый, обвиняемый подлежат немедленному освобождению.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Сроки содержания под стражей, порядок их продления 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(некоторые особенности)</a:t>
            </a:r>
          </a:p>
        </p:txBody>
      </p:sp>
    </p:spTree>
    <p:extLst>
      <p:ext uri="{BB962C8B-B14F-4D97-AF65-F5344CB8AC3E}">
        <p14:creationId xmlns:p14="http://schemas.microsoft.com/office/powerpoint/2010/main" val="709881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Мера пресечения </a:t>
            </a:r>
            <a:r>
              <a:rPr lang="ru-RU" dirty="0">
                <a:solidFill>
                  <a:srgbClr val="C00000"/>
                </a:solidFill>
              </a:rPr>
              <a:t>отменяется</a:t>
            </a:r>
            <a:r>
              <a:rPr lang="ru-RU" dirty="0">
                <a:solidFill>
                  <a:schemeClr val="tx1"/>
                </a:solidFill>
              </a:rPr>
              <a:t>, когда в ней отпадает необходимость, или </a:t>
            </a:r>
            <a:r>
              <a:rPr lang="ru-RU" dirty="0">
                <a:solidFill>
                  <a:srgbClr val="C00000"/>
                </a:solidFill>
              </a:rPr>
              <a:t>изменяется на менее или более строгую</a:t>
            </a:r>
            <a:r>
              <a:rPr lang="ru-RU" dirty="0">
                <a:solidFill>
                  <a:schemeClr val="tx1"/>
                </a:solidFill>
              </a:rPr>
              <a:t>, когда изменяются основания и обстоятельства, предусмотренные 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статьями 136</a:t>
            </a:r>
            <a:r>
              <a:rPr lang="ru-RU" dirty="0">
                <a:solidFill>
                  <a:schemeClr val="tx1"/>
                </a:solidFill>
              </a:rPr>
              <a:t> и 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138</a:t>
            </a:r>
            <a:r>
              <a:rPr lang="ru-RU" dirty="0">
                <a:solidFill>
                  <a:schemeClr val="tx1"/>
                </a:solidFill>
              </a:rPr>
              <a:t> УПК РК.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Отмена или изменение меры пресечения производится по мотивированному постановлению органа, ведущего уголовный процесс.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Мера пресечения, избранная по согласованию или указанию прокурора в ходе досудебного производства по уголовному делу, может быть отменена или изменена </a:t>
            </a:r>
            <a:r>
              <a:rPr lang="ru-RU" dirty="0">
                <a:solidFill>
                  <a:srgbClr val="C00000"/>
                </a:solidFill>
              </a:rPr>
              <a:t>только с согласия прокурора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Отмена или изменение меры пресечения, санкционированной следственным судьей, производится </a:t>
            </a:r>
            <a:r>
              <a:rPr lang="ru-RU" dirty="0">
                <a:solidFill>
                  <a:srgbClr val="C00000"/>
                </a:solidFill>
              </a:rPr>
              <a:t>с санкции следственного судьи</a:t>
            </a:r>
            <a:r>
              <a:rPr lang="ru-RU" dirty="0">
                <a:solidFill>
                  <a:schemeClr val="tx1"/>
                </a:solidFill>
              </a:rPr>
              <a:t>, за исключением случаев, предусмотренных </a:t>
            </a:r>
            <a:r>
              <a:rPr lang="ru-RU" u="sng" dirty="0">
                <a:solidFill>
                  <a:schemeClr val="tx1"/>
                </a:solidFill>
                <a:hlinkClick r:id="rId4" tooltip="Уголовно-процессуальный кодекс Республики Казахстан от 4 июля 2014 года № 231-V (с изменениями и дополнениями по состоянию на 01.04.2019 г.)"/>
              </a:rPr>
              <a:t>частью восьмой статьи 145</a:t>
            </a:r>
            <a:r>
              <a:rPr lang="ru-RU" dirty="0">
                <a:solidFill>
                  <a:schemeClr val="tx1"/>
                </a:solidFill>
              </a:rPr>
              <a:t> УПК РК.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При принятии решения о прекращении уголовного дела или уголовного преследования лицом, осуществляющим досудебное расследование, отмена меры пресечения производится </a:t>
            </a:r>
            <a:r>
              <a:rPr lang="ru-RU" dirty="0">
                <a:solidFill>
                  <a:srgbClr val="C00000"/>
                </a:solidFill>
              </a:rPr>
              <a:t>с согласия прокурора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Отмена или изменение меры пресечения «содержание под стражей»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0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70000" lnSpcReduction="20000"/>
          </a:bodyPr>
          <a:lstStyle/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Труд</a:t>
            </a:r>
            <a:r>
              <a:rPr lang="ru-RU" dirty="0">
                <a:solidFill>
                  <a:schemeClr val="tx1"/>
                </a:solidFill>
              </a:rPr>
              <a:t> обвиняемых, изъявивших желание трудиться, организуется только на территории следственных изоляторов в камерах, на производственных площадях, в мастерских и на ремонтно-строительных работах. При производстве работ обеспечивается выполнение установленных требований изоляции и правил раздельного размещения обвиняемых, установленных 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статьями 31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32</a:t>
            </a:r>
            <a:r>
              <a:rPr lang="ru-RU" dirty="0">
                <a:solidFill>
                  <a:schemeClr val="tx1"/>
                </a:solidFill>
              </a:rPr>
              <a:t> Закона.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Л</a:t>
            </a:r>
            <a:r>
              <a:rPr lang="ru-RU" dirty="0">
                <a:solidFill>
                  <a:schemeClr val="tx1"/>
                </a:solidFill>
              </a:rPr>
              <a:t>ицо, желающее </a:t>
            </a:r>
            <a:r>
              <a:rPr lang="ru-RU" dirty="0">
                <a:solidFill>
                  <a:srgbClr val="C00000"/>
                </a:solidFill>
              </a:rPr>
              <a:t>вступить в брак </a:t>
            </a:r>
            <a:r>
              <a:rPr lang="ru-RU" dirty="0">
                <a:solidFill>
                  <a:schemeClr val="tx1"/>
                </a:solidFill>
              </a:rPr>
              <a:t>с подозреваемым или обвиняемым, представляет в следственный изолятор заявление (в произвольной форме), удостоверенное органом </a:t>
            </a:r>
            <a:r>
              <a:rPr lang="ru-RU" dirty="0" err="1">
                <a:solidFill>
                  <a:schemeClr val="tx1"/>
                </a:solidFill>
              </a:rPr>
              <a:t>РАГСа</a:t>
            </a:r>
            <a:r>
              <a:rPr lang="ru-RU" dirty="0">
                <a:solidFill>
                  <a:schemeClr val="tx1"/>
                </a:solidFill>
              </a:rPr>
              <a:t> по месту его жительства или месту нахождения следственного изолятора, а также разрешение (в произвольной форме) лица или органа, в производстве которого находится уголовное дело, на свидание с указанным подозреваемым или обвиняемым. При поступлении заявления о желании заключить брак администрация следственного изолятора передает его подозреваемому или обвиняемому для заполнения той части заявления, которая относится к нему.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Некоторые условия и порядок содержания </a:t>
            </a:r>
            <a:r>
              <a:rPr lang="ru-RU" sz="2400" b="1" dirty="0" smtClean="0">
                <a:solidFill>
                  <a:schemeClr val="bg1"/>
                </a:solidFill>
              </a:rPr>
              <a:t>следственно-арестованных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55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62500" lnSpcReduction="20000"/>
          </a:bodyPr>
          <a:lstStyle/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>
                <a:solidFill>
                  <a:schemeClr val="tx1"/>
                </a:solidFill>
              </a:rPr>
              <a:t>одозреваемые и обвиняемые пользуются </a:t>
            </a:r>
            <a:r>
              <a:rPr lang="ru-RU" dirty="0">
                <a:solidFill>
                  <a:srgbClr val="C00000"/>
                </a:solidFill>
              </a:rPr>
              <a:t>ежедневной прогулкой</a:t>
            </a:r>
            <a:r>
              <a:rPr lang="ru-RU" dirty="0">
                <a:solidFill>
                  <a:schemeClr val="tx1"/>
                </a:solidFill>
              </a:rPr>
              <a:t> продолжительностью не менее одного часа, а несовершеннолетние </a:t>
            </a:r>
            <a:r>
              <a:rPr lang="ru-RU" dirty="0">
                <a:solidFill>
                  <a:srgbClr val="C00000"/>
                </a:solidFill>
              </a:rPr>
              <a:t>не менее </a:t>
            </a:r>
            <a:r>
              <a:rPr lang="ru-RU" dirty="0" smtClean="0">
                <a:solidFill>
                  <a:srgbClr val="C00000"/>
                </a:solidFill>
              </a:rPr>
              <a:t>2 </a:t>
            </a:r>
            <a:r>
              <a:rPr lang="ru-RU" dirty="0">
                <a:solidFill>
                  <a:srgbClr val="C00000"/>
                </a:solidFill>
              </a:rPr>
              <a:t>часов</a:t>
            </a:r>
            <a:r>
              <a:rPr lang="ru-RU" dirty="0">
                <a:solidFill>
                  <a:schemeClr val="tx1"/>
                </a:solidFill>
              </a:rPr>
              <a:t>. Продолжительность прогулки устанавливается администрацией следственного изолятора с учетом распорядка дня, погоды, наполнения учреждения и других обстоятельств. Продолжительность прогулок беременных женщин и женщин, имеющих при себе детей в возрасте до трех лет, </a:t>
            </a:r>
            <a:r>
              <a:rPr lang="ru-RU" dirty="0">
                <a:solidFill>
                  <a:srgbClr val="C00000"/>
                </a:solidFill>
              </a:rPr>
              <a:t>до </a:t>
            </a:r>
            <a:r>
              <a:rPr lang="ru-RU" dirty="0" smtClean="0">
                <a:solidFill>
                  <a:srgbClr val="C00000"/>
                </a:solidFill>
              </a:rPr>
              <a:t>3 </a:t>
            </a:r>
            <a:r>
              <a:rPr lang="ru-RU" dirty="0">
                <a:solidFill>
                  <a:srgbClr val="C00000"/>
                </a:solidFill>
              </a:rPr>
              <a:t>часов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>
                <a:solidFill>
                  <a:schemeClr val="tx1"/>
                </a:solidFill>
              </a:rPr>
              <a:t>рогулка предоставляется подозреваемым и обвиняемым преимущественно в светлое время суток. Время вывода на прогулку лиц, содержащихся в разных камерах, устанавливается по скользящему графику.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В</a:t>
            </a:r>
            <a:r>
              <a:rPr lang="ru-RU" dirty="0">
                <a:solidFill>
                  <a:schemeClr val="tx1"/>
                </a:solidFill>
              </a:rPr>
              <a:t> случае нарушения правил внутреннего распорядка следственного изолятора прогулка прекращается досрочно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>
                <a:solidFill>
                  <a:schemeClr val="tx1"/>
                </a:solidFill>
              </a:rPr>
              <a:t>рогулка проводится на территории прогулочных дворов. Прогулочные дворы оборудуются скамейками для сидения и навесами от дождя. Во время прогулки несовершеннолетним предоставляется возможность для физических упражнений и спортивных игр.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рогулочные </a:t>
            </a:r>
            <a:r>
              <a:rPr lang="ru-RU" dirty="0">
                <a:solidFill>
                  <a:schemeClr val="tx1"/>
                </a:solidFill>
              </a:rPr>
              <a:t>дворы для женщин с детьми засаживаются зеленью и оборудуются песочницами.</a:t>
            </a:r>
          </a:p>
          <a:p>
            <a:pPr algn="l" fontAlgn="base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Некоторые условия и порядок содержания </a:t>
            </a:r>
            <a:r>
              <a:rPr lang="ru-RU" sz="2400" b="1" dirty="0" smtClean="0">
                <a:solidFill>
                  <a:schemeClr val="bg1"/>
                </a:solidFill>
              </a:rPr>
              <a:t>следственно-арестованных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74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013176"/>
          </a:xfrm>
        </p:spPr>
        <p:txBody>
          <a:bodyPr>
            <a:normAutofit fontScale="775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Национальный превентивный механизм действует в виде </a:t>
            </a:r>
            <a:r>
              <a:rPr lang="ru-RU" dirty="0">
                <a:solidFill>
                  <a:srgbClr val="C00000"/>
                </a:solidFill>
              </a:rPr>
              <a:t>системы предупреждения пыток и других жестоких, бесчеловечных или унижающих достоинство видов обращения и наказания, функционирующей посредством деятельности участников национального превентивного механизма. </a:t>
            </a:r>
            <a:endParaRPr lang="ru-RU" dirty="0" smtClean="0">
              <a:solidFill>
                <a:srgbClr val="C00000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рамках своей деятельности участники национального превентивного механизма посещают специальные учреждения и помещения, обеспечивающие временную изоляцию от общества.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Участниками национального превентивного механизма являются Уполномоченный по правам человека, а также отбираемые Координационным советом члены общественных наблюдательных комиссий и общественных объединений, осуществляющих деятельность по защите прав, законных интересов граждан, юристы, социальные работники, врачи.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5024" y="75875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Национальный превентивный механизм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81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3800" dirty="0">
                <a:solidFill>
                  <a:schemeClr val="tx1"/>
                </a:solidFill>
              </a:rPr>
              <a:t>Участниками национального превентивного механизма </a:t>
            </a:r>
            <a:endParaRPr lang="ru-RU" sz="3800" dirty="0" smtClean="0">
              <a:solidFill>
                <a:schemeClr val="tx1"/>
              </a:solidFill>
            </a:endParaRPr>
          </a:p>
          <a:p>
            <a:pPr fontAlgn="base"/>
            <a:r>
              <a:rPr lang="ru-RU" sz="3800" b="1" dirty="0" smtClean="0">
                <a:solidFill>
                  <a:srgbClr val="C00000"/>
                </a:solidFill>
              </a:rPr>
              <a:t>не </a:t>
            </a:r>
            <a:r>
              <a:rPr lang="ru-RU" sz="3800" b="1" dirty="0">
                <a:solidFill>
                  <a:srgbClr val="C00000"/>
                </a:solidFill>
              </a:rPr>
              <a:t>могут быть </a:t>
            </a:r>
            <a:r>
              <a:rPr lang="ru-RU" sz="3800" dirty="0">
                <a:solidFill>
                  <a:schemeClr val="tx1"/>
                </a:solidFill>
              </a:rPr>
              <a:t>лица: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1) </a:t>
            </a:r>
            <a:r>
              <a:rPr lang="ru-RU" dirty="0">
                <a:solidFill>
                  <a:schemeClr val="tx1"/>
                </a:solidFill>
              </a:rPr>
              <a:t>имеющие не погашенную или не снятую в установленном законом порядке судимость;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подозреваемые или обвиняемые в совершении преступления;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3) </a:t>
            </a:r>
            <a:r>
              <a:rPr lang="ru-RU" dirty="0">
                <a:solidFill>
                  <a:schemeClr val="tx1"/>
                </a:solidFill>
              </a:rPr>
              <a:t>признанные судом недееспособными или ограниченно дееспособными;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4) </a:t>
            </a:r>
            <a:r>
              <a:rPr lang="ru-RU" dirty="0">
                <a:solidFill>
                  <a:schemeClr val="tx1"/>
                </a:solidFill>
              </a:rPr>
              <a:t>судьи, адвокаты, государственные служащие и военнослужащие, а также работники правоохранительных и специальных государственных органов;</a:t>
            </a:r>
          </a:p>
          <a:p>
            <a:pPr algn="l" fontAlgn="base"/>
            <a:r>
              <a:rPr lang="ru-RU" dirty="0">
                <a:solidFill>
                  <a:srgbClr val="C00000"/>
                </a:solidFill>
              </a:rPr>
              <a:t>5) </a:t>
            </a:r>
            <a:r>
              <a:rPr lang="ru-RU" dirty="0">
                <a:solidFill>
                  <a:schemeClr val="tx1"/>
                </a:solidFill>
              </a:rPr>
              <a:t>состоящие на учете у психиатра и (или) нарколога.</a:t>
            </a:r>
          </a:p>
          <a:p>
            <a:pPr algn="l" fontAlgn="base"/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Участниками национального превентивного механизма также </a:t>
            </a:r>
            <a:r>
              <a:rPr lang="ru-RU" b="1" dirty="0">
                <a:solidFill>
                  <a:srgbClr val="C00000"/>
                </a:solidFill>
              </a:rPr>
              <a:t>не могут быть </a:t>
            </a:r>
            <a:r>
              <a:rPr lang="ru-RU" dirty="0">
                <a:solidFill>
                  <a:schemeClr val="tx1"/>
                </a:solidFill>
              </a:rPr>
              <a:t>лица, освобожденные от уголовной ответственности по </a:t>
            </a:r>
            <a:r>
              <a:rPr lang="ru-RU" dirty="0" err="1">
                <a:solidFill>
                  <a:schemeClr val="tx1"/>
                </a:solidFill>
              </a:rPr>
              <a:t>нереабилитирующим</a:t>
            </a:r>
            <a:r>
              <a:rPr lang="ru-RU" dirty="0">
                <a:solidFill>
                  <a:schemeClr val="tx1"/>
                </a:solidFill>
              </a:rPr>
              <a:t> основаниям за совершение умышленного преступления; уволенные с государственной или воинской службы, из правоохранительных и специальных государственных органов, судов или исключенные из коллегии адвокатов по отрицательным мотивам; лишенные лицензии на занятие адвокатской деятельностью.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5024" y="75875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Национальный превентивный механизм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91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2800" b="1" dirty="0">
                <a:solidFill>
                  <a:srgbClr val="C00000"/>
                </a:solidFill>
              </a:rPr>
              <a:t>Участник национального превентивного механизма вправе: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1) </a:t>
            </a:r>
            <a:r>
              <a:rPr lang="ru-RU" sz="2800" dirty="0">
                <a:solidFill>
                  <a:schemeClr val="tx1"/>
                </a:solidFill>
              </a:rPr>
              <a:t>получать информацию о количестве лиц, содержащихся в учреждениях и организациях, подлежащих превентивному посещению, количестве таких учреждений и их месте нахождения;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2) </a:t>
            </a:r>
            <a:r>
              <a:rPr lang="ru-RU" sz="2800" dirty="0">
                <a:solidFill>
                  <a:schemeClr val="tx1"/>
                </a:solidFill>
              </a:rPr>
              <a:t>иметь доступ к информации, касающейся обращения с лицами, содержащимися в учреждениях и организациях, подлежащих превентивному посещению, а также условий их содержания;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3) </a:t>
            </a:r>
            <a:r>
              <a:rPr lang="ru-RU" sz="2800" dirty="0">
                <a:solidFill>
                  <a:schemeClr val="tx1"/>
                </a:solidFill>
              </a:rPr>
              <a:t>осуществлять превентивные посещения в установленном порядке в составе сформированных групп;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4) </a:t>
            </a:r>
            <a:r>
              <a:rPr lang="ru-RU" sz="2800" dirty="0">
                <a:solidFill>
                  <a:schemeClr val="tx1"/>
                </a:solidFill>
              </a:rPr>
              <a:t>проводить беседы с лицами, содержащимися в учреждениях и организациях, подлежащих превентивным посещениям, и (или) их законными представителями без свидетелей, лично или при необходимости через переводчика, а также с любым другим лицом, которое по мнению участника национального превентивного механизма может предоставить соответствующую информацию;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5) </a:t>
            </a:r>
            <a:r>
              <a:rPr lang="ru-RU" sz="2800" dirty="0">
                <a:solidFill>
                  <a:schemeClr val="tx1"/>
                </a:solidFill>
              </a:rPr>
              <a:t>беспрепятственно выбирать и посещать учреждения и организации, подлежащие превентивному посещению;</a:t>
            </a:r>
          </a:p>
          <a:p>
            <a:pPr algn="l" fontAlgn="base"/>
            <a:r>
              <a:rPr lang="ru-RU" sz="2800" dirty="0">
                <a:solidFill>
                  <a:schemeClr val="tx1"/>
                </a:solidFill>
              </a:rPr>
              <a:t>6) принимать сообщения и жалобы о применении пыток и других жестоких, бесчеловечных или унижающих достоинство видов обращения и наказания.</a:t>
            </a:r>
          </a:p>
          <a:p>
            <a:pPr algn="l" fontAlgn="base"/>
            <a:r>
              <a:rPr lang="ru-RU" sz="2800" dirty="0">
                <a:solidFill>
                  <a:schemeClr val="tx1"/>
                </a:solidFill>
              </a:rPr>
              <a:t>2. Участник национального превентивного механизма является </a:t>
            </a:r>
            <a:r>
              <a:rPr lang="ru-RU" sz="2800" b="1" dirty="0">
                <a:solidFill>
                  <a:srgbClr val="C00000"/>
                </a:solidFill>
              </a:rPr>
              <a:t>независимым при осуществлении законной деятельности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5024" y="75875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Национальный превентивный механизм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9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Зарина Ягудина</a:t>
            </a:r>
            <a:endParaRPr lang="ru-RU" dirty="0">
              <a:solidFill>
                <a:srgbClr val="C00000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Здравствуйте</a:t>
            </a:r>
            <a:r>
              <a:rPr lang="ru-RU" dirty="0">
                <a:solidFill>
                  <a:schemeClr val="tx1"/>
                </a:solidFill>
              </a:rPr>
              <a:t>! Хотелось бы узнать об обжаловании незаконного задержания, фальсификации даты и времени задержания. Вопросы его доказывания. Это очень важные вопросы, распространенная проблема!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Заранее</a:t>
            </a:r>
            <a:r>
              <a:rPr lang="ru-RU" dirty="0">
                <a:solidFill>
                  <a:schemeClr val="tx1"/>
                </a:solidFill>
              </a:rPr>
              <a:t>, спасибо!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72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Уголовно-процессуальный </a:t>
            </a:r>
            <a:r>
              <a:rPr lang="ru-RU" dirty="0">
                <a:solidFill>
                  <a:schemeClr val="tx1"/>
                </a:solidFill>
              </a:rPr>
              <a:t>кодекс РК;</a:t>
            </a:r>
          </a:p>
          <a:p>
            <a:pPr algn="l" fontAlgn="base"/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Нормативное постановление Верховного </a:t>
            </a:r>
            <a:r>
              <a:rPr lang="ru-RU" dirty="0">
                <a:solidFill>
                  <a:schemeClr val="tx1"/>
                </a:solidFill>
              </a:rPr>
              <a:t>Суда Республики Казахстан от 28 декабря 2009 года № 7 «О применении норм уголовного и уголовно-процессуального законодательства по вопросам соблюдения личной свободы и неприкосновенности достоинства человека, противодействия пыткам, насилию, другим жестоким или унижающим человеческое достоинство видам обращения и наказания»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Нормативное </a:t>
            </a:r>
            <a:r>
              <a:rPr lang="ru-RU" dirty="0">
                <a:solidFill>
                  <a:schemeClr val="tx1"/>
                </a:solidFill>
              </a:rPr>
              <a:t>постановление </a:t>
            </a:r>
            <a:r>
              <a:rPr lang="ru-RU" dirty="0" smtClean="0">
                <a:solidFill>
                  <a:schemeClr val="tx1"/>
                </a:solidFill>
              </a:rPr>
              <a:t>Верховного </a:t>
            </a:r>
            <a:r>
              <a:rPr lang="ru-RU" dirty="0">
                <a:solidFill>
                  <a:schemeClr val="tx1"/>
                </a:solidFill>
              </a:rPr>
              <a:t>Суда Республики Казахстан от 25 июня 2010 года № 4 «О судебной защите прав, свобод человека и гражданина в уголовном судопроизводстве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Закон </a:t>
            </a:r>
            <a:r>
              <a:rPr lang="ru-RU" dirty="0">
                <a:solidFill>
                  <a:schemeClr val="tx1"/>
                </a:solidFill>
              </a:rPr>
              <a:t>РК «О порядке и условиях содержания лиц </a:t>
            </a:r>
            <a:r>
              <a:rPr lang="ru-RU" dirty="0" smtClean="0">
                <a:solidFill>
                  <a:schemeClr val="tx1"/>
                </a:solidFill>
              </a:rPr>
              <a:t>в специальных </a:t>
            </a:r>
            <a:r>
              <a:rPr lang="ru-RU" dirty="0">
                <a:solidFill>
                  <a:schemeClr val="tx1"/>
                </a:solidFill>
              </a:rPr>
              <a:t>учреждениях, специальных помещениях,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обеспечивающих временную изоляцию от общества»</a:t>
            </a: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Правила организации </a:t>
            </a:r>
            <a:r>
              <a:rPr lang="ru-RU" dirty="0">
                <a:solidFill>
                  <a:schemeClr val="tx1"/>
                </a:solidFill>
              </a:rPr>
              <a:t>несения службы по обеспечению охраны подозреваемых и обвиняемых, содержащихся в изоляторах временного содержания</a:t>
            </a:r>
          </a:p>
          <a:p>
            <a:pPr algn="l" fontAlgn="base"/>
            <a:endParaRPr lang="ru-RU" b="1" dirty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Правила </a:t>
            </a:r>
            <a:r>
              <a:rPr lang="ru-RU" dirty="0">
                <a:solidFill>
                  <a:schemeClr val="tx1"/>
                </a:solidFill>
              </a:rPr>
              <a:t>внутреннего распорядка следственных изоляторов уголовно-исполнительной системы, утверждены приказом Министра внутренних дел РК № 505 о 26 июля 2017 года;</a:t>
            </a:r>
            <a:endParaRPr lang="ru-RU" b="1" dirty="0">
              <a:solidFill>
                <a:schemeClr val="tx1"/>
              </a:solidFill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Правила </a:t>
            </a:r>
            <a:r>
              <a:rPr lang="ru-RU" dirty="0">
                <a:solidFill>
                  <a:schemeClr val="tx1"/>
                </a:solidFill>
              </a:rPr>
              <a:t>внутреннего распорядка изоляторов временного содержания органов внутренних дел, утверждены приказом Министра внутренних дел РК № 95 от 05 февраля 2018 года 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СПИСОК ЛИТЕРАТУРЫ: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14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4221088"/>
            <a:ext cx="576064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</a:rPr>
              <a:t>Александр </a:t>
            </a:r>
            <a:r>
              <a:rPr lang="ru-RU" b="1" dirty="0" err="1" smtClean="0">
                <a:solidFill>
                  <a:schemeClr val="tx1"/>
                </a:solidFill>
              </a:rPr>
              <a:t>Лисиченко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адвокат </a:t>
            </a:r>
            <a:r>
              <a:rPr lang="ru-RU" dirty="0" err="1" smtClean="0">
                <a:solidFill>
                  <a:schemeClr val="tx1"/>
                </a:solidFill>
              </a:rPr>
              <a:t>Алматинской</a:t>
            </a:r>
            <a:r>
              <a:rPr lang="ru-RU" dirty="0" smtClean="0">
                <a:solidFill>
                  <a:schemeClr val="tx1"/>
                </a:solidFill>
              </a:rPr>
              <a:t> областной коллегии адвокатов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Телефон: +7 (701) 714-70-65</a:t>
            </a: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E-</a:t>
            </a:r>
            <a:r>
              <a:rPr lang="ru-RU" dirty="0" err="1">
                <a:solidFill>
                  <a:schemeClr val="tx1"/>
                </a:solidFill>
              </a:rPr>
              <a:t>mail</a:t>
            </a:r>
            <a:r>
              <a:rPr lang="ru-RU" dirty="0">
                <a:solidFill>
                  <a:schemeClr val="tx1"/>
                </a:solidFill>
              </a:rPr>
              <a:t>: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alex@alaw.kz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Сайт:</a:t>
            </a:r>
            <a:r>
              <a:rPr lang="ru-RU" dirty="0"/>
              <a:t> </a:t>
            </a:r>
            <a:r>
              <a:rPr lang="ru-RU" u="sng" dirty="0">
                <a:hlinkClick r:id="rId3"/>
              </a:rPr>
              <a:t>www.alaw.kz/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4452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При наличии иных данных, дающих основание подозревать лицо в совершении уголовного правонарушения, оно </a:t>
            </a:r>
            <a:r>
              <a:rPr lang="ru-RU" dirty="0">
                <a:solidFill>
                  <a:srgbClr val="C00000"/>
                </a:solidFill>
              </a:rPr>
              <a:t>может быть задержано </a:t>
            </a:r>
            <a:r>
              <a:rPr lang="ru-RU" dirty="0">
                <a:solidFill>
                  <a:schemeClr val="tx1"/>
                </a:solidFill>
              </a:rPr>
              <a:t>лишь в том случае,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это лицо </a:t>
            </a:r>
            <a:r>
              <a:rPr lang="ru-RU" dirty="0">
                <a:solidFill>
                  <a:srgbClr val="C00000"/>
                </a:solidFill>
              </a:rPr>
              <a:t>пыталось скрыться </a:t>
            </a:r>
            <a:endParaRPr lang="ru-RU" dirty="0" smtClean="0">
              <a:solidFill>
                <a:srgbClr val="C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когда </a:t>
            </a:r>
            <a:r>
              <a:rPr lang="ru-RU" dirty="0">
                <a:solidFill>
                  <a:schemeClr val="tx1"/>
                </a:solidFill>
              </a:rPr>
              <a:t>оно </a:t>
            </a:r>
            <a:r>
              <a:rPr lang="ru-RU" dirty="0">
                <a:solidFill>
                  <a:srgbClr val="C00000"/>
                </a:solidFill>
              </a:rPr>
              <a:t>не имеет постоянного места жительства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или </a:t>
            </a:r>
            <a:r>
              <a:rPr lang="ru-RU" dirty="0">
                <a:solidFill>
                  <a:srgbClr val="C00000"/>
                </a:solidFill>
              </a:rPr>
              <a:t>не установлена личность </a:t>
            </a:r>
            <a:r>
              <a:rPr lang="ru-RU" dirty="0">
                <a:solidFill>
                  <a:schemeClr val="tx1"/>
                </a:solidFill>
              </a:rPr>
              <a:t>подозреваемого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либо когда в суд направлено </a:t>
            </a:r>
            <a:r>
              <a:rPr lang="ru-RU" dirty="0">
                <a:solidFill>
                  <a:srgbClr val="C00000"/>
                </a:solidFill>
              </a:rPr>
              <a:t>ходатайство</a:t>
            </a:r>
            <a:r>
              <a:rPr lang="ru-RU" dirty="0">
                <a:solidFill>
                  <a:schemeClr val="tx1"/>
                </a:solidFill>
              </a:rPr>
              <a:t> о санкционировании меры пресечения в виде содержания под стражей.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ОСНОВАНИЯ ЗАДЕРЖАНИЯ ПОДОЗРЕВАЕМОГО: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0718"/>
            <a:ext cx="9144000" cy="523728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Лицо может быть задержано по подозрению в совершении преступления на срок </a:t>
            </a:r>
            <a:r>
              <a:rPr lang="ru-RU" sz="2000" dirty="0">
                <a:solidFill>
                  <a:srgbClr val="C00000"/>
                </a:solidFill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</a:rPr>
              <a:t>48 часов</a:t>
            </a:r>
            <a:r>
              <a:rPr lang="ru-RU" sz="2000" dirty="0">
                <a:solidFill>
                  <a:schemeClr val="tx1"/>
                </a:solidFill>
              </a:rPr>
              <a:t>, а несовершеннолетний - на срок </a:t>
            </a:r>
            <a:r>
              <a:rPr lang="ru-RU" sz="2000" b="1" dirty="0">
                <a:solidFill>
                  <a:srgbClr val="C00000"/>
                </a:solidFill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</a:rPr>
              <a:t>24 </a:t>
            </a:r>
            <a:r>
              <a:rPr lang="ru-RU" sz="2000" b="1" dirty="0">
                <a:solidFill>
                  <a:srgbClr val="C00000"/>
                </a:solidFill>
              </a:rPr>
              <a:t>часов</a:t>
            </a:r>
            <a:r>
              <a:rPr lang="ru-RU" sz="2000" dirty="0">
                <a:solidFill>
                  <a:schemeClr val="tx1"/>
                </a:solidFill>
              </a:rPr>
              <a:t>, за исключением следующих случаев, когда допускается задержание на срок </a:t>
            </a:r>
            <a:r>
              <a:rPr lang="ru-RU" sz="2000" b="1" dirty="0">
                <a:solidFill>
                  <a:srgbClr val="C00000"/>
                </a:solidFill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</a:rPr>
              <a:t>72 часов </a:t>
            </a:r>
            <a:r>
              <a:rPr lang="ru-RU" sz="2000" dirty="0">
                <a:solidFill>
                  <a:schemeClr val="tx1"/>
                </a:solidFill>
              </a:rPr>
              <a:t>при:</a:t>
            </a:r>
          </a:p>
          <a:p>
            <a:pPr algn="l"/>
            <a:r>
              <a:rPr lang="ru-RU" sz="1800" dirty="0">
                <a:solidFill>
                  <a:srgbClr val="C00000"/>
                </a:solidFill>
              </a:rPr>
              <a:t>1) </a:t>
            </a:r>
            <a:r>
              <a:rPr lang="ru-RU" sz="1800" dirty="0">
                <a:solidFill>
                  <a:schemeClr val="tx1"/>
                </a:solidFill>
              </a:rPr>
              <a:t>задержании по подозрению в совершении особо тяжкого преступления;</a:t>
            </a:r>
          </a:p>
          <a:p>
            <a:pPr algn="l"/>
            <a:r>
              <a:rPr lang="ru-RU" sz="1800" dirty="0">
                <a:solidFill>
                  <a:srgbClr val="C00000"/>
                </a:solidFill>
              </a:rPr>
              <a:t>2) </a:t>
            </a:r>
            <a:r>
              <a:rPr lang="ru-RU" sz="1800" dirty="0">
                <a:solidFill>
                  <a:schemeClr val="tx1"/>
                </a:solidFill>
              </a:rPr>
              <a:t>задержании по подозрению в совершении террористического или экстремистского преступления;</a:t>
            </a:r>
          </a:p>
          <a:p>
            <a:pPr algn="l"/>
            <a:r>
              <a:rPr lang="ru-RU" sz="1800" dirty="0">
                <a:solidFill>
                  <a:srgbClr val="C00000"/>
                </a:solidFill>
              </a:rPr>
              <a:t>3) </a:t>
            </a:r>
            <a:r>
              <a:rPr lang="ru-RU" sz="1800" dirty="0">
                <a:solidFill>
                  <a:schemeClr val="tx1"/>
                </a:solidFill>
              </a:rPr>
              <a:t>задержании по подозрению в совершении преступления в ходе массовых беспорядков;</a:t>
            </a:r>
          </a:p>
          <a:p>
            <a:pPr algn="l"/>
            <a:r>
              <a:rPr lang="ru-RU" sz="1800" dirty="0">
                <a:solidFill>
                  <a:srgbClr val="C00000"/>
                </a:solidFill>
              </a:rPr>
              <a:t>4) </a:t>
            </a:r>
            <a:r>
              <a:rPr lang="ru-RU" sz="1800" dirty="0">
                <a:solidFill>
                  <a:schemeClr val="tx1"/>
                </a:solidFill>
              </a:rPr>
              <a:t>задержании по подозрению в совершении преступления в составе преступной группы;</a:t>
            </a:r>
          </a:p>
          <a:p>
            <a:pPr algn="l"/>
            <a:r>
              <a:rPr lang="ru-RU" sz="1800" dirty="0">
                <a:solidFill>
                  <a:srgbClr val="C00000"/>
                </a:solidFill>
              </a:rPr>
              <a:t>5) </a:t>
            </a:r>
            <a:r>
              <a:rPr lang="ru-RU" sz="1800" dirty="0">
                <a:solidFill>
                  <a:schemeClr val="tx1"/>
                </a:solidFill>
              </a:rPr>
              <a:t>задержании по подозрению в совершении преступлений, связанных с незаконным оборотом наркотических средств, психотропных веществ, </a:t>
            </a:r>
            <a:r>
              <a:rPr lang="ru-RU" sz="1800" dirty="0" err="1">
                <a:solidFill>
                  <a:schemeClr val="tx1"/>
                </a:solidFill>
              </a:rPr>
              <a:t>прекурсоров</a:t>
            </a:r>
            <a:r>
              <a:rPr lang="ru-RU" sz="1800" dirty="0">
                <a:solidFill>
                  <a:schemeClr val="tx1"/>
                </a:solidFill>
              </a:rPr>
              <a:t> и их аналогов, против половой неприкосновенности несовершеннолетних, а также умышленного преступления, повлекшего смерть человека;</a:t>
            </a:r>
          </a:p>
          <a:p>
            <a:pPr algn="l"/>
            <a:r>
              <a:rPr lang="ru-RU" sz="1800" dirty="0">
                <a:solidFill>
                  <a:srgbClr val="C00000"/>
                </a:solidFill>
              </a:rPr>
              <a:t>6) </a:t>
            </a:r>
            <a:r>
              <a:rPr lang="ru-RU" sz="1800" dirty="0">
                <a:solidFill>
                  <a:schemeClr val="tx1"/>
                </a:solidFill>
              </a:rPr>
              <a:t>невозможности обеспечить своевременное доставление лица к следственному судье вследствие отдаленности или отсутствия надлежащих путей сообщения, а также в условиях чрезвычайного положения или чрезвычайной ситуации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СРОКИ </a:t>
            </a:r>
            <a:r>
              <a:rPr lang="ru-RU" sz="2400" b="1" dirty="0">
                <a:solidFill>
                  <a:schemeClr val="bg1"/>
                </a:solidFill>
              </a:rPr>
              <a:t>ЗАДЕРЖАНИЯ </a:t>
            </a:r>
            <a:r>
              <a:rPr lang="ru-RU" sz="2400" b="1" dirty="0" smtClean="0">
                <a:solidFill>
                  <a:schemeClr val="bg1"/>
                </a:solidFill>
              </a:rPr>
              <a:t>ПО ПОДОЗРЕНИЮ В СОВЕРШЕНИИ ПРЕСТУПЛЕНИЯ: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2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85184"/>
          </a:xfrm>
        </p:spPr>
        <p:txBody>
          <a:bodyPr/>
          <a:lstStyle/>
          <a:p>
            <a:r>
              <a:rPr lang="ru-RU" i="1" dirty="0">
                <a:solidFill>
                  <a:srgbClr val="C00000"/>
                </a:solidFill>
              </a:rPr>
              <a:t>Фактическое задержание и процессуальное задержание – различия. 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Началом срока задержания лица является время его фактического задержания. Это время с обязательным указанием часов и минут отражается в протоколе задержания, который составляется следователем (дознавателем) в течение </a:t>
            </a:r>
            <a:r>
              <a:rPr lang="ru-RU" b="1" dirty="0" smtClean="0">
                <a:solidFill>
                  <a:srgbClr val="C00000"/>
                </a:solidFill>
              </a:rPr>
              <a:t>3 </a:t>
            </a:r>
            <a:r>
              <a:rPr lang="ru-RU" b="1" dirty="0">
                <a:solidFill>
                  <a:srgbClr val="C00000"/>
                </a:solidFill>
              </a:rPr>
              <a:t>часов </a:t>
            </a:r>
            <a:r>
              <a:rPr lang="ru-RU" dirty="0">
                <a:solidFill>
                  <a:schemeClr val="tx1"/>
                </a:solidFill>
              </a:rPr>
              <a:t>после фактического задержания лица.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ПРОЦЕССУАЛЬНЫЙ ПОРЯДОК ЗАДЕРЖАНИЯ: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i="1" dirty="0">
                <a:solidFill>
                  <a:srgbClr val="C00000"/>
                </a:solidFill>
              </a:rPr>
              <a:t>Разъяснение прав </a:t>
            </a:r>
            <a:r>
              <a:rPr lang="ru-RU" sz="3800" b="1" i="1" dirty="0" smtClean="0">
                <a:solidFill>
                  <a:srgbClr val="C00000"/>
                </a:solidFill>
              </a:rPr>
              <a:t>задержанному</a:t>
            </a:r>
            <a:endParaRPr lang="ru-RU" sz="3800" b="1" dirty="0">
              <a:solidFill>
                <a:srgbClr val="C00000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Орган уголовного преследования в момент задержания незамедлительно до начала производства любых следственных действий с участием подозреваемого </a:t>
            </a:r>
            <a:r>
              <a:rPr lang="ru-RU" b="1" dirty="0">
                <a:solidFill>
                  <a:srgbClr val="C00000"/>
                </a:solidFill>
              </a:rPr>
              <a:t>обязан разъяснить подозреваемому его права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чем делается отметка в протоколе задержания, протоколе допроса подозреваемого и постановлениях о признании лица подозреваемым и квалификации деяния подозреваемого. </a:t>
            </a:r>
            <a:r>
              <a:rPr lang="ru-RU" b="1" dirty="0">
                <a:solidFill>
                  <a:srgbClr val="C00000"/>
                </a:solidFill>
              </a:rPr>
              <a:t>«Правило Миранды».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В случае задержания подозреваемого он должен быть допрошен </a:t>
            </a:r>
            <a:r>
              <a:rPr lang="ru-RU" b="1" dirty="0">
                <a:solidFill>
                  <a:srgbClr val="C00000"/>
                </a:solidFill>
              </a:rPr>
              <a:t>не позднее </a:t>
            </a:r>
            <a:r>
              <a:rPr lang="ru-RU" b="1" dirty="0" smtClean="0">
                <a:solidFill>
                  <a:srgbClr val="C00000"/>
                </a:solidFill>
              </a:rPr>
              <a:t>24 часов </a:t>
            </a:r>
            <a:r>
              <a:rPr lang="ru-RU" dirty="0">
                <a:solidFill>
                  <a:schemeClr val="tx1"/>
                </a:solidFill>
              </a:rPr>
              <a:t>с момента составления протокола задержания при обеспечении права на свидание наедине и конфиденциально </a:t>
            </a:r>
            <a:r>
              <a:rPr lang="ru-RU" b="1" dirty="0">
                <a:solidFill>
                  <a:srgbClr val="C00000"/>
                </a:solidFill>
              </a:rPr>
              <a:t>до первого допроса </a:t>
            </a:r>
            <a:r>
              <a:rPr lang="ru-RU" dirty="0">
                <a:solidFill>
                  <a:schemeClr val="tx1"/>
                </a:solidFill>
              </a:rPr>
              <a:t>с избранным им или назначенным защитником. </a:t>
            </a:r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Задержанный </a:t>
            </a:r>
            <a:r>
              <a:rPr lang="ru-RU" dirty="0">
                <a:solidFill>
                  <a:schemeClr val="tx1"/>
                </a:solidFill>
              </a:rPr>
              <a:t>подозреваемый вправе </a:t>
            </a:r>
            <a:r>
              <a:rPr lang="ru-RU" b="1" dirty="0">
                <a:solidFill>
                  <a:srgbClr val="C00000"/>
                </a:solidFill>
              </a:rPr>
              <a:t>немедленно сообщить </a:t>
            </a:r>
            <a:r>
              <a:rPr lang="ru-RU" dirty="0">
                <a:solidFill>
                  <a:schemeClr val="tx1"/>
                </a:solidFill>
              </a:rPr>
              <a:t>по телефону или иным способом по месту своего жительства или работы </a:t>
            </a:r>
            <a:r>
              <a:rPr lang="ru-RU" b="1" dirty="0">
                <a:solidFill>
                  <a:srgbClr val="C00000"/>
                </a:solidFill>
              </a:rPr>
              <a:t>о своем задержании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месте содержания.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Право на личную встречу с защитником наедине и конфиденциально</a:t>
            </a:r>
            <a:r>
              <a:rPr lang="ru-RU" dirty="0">
                <a:solidFill>
                  <a:schemeClr val="tx1"/>
                </a:solidFill>
              </a:rPr>
              <a:t>. Следует неукоснительно соблюдать требование закона о предоставлении подозреваемому защитника с момента его задержания либо с момента применения меры пресечения до объявления ему постановления о квалификации деяния подозреваемого.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ПРОЦЕССУАЛЬНЫЙ ПОРЯДОК </a:t>
            </a:r>
            <a:r>
              <a:rPr lang="ru-RU" sz="2400" b="1" dirty="0" smtClean="0">
                <a:solidFill>
                  <a:schemeClr val="bg1"/>
                </a:solidFill>
              </a:rPr>
              <a:t>ЗАДЕРЖАНИЯ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9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Медицинское освидетельствование задержанного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Подозреваемый </a:t>
            </a:r>
            <a:r>
              <a:rPr lang="ru-RU" dirty="0">
                <a:solidFill>
                  <a:schemeClr val="tx1"/>
                </a:solidFill>
              </a:rPr>
              <a:t>подлежит освидетельствованию в порядке, предусмотренном 223 УПК РК, для установления общего состояния его здоровья и наличия телесных повреждений.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ПРОЦЕССУАЛЬНЫЙ ПОРЯДОК ЗАДЕРЖАНИЯ: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4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625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Лицо, задержанное по подозрению в совершении уголовного правонарушения, </a:t>
            </a:r>
            <a:r>
              <a:rPr lang="ru-RU" dirty="0">
                <a:solidFill>
                  <a:srgbClr val="C00000"/>
                </a:solidFill>
              </a:rPr>
              <a:t>подлежит освобождению по постановлению лица, осуществляющего досудебное расследование, или прокурора</a:t>
            </a:r>
            <a:r>
              <a:rPr lang="ru-RU" dirty="0">
                <a:solidFill>
                  <a:schemeClr val="tx1"/>
                </a:solidFill>
              </a:rPr>
              <a:t>, если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l" fontAlgn="base"/>
            <a:endParaRPr lang="ru-RU" sz="4000" dirty="0">
              <a:solidFill>
                <a:schemeClr val="tx1"/>
              </a:solidFill>
            </a:endParaRPr>
          </a:p>
          <a:p>
            <a:pPr algn="l" fontAlgn="base"/>
            <a:r>
              <a:rPr lang="ru-RU" sz="4000" dirty="0">
                <a:solidFill>
                  <a:srgbClr val="C00000"/>
                </a:solidFill>
              </a:rPr>
              <a:t>1) </a:t>
            </a:r>
            <a:r>
              <a:rPr lang="ru-RU" sz="4000" dirty="0">
                <a:solidFill>
                  <a:schemeClr val="tx1"/>
                </a:solidFill>
              </a:rPr>
              <a:t>не подтвердилось подозрение в совершении уголовного правонарушения;</a:t>
            </a:r>
          </a:p>
          <a:p>
            <a:pPr algn="l" fontAlgn="base"/>
            <a:r>
              <a:rPr lang="ru-RU" sz="4000" dirty="0">
                <a:solidFill>
                  <a:srgbClr val="C00000"/>
                </a:solidFill>
              </a:rPr>
              <a:t>2) </a:t>
            </a:r>
            <a:r>
              <a:rPr lang="ru-RU" sz="4000" dirty="0">
                <a:solidFill>
                  <a:schemeClr val="tx1"/>
                </a:solidFill>
              </a:rPr>
              <a:t>отсутствуют основания для применения к задержанному меры пресечения в виде содержания под стражей либо наказания в виде ареста либо выдворения за пределы Республики Казахстан;</a:t>
            </a:r>
          </a:p>
          <a:p>
            <a:pPr algn="l" fontAlgn="base"/>
            <a:r>
              <a:rPr lang="ru-RU" sz="4000" dirty="0">
                <a:solidFill>
                  <a:srgbClr val="C00000"/>
                </a:solidFill>
              </a:rPr>
              <a:t>3) </a:t>
            </a:r>
            <a:r>
              <a:rPr lang="ru-RU" sz="4000" dirty="0">
                <a:solidFill>
                  <a:schemeClr val="tx1"/>
                </a:solidFill>
              </a:rPr>
              <a:t>задержание было произведено с существенным нарушением требований </a:t>
            </a:r>
            <a:r>
              <a:rPr lang="ru-RU" sz="4000" u="sng" dirty="0">
                <a:solidFill>
                  <a:schemeClr val="tx1"/>
                </a:solidFill>
                <a:hlinkClick r:id="rId2"/>
              </a:rPr>
              <a:t>статьи 131</a:t>
            </a:r>
            <a:r>
              <a:rPr lang="ru-RU" sz="4000" dirty="0">
                <a:solidFill>
                  <a:schemeClr val="tx1"/>
                </a:solidFill>
              </a:rPr>
              <a:t> УПК РК;</a:t>
            </a:r>
          </a:p>
          <a:p>
            <a:pPr algn="l" fontAlgn="base"/>
            <a:r>
              <a:rPr lang="ru-RU" sz="4000" dirty="0">
                <a:solidFill>
                  <a:srgbClr val="C00000"/>
                </a:solidFill>
              </a:rPr>
              <a:t>4) </a:t>
            </a:r>
            <a:r>
              <a:rPr lang="ru-RU" sz="4000" dirty="0">
                <a:solidFill>
                  <a:schemeClr val="tx1"/>
                </a:solidFill>
              </a:rPr>
              <a:t>отсутствовали законные основания для задержания.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 fontAlgn="base"/>
            <a:r>
              <a:rPr lang="ru-RU" i="1" dirty="0">
                <a:solidFill>
                  <a:schemeClr val="tx1"/>
                </a:solidFill>
              </a:rPr>
              <a:t>Ответственность начальника ИВС за незаконное содержание подозреваемого в ИВС (без законных оснований).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ОСНОВАНИЯ ОСВОБОЖДЕНИЯ ЗАДЕРЖАННЫХ: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1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3415</Words>
  <Application>Microsoft Office PowerPoint</Application>
  <PresentationFormat>Экран (4:3)</PresentationFormat>
  <Paragraphs>291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58</cp:revision>
  <dcterms:created xsi:type="dcterms:W3CDTF">2018-01-30T04:51:50Z</dcterms:created>
  <dcterms:modified xsi:type="dcterms:W3CDTF">2019-08-21T09:02:29Z</dcterms:modified>
</cp:coreProperties>
</file>