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94" r:id="rId3"/>
    <p:sldId id="395" r:id="rId4"/>
    <p:sldId id="396" r:id="rId5"/>
    <p:sldId id="397" r:id="rId6"/>
    <p:sldId id="399" r:id="rId7"/>
    <p:sldId id="400" r:id="rId8"/>
    <p:sldId id="401" r:id="rId9"/>
    <p:sldId id="402" r:id="rId10"/>
    <p:sldId id="403" r:id="rId11"/>
    <p:sldId id="405" r:id="rId12"/>
    <p:sldId id="260" r:id="rId13"/>
    <p:sldId id="385" r:id="rId14"/>
    <p:sldId id="289" r:id="rId15"/>
    <p:sldId id="290" r:id="rId16"/>
    <p:sldId id="384" r:id="rId17"/>
    <p:sldId id="386" r:id="rId18"/>
    <p:sldId id="387" r:id="rId19"/>
    <p:sldId id="388" r:id="rId20"/>
    <p:sldId id="389" r:id="rId21"/>
    <p:sldId id="391" r:id="rId22"/>
    <p:sldId id="393" r:id="rId23"/>
    <p:sldId id="406" r:id="rId24"/>
    <p:sldId id="40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8CC"/>
    <a:srgbClr val="606060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713" autoAdjust="0"/>
  </p:normalViewPr>
  <p:slideViewPr>
    <p:cSldViewPr>
      <p:cViewPr>
        <p:scale>
          <a:sx n="100" d="100"/>
          <a:sy n="100" d="100"/>
        </p:scale>
        <p:origin x="-5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8F7CF-EE8C-4B31-85D7-6421B5962300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6A6D7-C081-4641-9C61-1049572F6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C534-C453-4924-B508-4DC08A2BD0B8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92A3-ED81-473D-ACB1-2D392A0FB8A9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5829-1B57-49B6-8D61-6AC4171B3628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957C-FE14-4F55-B94B-A18B7740030E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1066-4C2A-4973-A541-BDA26B52E5D3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5A0B-C575-42BF-AD95-F3F5DE3DAAAB}" type="datetime1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5AF1-02A3-4996-AEA9-981AF9334FEF}" type="datetime1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416-966F-479B-987C-A793A0430677}" type="datetime1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6A9-DFD6-48C3-9D17-5D3EF534FBD5}" type="datetime1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6D0-E1C4-4519-9D3F-F05B4A048B0A}" type="datetime1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8ECD-8AB5-4381-8662-7D35E6924D01}" type="datetime1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35F8-7304-438F-B1F6-B5DDEFB4CB47}" type="datetime1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alyqtez.k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«Социальные инициативы государства: прощение банковских долгов и пени по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налогам»</a:t>
            </a: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Масатбаев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Айдар</a:t>
            </a:r>
          </a:p>
          <a:p>
            <a:pPr algn="l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 Палаты налоговых консультантов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kk-K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юридический консультант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дипломированный налоговый эксперт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(LL.M)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25244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12125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 Процедура списание пени и штрафов по займам БВУ и МФО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76593" y="5733256"/>
            <a:ext cx="1728192" cy="5040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458453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/>
              <a:t>В списании штрафов и пени по беззалоговым потребительским займам 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73" y="529907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 сайт Национального банка Казахстана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7191" b="10843"/>
          <a:stretch/>
        </p:blipFill>
        <p:spPr>
          <a:xfrm>
            <a:off x="6186723" y="3655121"/>
            <a:ext cx="2503729" cy="5040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2357" y="3047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6434" y="35133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728" y="3830310"/>
            <a:ext cx="582826" cy="6769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4718" y="4239629"/>
            <a:ext cx="95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БВУ и МФО</a:t>
            </a:r>
            <a:endParaRPr lang="ru-RU" sz="1200" dirty="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2702821" y="3094655"/>
            <a:ext cx="468229" cy="129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3895043" y="3921618"/>
            <a:ext cx="1627486" cy="8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969603" y="3097737"/>
            <a:ext cx="474922" cy="116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012886" y="2954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936" y="2115247"/>
            <a:ext cx="3270128" cy="682257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746268" y="3474434"/>
            <a:ext cx="36101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 соглашение о возмещении </a:t>
            </a:r>
            <a:r>
              <a:rPr lang="ru-RU" sz="1000" dirty="0" smtClean="0"/>
              <a:t>30% части </a:t>
            </a:r>
            <a:r>
              <a:rPr lang="ru-RU" sz="1000" dirty="0"/>
              <a:t>прощенной неустойки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81995" y="4112159"/>
            <a:ext cx="1976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Сведения о прощенных пени и штрафов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26731" y="3408900"/>
            <a:ext cx="3427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Подтверждение о прощении пени и штрафов БВУ и МФО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091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Поступившие вопросы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Части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k-K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422" y="1183388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1.</a:t>
            </a:r>
            <a:r>
              <a:rPr lang="ru-RU" sz="1400" dirty="0"/>
              <a:t> Имя: </a:t>
            </a:r>
            <a:r>
              <a:rPr lang="ru-RU" sz="1400" b="1" dirty="0" err="1"/>
              <a:t>Досжанов</a:t>
            </a:r>
            <a:r>
              <a:rPr lang="ru-RU" sz="1400" b="1" dirty="0"/>
              <a:t> </a:t>
            </a:r>
            <a:r>
              <a:rPr lang="ru-RU" sz="1400" b="1" dirty="0" err="1"/>
              <a:t>Абдрахман</a:t>
            </a:r>
            <a:endParaRPr lang="ru-RU" sz="1400" dirty="0"/>
          </a:p>
          <a:p>
            <a:r>
              <a:rPr lang="ru-RU" sz="1400" dirty="0"/>
              <a:t>У меня кредит в </a:t>
            </a:r>
            <a:r>
              <a:rPr lang="ru-RU" sz="1400" dirty="0" err="1"/>
              <a:t>КаспиБанке</a:t>
            </a:r>
            <a:r>
              <a:rPr lang="ru-RU" sz="1400" dirty="0"/>
              <a:t> на 01.06.2019 около 300000 тенге. У меня сын инвалид детства, ему 23 года. Но в заявках на кредит я не указывал и у меня не спрашивали о сыне-инвалиде. Может ли знать и включить меня в категорию "семья, имеющая инвалида детства старше 18 лет" </a:t>
            </a:r>
            <a:r>
              <a:rPr lang="ru-RU" sz="1400" dirty="0" err="1"/>
              <a:t>Минтрудсоцзащиты</a:t>
            </a:r>
            <a:r>
              <a:rPr lang="ru-RU" sz="1400" dirty="0"/>
              <a:t> для передачи в банк</a:t>
            </a:r>
            <a:r>
              <a:rPr lang="ru-RU" sz="1400" dirty="0" smtClean="0"/>
              <a:t>? (СЛАЙДЫ </a:t>
            </a:r>
            <a:r>
              <a:rPr lang="en-US" sz="1400" smtClean="0"/>
              <a:t>3</a:t>
            </a:r>
            <a:r>
              <a:rPr lang="ru-RU" sz="1400" smtClean="0"/>
              <a:t> и 6)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22731" y="2352939"/>
            <a:ext cx="7728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.</a:t>
            </a:r>
            <a:r>
              <a:rPr lang="ru-RU" sz="1400" dirty="0"/>
              <a:t> Имя: </a:t>
            </a:r>
            <a:r>
              <a:rPr lang="ru-RU" sz="1400" b="1" dirty="0" err="1"/>
              <a:t>Гульназ</a:t>
            </a:r>
            <a:r>
              <a:rPr lang="ru-RU" sz="1400" b="1" dirty="0"/>
              <a:t> </a:t>
            </a:r>
            <a:r>
              <a:rPr lang="ru-RU" sz="1400" b="1" dirty="0" err="1"/>
              <a:t>Омарова</a:t>
            </a:r>
            <a:endParaRPr lang="ru-RU" sz="1400" dirty="0"/>
          </a:p>
          <a:p>
            <a:r>
              <a:rPr lang="ru-RU" sz="1400" dirty="0"/>
              <a:t>Будет ли на самом деле списана часть кредитных обязательств (не пени и не вознаграждение банка) для лиц с утерей кормильца? В какие сроки и в каком объеме</a:t>
            </a:r>
            <a:r>
              <a:rPr lang="ru-RU" sz="1400" dirty="0" smtClean="0"/>
              <a:t>? (СЛАЙДЫ 3 и 5)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2731" y="3088229"/>
            <a:ext cx="75681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</a:rPr>
              <a:t>3.</a:t>
            </a:r>
            <a:r>
              <a:rPr lang="ru-RU" sz="1400" dirty="0">
                <a:solidFill>
                  <a:srgbClr val="333333"/>
                </a:solidFill>
              </a:rPr>
              <a:t> Имя: </a:t>
            </a:r>
            <a:r>
              <a:rPr lang="ru-RU" sz="1400" b="1" dirty="0">
                <a:solidFill>
                  <a:srgbClr val="333333"/>
                </a:solidFill>
              </a:rPr>
              <a:t>Марат</a:t>
            </a:r>
            <a:endParaRPr lang="ru-RU" sz="1400" dirty="0">
              <a:solidFill>
                <a:srgbClr val="222222"/>
              </a:solidFill>
            </a:endParaRPr>
          </a:p>
          <a:p>
            <a:r>
              <a:rPr lang="ru-RU" sz="1400" dirty="0">
                <a:solidFill>
                  <a:srgbClr val="333333"/>
                </a:solidFill>
              </a:rPr>
              <a:t>Здравствуйте. Мы многодетная семья. В банке имеется потребительский кредит с остатком 250 тысяч тенге. Супруга говорит: не оплачивай, якобы все закроется, но коллекторы банка все время звонят и не просят, а требуют оплатить. Уже столько времени прошло, однако кредит не списали. Говорили, что не нужно никуда обращаться, все спишется автоматически. Однако СМИ пишут, что уже процесс подходит к концу</a:t>
            </a:r>
            <a:r>
              <a:rPr lang="ru-RU" sz="1400" dirty="0" smtClean="0">
                <a:solidFill>
                  <a:srgbClr val="333333"/>
                </a:solidFill>
              </a:rPr>
              <a:t>? </a:t>
            </a:r>
          </a:p>
          <a:p>
            <a:r>
              <a:rPr lang="ru-RU" sz="1400" dirty="0" smtClean="0">
                <a:solidFill>
                  <a:srgbClr val="3278CC"/>
                </a:solidFill>
              </a:rPr>
              <a:t>Министерство труда и социальной защиты</a:t>
            </a:r>
            <a:endParaRPr lang="ru-RU" sz="1400" b="0" i="0" dirty="0">
              <a:solidFill>
                <a:srgbClr val="3278CC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731" y="4750067"/>
            <a:ext cx="7784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</a:rPr>
              <a:t>4.</a:t>
            </a:r>
            <a:r>
              <a:rPr lang="ru-RU" sz="1400" dirty="0">
                <a:solidFill>
                  <a:srgbClr val="333333"/>
                </a:solidFill>
              </a:rPr>
              <a:t> Имя: </a:t>
            </a:r>
            <a:r>
              <a:rPr lang="ru-RU" sz="1400" b="1" dirty="0" err="1">
                <a:solidFill>
                  <a:srgbClr val="333333"/>
                </a:solidFill>
              </a:rPr>
              <a:t>Бахыт</a:t>
            </a:r>
            <a:endParaRPr lang="ru-RU" sz="1400" dirty="0">
              <a:solidFill>
                <a:srgbClr val="222222"/>
              </a:solidFill>
            </a:endParaRPr>
          </a:p>
          <a:p>
            <a:r>
              <a:rPr lang="ru-RU" sz="1400" dirty="0">
                <a:solidFill>
                  <a:srgbClr val="333333"/>
                </a:solidFill>
              </a:rPr>
              <a:t>Здравствуйте! У меня потребительский кредит в </a:t>
            </a:r>
            <a:r>
              <a:rPr lang="ru-RU" sz="1400" dirty="0" err="1">
                <a:solidFill>
                  <a:srgbClr val="333333"/>
                </a:solidFill>
              </a:rPr>
              <a:t>homeбанке</a:t>
            </a:r>
            <a:r>
              <a:rPr lang="ru-RU" sz="1400" dirty="0">
                <a:solidFill>
                  <a:srgbClr val="333333"/>
                </a:solidFill>
              </a:rPr>
              <a:t> около пятисот тысяч </a:t>
            </a:r>
            <a:r>
              <a:rPr lang="ru-RU" sz="1400" dirty="0" smtClean="0">
                <a:solidFill>
                  <a:srgbClr val="333333"/>
                </a:solidFill>
              </a:rPr>
              <a:t>тенге? </a:t>
            </a:r>
            <a:r>
              <a:rPr lang="ru-RU" sz="1400" dirty="0">
                <a:solidFill>
                  <a:srgbClr val="333333"/>
                </a:solidFill>
              </a:rPr>
              <a:t>Можно ли списать этот долг? Спасибо</a:t>
            </a:r>
            <a:r>
              <a:rPr lang="ru-RU" sz="1400" dirty="0" smtClean="0">
                <a:solidFill>
                  <a:srgbClr val="333333"/>
                </a:solidFill>
              </a:rPr>
              <a:t>. СЛАЙДЫ 3и 4</a:t>
            </a:r>
            <a:endParaRPr lang="ru-RU" sz="14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048573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https://nationalbank.kz/?docid=3616&amp;switch=russian</a:t>
            </a:r>
            <a:endParaRPr lang="ru-RU" sz="14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542934"/>
            <a:ext cx="2822823" cy="4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2. Списание налоговой пени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25244"/>
            <a:ext cx="1728192" cy="5040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504" y="2132856"/>
            <a:ext cx="746028" cy="802792"/>
          </a:xfrm>
          <a:prstGeom prst="rect">
            <a:avLst/>
          </a:prstGeom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930886" y="1990120"/>
            <a:ext cx="6808975" cy="511689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1600" dirty="0" smtClean="0">
                <a:solidFill>
                  <a:srgbClr val="3278CC"/>
                </a:solidFill>
              </a:rPr>
              <a:t>Парламент принимает Закон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Республики Казахстан от 28 декабря 2018 года № 210-VI «О внесении изменений и дополнений в некоторые законодательные акты Республики Казахстан по вопросам административно-территориального устройства Республики Казахстан и противодействия теневой экономике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1650992" y="3529670"/>
            <a:ext cx="6953455" cy="51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kk-KZ" sz="1600" dirty="0" smtClean="0">
                <a:solidFill>
                  <a:srgbClr val="3278CC"/>
                </a:solidFill>
              </a:rPr>
              <a:t>Дается старт списанию </a:t>
            </a:r>
            <a:r>
              <a:rPr lang="kk-KZ" sz="1600" dirty="0" smtClean="0">
                <a:solidFill>
                  <a:schemeClr val="tx1"/>
                </a:solidFill>
              </a:rPr>
              <a:t>пени и штрафов для хозяйствующих субъектов и некоммерческих юридических лиц на 1 октября 2018</a:t>
            </a:r>
            <a:r>
              <a:rPr lang="ru-RU" sz="1600" dirty="0" smtClean="0">
                <a:solidFill>
                  <a:schemeClr val="tx1"/>
                </a:solidFill>
              </a:rPr>
              <a:t>, которое будет продолжаться до 31 декабря 2019 года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531642"/>
            <a:ext cx="607385" cy="5425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9752" y="5058596"/>
            <a:ext cx="6488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 утверждении Правил списания суммы пеней и штрафов</a:t>
            </a:r>
          </a:p>
          <a:p>
            <a:r>
              <a:rPr lang="ru-RU" sz="1600" dirty="0"/>
              <a:t>при условии уплаты суммы </a:t>
            </a:r>
            <a:r>
              <a:rPr lang="ru-RU" sz="1600" dirty="0" smtClean="0"/>
              <a:t>недоимки 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587" y="4532095"/>
            <a:ext cx="518534" cy="6419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4449299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278CC"/>
                </a:solidFill>
              </a:rPr>
              <a:t>Приказ Министра финансов Республики Казахстан от 21января 2019 года № 39</a:t>
            </a:r>
          </a:p>
        </p:txBody>
      </p:sp>
    </p:spTree>
    <p:extLst>
      <p:ext uri="{BB962C8B-B14F-4D97-AF65-F5344CB8AC3E}">
        <p14:creationId xmlns:p14="http://schemas.microsoft.com/office/powerpoint/2010/main" val="31238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algn="ctr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Списание налоговой пени, а также пятнадцатилетней недоимки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25244"/>
            <a:ext cx="1728192" cy="50405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75656" y="1723521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278CC"/>
                </a:solidFill>
                <a:latin typeface="+mj-lt"/>
              </a:rPr>
              <a:t>Закон Республики Казахстан от 3 июля 2019 года № 262-VI </a:t>
            </a:r>
            <a:r>
              <a:rPr lang="ru-RU" sz="1400" dirty="0">
                <a:latin typeface="+mj-lt"/>
              </a:rPr>
              <a:t>«О внесении изменений и дополнений в некоторые законодательные акты Республики Казахстан по вопросам регулирования и развития финансового рынка, </a:t>
            </a:r>
            <a:r>
              <a:rPr lang="ru-RU" sz="1400" dirty="0" err="1">
                <a:latin typeface="+mj-lt"/>
              </a:rPr>
              <a:t>микрофинансовой</a:t>
            </a:r>
            <a:r>
              <a:rPr lang="ru-RU" sz="1400" dirty="0">
                <a:latin typeface="+mj-lt"/>
              </a:rPr>
              <a:t> деятельности и налогообложения»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11" y="1746554"/>
            <a:ext cx="863955" cy="904543"/>
          </a:xfrm>
          <a:prstGeom prst="rect">
            <a:avLst/>
          </a:prstGeom>
        </p:spPr>
      </p:pic>
      <p:sp>
        <p:nvSpPr>
          <p:cNvPr id="17" name="Подзаголовок 10"/>
          <p:cNvSpPr txBox="1">
            <a:spLocks/>
          </p:cNvSpPr>
          <p:nvPr/>
        </p:nvSpPr>
        <p:spPr>
          <a:xfrm>
            <a:off x="1853094" y="2724646"/>
            <a:ext cx="5656847" cy="51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kk-KZ" sz="1400" dirty="0" smtClean="0">
                <a:solidFill>
                  <a:srgbClr val="3278CC"/>
                </a:solidFill>
              </a:rPr>
              <a:t>Дается старт списанию </a:t>
            </a:r>
            <a:r>
              <a:rPr lang="kk-KZ" sz="1400" dirty="0" smtClean="0">
                <a:solidFill>
                  <a:schemeClr val="tx1"/>
                </a:solidFill>
              </a:rPr>
              <a:t>только пени </a:t>
            </a:r>
            <a:r>
              <a:rPr lang="ru-RU" sz="1400" dirty="0" smtClean="0">
                <a:solidFill>
                  <a:schemeClr val="tx1"/>
                </a:solidFill>
              </a:rPr>
              <a:t>физических лиц, которое также будет продолжаться также вплоть до 31 декабря 2019 года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646" y="2740234"/>
            <a:ext cx="546018" cy="4926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3381599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278CC"/>
                </a:solidFill>
              </a:rPr>
              <a:t>Приказ Первого заместителя Премьер-Министра Республики Казахстан - Министра финансов Республики Казахстан от 29 июля 2019 года № 797</a:t>
            </a:r>
          </a:p>
          <a:p>
            <a:endParaRPr lang="en-US" sz="1400" smtClean="0"/>
          </a:p>
          <a:p>
            <a:r>
              <a:rPr lang="ru-RU" sz="1200" smtClean="0"/>
              <a:t>Об </a:t>
            </a:r>
            <a:r>
              <a:rPr lang="ru-RU" sz="1200" dirty="0"/>
              <a:t>утверждении Правил списания суммы пени, числящейся в лицевом счете налогоплательщика по состоянию на 1 января 2019 года, и суммы пени, начисленной на сумму недоимки, образованной по налоговым обязательствам за налоговые периоды до 1 января 2019 года, за исключением обязательств по уплате налога на имущество и земельного налога за 2018 год, до даты ее уплаты, включая день уплаты, а также списания суммы недоимки, числящейся на лицевом счете по состоянию на 1 января 2019 года более пятнадцати лет, и суммы пени, начисленной на сумму указанной недоимки до даты ее списания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664" y="3447606"/>
            <a:ext cx="359072" cy="4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861" y="2228815"/>
            <a:ext cx="8783960" cy="20522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278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счет налогоплательщика физического лица</a:t>
            </a:r>
            <a:endParaRPr lang="en-US" sz="2400" b="1" dirty="0" smtClean="0">
              <a:solidFill>
                <a:srgbClr val="3278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… </a:t>
            </a: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1800" dirty="0">
                <a:solidFill>
                  <a:schemeClr val="tx1"/>
                </a:solidFill>
              </a:rPr>
              <a:t>документ, в том числе в электронной форме, для учета исчисленных, начисленных (уменьшенных), перечисленных и уплаченных (с учетом зачтенных и возвращенных) сумм налогов и платежей в бюджет, социальных платежей, а </a:t>
            </a:r>
            <a:r>
              <a:rPr lang="ru-RU" sz="1800" dirty="0" smtClean="0">
                <a:solidFill>
                  <a:schemeClr val="tx1"/>
                </a:solidFill>
              </a:rPr>
              <a:t>также </a:t>
            </a:r>
            <a:r>
              <a:rPr lang="ru-RU" sz="1800" dirty="0">
                <a:solidFill>
                  <a:schemeClr val="tx1"/>
                </a:solidFill>
              </a:rPr>
              <a:t>сумм пени и штрафов;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179" y="764704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/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может претендовать на списание пени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(пролог)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876256" y="5949280"/>
            <a:ext cx="1728192" cy="504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4811085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 smtClean="0"/>
              <a:t>См</a:t>
            </a:r>
            <a:r>
              <a:rPr lang="ru-RU" sz="1100" dirty="0" smtClean="0"/>
              <a:t>. подп. 58) п.1 статьи 1 Налогового Кодекса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994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1821543"/>
            <a:ext cx="4762872" cy="2520280"/>
          </a:xfrm>
        </p:spPr>
        <p:txBody>
          <a:bodyPr>
            <a:noAutofit/>
          </a:bodyPr>
          <a:lstStyle/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сче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05666"/>
              </p:ext>
            </p:extLst>
          </p:nvPr>
        </p:nvGraphicFramePr>
        <p:xfrm>
          <a:off x="827584" y="1821543"/>
          <a:ext cx="4762872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355">
                  <a:extLst>
                    <a:ext uri="{9D8B030D-6E8A-4147-A177-3AD203B41FA5}">
                      <a16:colId xmlns:a16="http://schemas.microsoft.com/office/drawing/2014/main" xmlns="" val="971586979"/>
                    </a:ext>
                  </a:extLst>
                </a:gridCol>
                <a:gridCol w="1159026">
                  <a:extLst>
                    <a:ext uri="{9D8B030D-6E8A-4147-A177-3AD203B41FA5}">
                      <a16:colId xmlns:a16="http://schemas.microsoft.com/office/drawing/2014/main" xmlns="" val="1904050720"/>
                    </a:ext>
                  </a:extLst>
                </a:gridCol>
                <a:gridCol w="1159026">
                  <a:extLst>
                    <a:ext uri="{9D8B030D-6E8A-4147-A177-3AD203B41FA5}">
                      <a16:colId xmlns:a16="http://schemas.microsoft.com/office/drawing/2014/main" xmlns="" val="1614007141"/>
                    </a:ext>
                  </a:extLst>
                </a:gridCol>
                <a:gridCol w="1231465">
                  <a:extLst>
                    <a:ext uri="{9D8B030D-6E8A-4147-A177-3AD203B41FA5}">
                      <a16:colId xmlns:a16="http://schemas.microsoft.com/office/drawing/2014/main" xmlns="" val="2387460299"/>
                    </a:ext>
                  </a:extLst>
                </a:gridCol>
              </a:tblGrid>
              <a:tr h="10801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Расчеты по налогам и платежам в бюджет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7643488"/>
                  </a:ext>
                </a:extLst>
              </a:tr>
              <a:tr h="67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начислено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уменьшено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уплачено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возвращено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60092825"/>
                  </a:ext>
                </a:extLst>
              </a:tr>
              <a:tr h="762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1287254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9632" y="1339290"/>
            <a:ext cx="433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Важные столбцы лицевого счета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2160" y="2097947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Исчислить налог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160" y="305713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Начислить налог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397249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Уплатить</a:t>
            </a:r>
            <a:r>
              <a:rPr lang="ru-RU" dirty="0" smtClean="0"/>
              <a:t>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4863573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Начислить налог может налогоплательщик и налоговый орган</a:t>
            </a:r>
          </a:p>
        </p:txBody>
      </p:sp>
    </p:spTree>
    <p:extLst>
      <p:ext uri="{BB962C8B-B14F-4D97-AF65-F5344CB8AC3E}">
        <p14:creationId xmlns:p14="http://schemas.microsoft.com/office/powerpoint/2010/main" val="29197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сче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5174" y="2209691"/>
            <a:ext cx="343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Начисление налога налогоплательщиком в лицевом счете производится путем сдачи налоговой отчётности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4549113"/>
            <a:ext cx="377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Начисление налога налоговым органом путем прямого внесения в лицевой счет 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26011"/>
              </p:ext>
            </p:extLst>
          </p:nvPr>
        </p:nvGraphicFramePr>
        <p:xfrm>
          <a:off x="251520" y="2204864"/>
          <a:ext cx="4614665" cy="3130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xmlns="" val="97158697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99784205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90405072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614007141"/>
                    </a:ext>
                  </a:extLst>
                </a:gridCol>
                <a:gridCol w="1014264">
                  <a:extLst>
                    <a:ext uri="{9D8B030D-6E8A-4147-A177-3AD203B41FA5}">
                      <a16:colId xmlns:a16="http://schemas.microsoft.com/office/drawing/2014/main" xmlns="" val="2387460299"/>
                    </a:ext>
                  </a:extLst>
                </a:gridCol>
              </a:tblGrid>
              <a:tr h="5040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Расчеты по налогам и платежам в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7643488"/>
                  </a:ext>
                </a:extLst>
              </a:tr>
              <a:tr h="600268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начислено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уменьшено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уплачено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возвращено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60092825"/>
                  </a:ext>
                </a:extLst>
              </a:tr>
              <a:tr h="675302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12872540"/>
                  </a:ext>
                </a:extLst>
              </a:tr>
              <a:tr h="675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Согласно декларации 240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450 000</a:t>
                      </a:r>
                      <a:endParaRPr lang="ru-RU" sz="10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450 000</a:t>
                      </a:r>
                      <a:endParaRPr lang="ru-RU" sz="10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42017130"/>
                  </a:ext>
                </a:extLst>
              </a:tr>
              <a:tr h="675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транспорт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25 560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(25 560)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05155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6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списания пени для физических лиц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8059" y="1372496"/>
            <a:ext cx="699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Недоимка должна существовать</a:t>
            </a:r>
            <a:r>
              <a:rPr lang="ru-RU" dirty="0" smtClean="0"/>
              <a:t>1 января 2019 года, </a:t>
            </a:r>
          </a:p>
          <a:p>
            <a:endParaRPr lang="ru-RU" dirty="0" smtClean="0"/>
          </a:p>
          <a:p>
            <a:r>
              <a:rPr lang="ru-RU" dirty="0" smtClean="0"/>
              <a:t>Прим.: для хозяйствующих субъектов  - на 1 октября 2018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2350" y="2485752"/>
            <a:ext cx="645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Исключается недоимка по налогу </a:t>
            </a:r>
            <a:r>
              <a:rPr lang="ru-RU" dirty="0"/>
              <a:t>на </a:t>
            </a:r>
            <a:r>
              <a:rPr lang="ru-RU" dirty="0" smtClean="0"/>
              <a:t>имущество земельного </a:t>
            </a:r>
            <a:r>
              <a:rPr lang="ru-RU" dirty="0"/>
              <a:t>налога за 2018 </a:t>
            </a:r>
            <a:r>
              <a:rPr lang="ru-RU" dirty="0" smtClean="0"/>
              <a:t>год (срок </a:t>
            </a:r>
            <a:r>
              <a:rPr lang="ru-RU" dirty="0"/>
              <a:t>уплаты </a:t>
            </a:r>
            <a:r>
              <a:rPr lang="ru-RU" dirty="0" smtClean="0"/>
              <a:t>в 2019).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35397"/>
            <a:ext cx="665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Распространяются на: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8059" y="3908043"/>
            <a:ext cx="7212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Налогоплательщиков - физических лиц, за </a:t>
            </a:r>
            <a:r>
              <a:rPr lang="ru-RU" dirty="0"/>
              <a:t>исключением налоговой задолженности, образовавшейся в связи </a:t>
            </a:r>
            <a:r>
              <a:rPr lang="ru-RU" dirty="0" smtClean="0"/>
              <a:t>осуществлением: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предпринимательской </a:t>
            </a:r>
            <a:r>
              <a:rPr lang="ru-RU" dirty="0"/>
              <a:t>деятельности, </a:t>
            </a:r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деятельности </a:t>
            </a:r>
            <a:r>
              <a:rPr lang="ru-RU" dirty="0"/>
              <a:t>частного нотариуса, частного судебного исполнителя, адвоката, профессионального медиатора.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6" y="1747102"/>
            <a:ext cx="412254" cy="2707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68" y="2580919"/>
            <a:ext cx="473596" cy="455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79" y="4005064"/>
            <a:ext cx="449784" cy="4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списания пени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32185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Налоговая недоимка необязательно должна числиться на лицевом счете 1 января 2019 года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063678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«Предыстория налогового пата в вопросе имущественного дохода у физических лиц. Декларация по форме 240.00»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5920" y="49051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налогоплательщик в текущем году подаст форму 240 за периоды, предшествующие 2019 году и оплатит ИПН, то он вправе рассчитывать на списание пени.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5920" y="2340677"/>
            <a:ext cx="75621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278CC"/>
                </a:solidFill>
              </a:rPr>
              <a:t>Подлежит списанию </a:t>
            </a:r>
            <a:endParaRPr lang="en-US" b="1" dirty="0" smtClean="0">
              <a:solidFill>
                <a:srgbClr val="3278CC"/>
              </a:solidFill>
            </a:endParaRPr>
          </a:p>
          <a:p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сумма </a:t>
            </a:r>
            <a:r>
              <a:rPr lang="ru-RU" dirty="0"/>
              <a:t>пени, числящейся в лицевом счете налогоплательщика по состоянию на 1 января 2019 года,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сумма </a:t>
            </a:r>
            <a:r>
              <a:rPr lang="ru-RU" dirty="0"/>
              <a:t>пени, начисленной на сумму недоимки, образованной по налоговым обязательствам за налоговые периоды до 1 января 2019 года, до даты ее уплаты, включая день уплаты. </a:t>
            </a:r>
            <a:endParaRPr lang="ru-RU" dirty="0" smtClean="0"/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(!)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Имеется разъяснение КГД МФ РК на странице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Salyqtez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k-KZ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социальной сети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Частичное погашение.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2435659"/>
            <a:ext cx="7728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Списание пени, </a:t>
            </a:r>
            <a:r>
              <a:rPr lang="ru-RU" sz="2000" dirty="0" smtClean="0"/>
              <a:t>производится </a:t>
            </a:r>
            <a:r>
              <a:rPr lang="ru-RU" sz="2000" dirty="0"/>
              <a:t>при условии уплаты налогоплательщиком в </a:t>
            </a:r>
            <a:r>
              <a:rPr lang="ru-RU" sz="2000" b="1" dirty="0"/>
              <a:t>полном объеме суммы </a:t>
            </a:r>
            <a:r>
              <a:rPr lang="ru-RU" sz="2000" dirty="0"/>
              <a:t>недоимки, образованной по налоговым обязательствам за налоговые периоды до 1 января 2019 </a:t>
            </a:r>
            <a:r>
              <a:rPr lang="ru-RU" sz="2000" dirty="0" smtClean="0"/>
              <a:t>года.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4136629"/>
            <a:ext cx="282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Подп.1) п.1 Правил списания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пени физическим лицам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18672"/>
            <a:ext cx="548043" cy="5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 Списание кредиторской задолженности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25244"/>
            <a:ext cx="1728192" cy="504055"/>
          </a:xfrm>
          <a:prstGeom prst="rect">
            <a:avLst/>
          </a:prstGeom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67381" y="1494269"/>
            <a:ext cx="7992888" cy="51168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Указ Президента Казахстана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№ 34 от 26 июня 2019 года </a:t>
            </a: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О мерах по снижению долговой нагрузки граждан Республики Казахстан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971650" y="2485153"/>
            <a:ext cx="7200800" cy="51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rgbClr val="3278CC"/>
                </a:solidFill>
                <a:latin typeface="Tahoma" panose="020B0604030504040204" pitchFamily="34" charset="0"/>
              </a:rPr>
              <a:t>Выделены два основных вектора принимаемых мер </a:t>
            </a:r>
          </a:p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rgbClr val="3278CC"/>
                </a:solidFill>
                <a:latin typeface="Tahoma" panose="020B0604030504040204" pitchFamily="34" charset="0"/>
              </a:rPr>
              <a:t>по состоянию на 1 июля 2019:</a:t>
            </a:r>
            <a:endParaRPr lang="ru-RU" sz="1600" b="1" dirty="0">
              <a:solidFill>
                <a:srgbClr val="3278CC"/>
              </a:solidFill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2699792" y="3186569"/>
            <a:ext cx="4608512" cy="51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kk-KZ" sz="1400" dirty="0" smtClean="0">
                <a:solidFill>
                  <a:schemeClr val="tx1"/>
                </a:solidFill>
                <a:latin typeface="Tahoma" panose="020B0604030504040204" pitchFamily="34" charset="0"/>
              </a:rPr>
              <a:t>Погашение задолженности в БВУ и МФО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544606"/>
            <a:ext cx="363114" cy="369331"/>
          </a:xfrm>
          <a:prstGeom prst="rect">
            <a:avLst/>
          </a:prstGeom>
        </p:spPr>
      </p:pic>
      <p:sp>
        <p:nvSpPr>
          <p:cNvPr id="15" name="Подзаголовок 10"/>
          <p:cNvSpPr txBox="1">
            <a:spLocks/>
          </p:cNvSpPr>
          <p:nvPr/>
        </p:nvSpPr>
        <p:spPr>
          <a:xfrm>
            <a:off x="2699792" y="3841366"/>
            <a:ext cx="4608512" cy="51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kk-KZ" sz="1400" dirty="0" smtClean="0">
                <a:solidFill>
                  <a:schemeClr val="tx1"/>
                </a:solidFill>
                <a:latin typeface="Tahoma" panose="020B0604030504040204" pitchFamily="34" charset="0"/>
              </a:rPr>
              <a:t>Списание начисленных штрафов и пени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10"/>
          <p:cNvSpPr txBox="1">
            <a:spLocks/>
          </p:cNvSpPr>
          <p:nvPr/>
        </p:nvSpPr>
        <p:spPr>
          <a:xfrm>
            <a:off x="3789424" y="4852830"/>
            <a:ext cx="5103056" cy="51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kk-KZ" sz="1400" dirty="0" smtClean="0">
                <a:solidFill>
                  <a:schemeClr val="tx1"/>
                </a:solidFill>
                <a:latin typeface="Tahoma" panose="020B0604030504040204" pitchFamily="34" charset="0"/>
              </a:rPr>
              <a:t>Административное поручение Национальному банку принять меры по предупреждению создавшейся ситуации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850" y="3085500"/>
            <a:ext cx="492076" cy="3905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590" y="3769532"/>
            <a:ext cx="373584" cy="4116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4852830"/>
            <a:ext cx="493308" cy="4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списания пени. Лайфхак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580" y="1510049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каждом районном управлении будет образована </a:t>
            </a:r>
            <a:r>
              <a:rPr lang="ru-RU" sz="1400" dirty="0"/>
              <a:t>Комиссия инвентаризации лицевых счетов, для отбора налогоплательщиков, соответствующих </a:t>
            </a:r>
            <a:r>
              <a:rPr lang="ru-RU" sz="1400" dirty="0" smtClean="0"/>
              <a:t>условиям для списания пени и налоговой задолженнос</a:t>
            </a:r>
            <a:r>
              <a:rPr lang="ru-RU" sz="1400" dirty="0"/>
              <a:t>т</a:t>
            </a:r>
            <a:r>
              <a:rPr lang="ru-RU" sz="1400" dirty="0" smtClean="0"/>
              <a:t>и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1580" y="2488836"/>
            <a:ext cx="824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Решение № _______ о списании суммы пени с лицевого счета налогоплательщика </a:t>
            </a:r>
            <a:r>
              <a:rPr lang="ru-RU" sz="1400" dirty="0" smtClean="0"/>
              <a:t>от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5835" y="3281877"/>
            <a:ext cx="756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Указанная в Решении пеня или задолженность должна быть списана в течение трех рабочих дней со дня вынесения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0223" y="4265664"/>
            <a:ext cx="75621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Решение не направляется налогоплательщикам и не публикуется на официальном сайте. </a:t>
            </a:r>
          </a:p>
          <a:p>
            <a:endParaRPr lang="en-US" sz="140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ru-RU" sz="1400" smtClean="0"/>
              <a:t>Лайфхак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2" y="1575062"/>
            <a:ext cx="409575" cy="371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05" y="2557009"/>
            <a:ext cx="400063" cy="386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94" y="3372771"/>
            <a:ext cx="358915" cy="355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22" y="4176142"/>
            <a:ext cx="407483" cy="434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505" y="5058640"/>
            <a:ext cx="423148" cy="3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101566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списания задолженности по налогам,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числящейся на лицевом счете по состоянию на 1 января 2019 года более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pPr marL="446088" lvl="0"/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давности 5 лет</a:t>
            </a:r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2151086"/>
            <a:ext cx="77285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278CC"/>
                </a:solidFill>
              </a:rPr>
              <a:t>Исковой </a:t>
            </a:r>
            <a:r>
              <a:rPr lang="ru-RU" sz="1400" b="1" dirty="0">
                <a:solidFill>
                  <a:srgbClr val="3278CC"/>
                </a:solidFill>
              </a:rPr>
              <a:t>давностью </a:t>
            </a:r>
            <a:r>
              <a:rPr lang="ru-RU" sz="1400" dirty="0"/>
              <a:t>по налоговому обязательству и требованию признается период времени, в течение которого: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rgbClr val="3278CC"/>
                </a:solidFill>
              </a:rPr>
              <a:t>1) </a:t>
            </a:r>
            <a:r>
              <a:rPr lang="ru-RU" sz="1400" dirty="0"/>
              <a:t>налоговый орган вправе исчислить, начислить или пересмотреть исчисленную, начисленную сумму налогов и платежей в бюджет;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rgbClr val="3278CC"/>
                </a:solidFill>
              </a:rPr>
              <a:t>2)</a:t>
            </a:r>
            <a:r>
              <a:rPr lang="ru-RU" sz="1400" dirty="0"/>
              <a:t> налогоплательщик (налоговый агент) обязан представить налоговую отчетность, вправе внести изменения и дополнения в налоговую отчетность, отозвать налоговую отчетность;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rgbClr val="3278CC"/>
                </a:solidFill>
              </a:rPr>
              <a:t>3) </a:t>
            </a:r>
            <a:r>
              <a:rPr lang="ru-RU" sz="1400" dirty="0"/>
              <a:t>налогоплательщик (налоговый агент) вправе потребовать зачет и (или) возврат налогов и платежей в бюджет, пени.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9470" y="5760507"/>
            <a:ext cx="2820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п.1 статьи 48 </a:t>
            </a:r>
            <a:r>
              <a:rPr lang="ru-RU" sz="1400" dirty="0" smtClean="0"/>
              <a:t>Налогового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Кодекса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876224"/>
            <a:ext cx="2880320" cy="523220"/>
          </a:xfrm>
          <a:prstGeom prst="rect">
            <a:avLst/>
          </a:prstGeom>
          <a:noFill/>
          <a:ln w="28575">
            <a:solidFill>
              <a:srgbClr val="3278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Срок исковой давности может быть продлен и приостановлен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531768" y="4876224"/>
            <a:ext cx="2952328" cy="523220"/>
          </a:xfrm>
          <a:prstGeom prst="rect">
            <a:avLst/>
          </a:prstGeom>
          <a:noFill/>
          <a:ln w="28575">
            <a:solidFill>
              <a:srgbClr val="3278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Судьба задолженности, попавшей в лицевой счет налогоплательщика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04864"/>
            <a:ext cx="234154" cy="348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24944"/>
            <a:ext cx="342886" cy="339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87" y="3407938"/>
            <a:ext cx="310332" cy="5807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24" y="4100113"/>
            <a:ext cx="473030" cy="4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списания задолженности по налогам,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числящейся на лицевом счете по состоянию на 1 января 2019 года более 15 лет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743" y="179457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Списанию подлежит сумма недоимки, числящаяся на лицевом счете по состоянию на 1 января 2019 года </a:t>
            </a:r>
            <a:r>
              <a:rPr lang="ru-RU" sz="1600" b="1" dirty="0">
                <a:solidFill>
                  <a:srgbClr val="3278CC"/>
                </a:solidFill>
              </a:rPr>
              <a:t>более пятнадцати лет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также сумма пени, начисленная на сумму указанной недоимки до даты ее списания, включая дату списания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 Комиссии подписывается председателем Комиссии и ее членами.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286" y="3212976"/>
            <a:ext cx="7728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Списывается недоимка физических </a:t>
            </a:r>
            <a:r>
              <a:rPr lang="ru-RU" sz="1600" dirty="0"/>
              <a:t>лиц, </a:t>
            </a:r>
            <a:r>
              <a:rPr lang="ru-RU" sz="1600" dirty="0">
                <a:solidFill>
                  <a:srgbClr val="3278CC"/>
                </a:solidFill>
              </a:rPr>
              <a:t>не состоящих на регистрационном учете в </a:t>
            </a:r>
            <a:r>
              <a:rPr lang="ru-RU" sz="1600" dirty="0" smtClean="0">
                <a:solidFill>
                  <a:srgbClr val="3278CC"/>
                </a:solidFill>
              </a:rPr>
              <a:t>качестве:</a:t>
            </a:r>
          </a:p>
          <a:p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индивидуального </a:t>
            </a:r>
            <a:r>
              <a:rPr lang="ru-RU" sz="1600" dirty="0"/>
              <a:t>предпринимателя,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лица</a:t>
            </a:r>
            <a:r>
              <a:rPr lang="ru-RU" sz="1600" dirty="0"/>
              <a:t>, занимающегося частной практикой,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по </a:t>
            </a:r>
            <a:r>
              <a:rPr lang="ru-RU" sz="1600" dirty="0"/>
              <a:t>налоговым обязательствам, связанным с осуществлением предпринимательской деятельности, деятельности частного нотариуса, частного судебного исполнителя, адвоката, профессионального медиатора</a:t>
            </a:r>
          </a:p>
        </p:txBody>
      </p:sp>
    </p:spTree>
    <p:extLst>
      <p:ext uri="{BB962C8B-B14F-4D97-AF65-F5344CB8AC3E}">
        <p14:creationId xmlns:p14="http://schemas.microsoft.com/office/powerpoint/2010/main" val="23764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Поступившие вопросы Часть 2</a:t>
            </a:r>
            <a:endParaRPr lang="kk-K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273830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1. </a:t>
            </a:r>
            <a:r>
              <a:rPr lang="ru-RU" sz="1200" b="1" dirty="0"/>
              <a:t>Имя: </a:t>
            </a:r>
            <a:r>
              <a:rPr lang="ru-RU" sz="1200" b="1" dirty="0" err="1"/>
              <a:t>Серик</a:t>
            </a:r>
            <a:endParaRPr lang="ru-RU" sz="1200" b="1" dirty="0"/>
          </a:p>
          <a:p>
            <a:r>
              <a:rPr lang="ru-RU" sz="1200" dirty="0" smtClean="0"/>
              <a:t>Здравствуйте</a:t>
            </a:r>
            <a:r>
              <a:rPr lang="ru-RU" sz="1200" dirty="0"/>
              <a:t>. У меня образовалась задолженность по таможенным платежам. Могу ли я рассчитывать на амнистию после уплаты основного долга? Заранее спасибо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b="1" dirty="0" smtClean="0"/>
              <a:t>2. </a:t>
            </a:r>
            <a:r>
              <a:rPr lang="ru-RU" sz="1200" b="1" dirty="0"/>
              <a:t>Имя: Руслан алан</a:t>
            </a:r>
          </a:p>
          <a:p>
            <a:r>
              <a:rPr lang="ru-RU" sz="1200" dirty="0" smtClean="0"/>
              <a:t>Здравствуйте</a:t>
            </a:r>
            <a:r>
              <a:rPr lang="ru-RU" sz="1200" dirty="0"/>
              <a:t>. У меня возникла задолженность в результате таможенной ошибки в 2017 году, после чего мне начислили пеню и штрафы. Могу ли я рассчитывать на амнистию после уплаты основного долга?</a:t>
            </a:r>
            <a:endParaRPr lang="ru-RU" sz="1200" dirty="0" smtClean="0"/>
          </a:p>
          <a:p>
            <a:endParaRPr lang="ru-RU" sz="1200" b="1" dirty="0" smtClean="0"/>
          </a:p>
          <a:p>
            <a:r>
              <a:rPr lang="ru-RU" sz="1200" b="1" dirty="0"/>
              <a:t>3</a:t>
            </a:r>
            <a:r>
              <a:rPr lang="ru-RU" sz="1200" b="1" dirty="0" smtClean="0"/>
              <a:t>.</a:t>
            </a:r>
            <a:r>
              <a:rPr lang="ru-RU" sz="1200" dirty="0"/>
              <a:t> </a:t>
            </a:r>
            <a:r>
              <a:rPr lang="ru-RU" sz="1200" b="1" dirty="0"/>
              <a:t>Имя: Аскар</a:t>
            </a:r>
            <a:endParaRPr lang="ru-RU" sz="1200" dirty="0"/>
          </a:p>
          <a:p>
            <a:r>
              <a:rPr lang="ru-RU" sz="1200" dirty="0"/>
              <a:t>Здравствуйте. У меня вопрос. Я </a:t>
            </a:r>
            <a:r>
              <a:rPr lang="ru-RU" sz="1200" dirty="0" smtClean="0"/>
              <a:t>участник боевых действий в </a:t>
            </a:r>
            <a:r>
              <a:rPr lang="ru-RU" sz="1200" dirty="0" err="1"/>
              <a:t>ДРАфганистан</a:t>
            </a:r>
            <a:r>
              <a:rPr lang="ru-RU" sz="1200" dirty="0"/>
              <a:t>. У меня имеется задолженность по транспортному налогу. По амнистии </a:t>
            </a:r>
            <a:r>
              <a:rPr lang="ru-RU" sz="1200" dirty="0">
                <a:solidFill>
                  <a:srgbClr val="3278CC"/>
                </a:solidFill>
              </a:rPr>
              <a:t>могут меня полностью освободить от основного долга</a:t>
            </a:r>
            <a:r>
              <a:rPr lang="ru-RU" sz="1200" dirty="0" smtClean="0"/>
              <a:t>?</a:t>
            </a:r>
          </a:p>
          <a:p>
            <a:endParaRPr lang="ru-RU" sz="1200" dirty="0"/>
          </a:p>
          <a:p>
            <a:r>
              <a:rPr lang="ru-RU" sz="1200" b="1" dirty="0"/>
              <a:t>4</a:t>
            </a:r>
            <a:r>
              <a:rPr lang="ru-RU" sz="1200" b="1" dirty="0" smtClean="0"/>
              <a:t>. </a:t>
            </a:r>
            <a:r>
              <a:rPr lang="ru-RU" sz="1200" b="1" dirty="0"/>
              <a:t>Имя: Дархан</a:t>
            </a:r>
          </a:p>
          <a:p>
            <a:r>
              <a:rPr lang="ru-RU" sz="1200" dirty="0" smtClean="0"/>
              <a:t>Весной </a:t>
            </a:r>
            <a:r>
              <a:rPr lang="ru-RU" sz="1200" dirty="0"/>
              <a:t>этого года я заплатил налоги, и выяснилось, что у меня имеются задолженности по автотранспортным средствам, которыми я не владею. Я не стал спорить и оплатил все налоги, а также и пени. Согласно амнистии, я так понимаю, мне теперь могут вернуть оплаченную пеню или как</a:t>
            </a:r>
            <a:r>
              <a:rPr lang="ru-RU" sz="1200" dirty="0" smtClean="0"/>
              <a:t>?</a:t>
            </a:r>
            <a:r>
              <a:rPr lang="ru-RU" sz="1200" dirty="0" smtClean="0">
                <a:solidFill>
                  <a:srgbClr val="3278CC"/>
                </a:solidFill>
              </a:rPr>
              <a:t> </a:t>
            </a:r>
            <a:r>
              <a:rPr lang="ru-RU" sz="1200" dirty="0">
                <a:solidFill>
                  <a:srgbClr val="3278CC"/>
                </a:solidFill>
              </a:rPr>
              <a:t>(</a:t>
            </a:r>
            <a:r>
              <a:rPr lang="ru-RU" sz="1200" dirty="0" smtClean="0">
                <a:solidFill>
                  <a:srgbClr val="3278CC"/>
                </a:solidFill>
              </a:rPr>
              <a:t>1 января 2019)</a:t>
            </a:r>
          </a:p>
          <a:p>
            <a:r>
              <a:rPr lang="ru-RU" sz="1200" b="1" dirty="0" smtClean="0"/>
              <a:t>Имя</a:t>
            </a:r>
            <a:r>
              <a:rPr lang="ru-RU" sz="1200" b="1" dirty="0"/>
              <a:t>: </a:t>
            </a:r>
            <a:r>
              <a:rPr lang="ru-RU" sz="1200" b="1" dirty="0" err="1"/>
              <a:t>Талгат</a:t>
            </a:r>
            <a:endParaRPr lang="ru-RU" sz="1200" b="1" dirty="0"/>
          </a:p>
          <a:p>
            <a:r>
              <a:rPr lang="ru-RU" sz="1200" dirty="0" smtClean="0"/>
              <a:t>Здравствуйте</a:t>
            </a:r>
            <a:r>
              <a:rPr lang="ru-RU" sz="1200" dirty="0"/>
              <a:t>. В апреле этого года оплатил налог на транспорт как физлицо вместе с пеней. Могу ли я рассчитывать на возврат уплаченной пени? Квитанции об уплате имеются.</a:t>
            </a:r>
            <a:endParaRPr lang="ru-RU" sz="1200" dirty="0" smtClean="0"/>
          </a:p>
          <a:p>
            <a:endParaRPr lang="ru-RU" sz="1200" dirty="0">
              <a:solidFill>
                <a:srgbClr val="3278CC"/>
              </a:solidFill>
            </a:endParaRPr>
          </a:p>
          <a:p>
            <a:r>
              <a:rPr lang="ru-RU" sz="1200" b="1" dirty="0"/>
              <a:t>5</a:t>
            </a:r>
            <a:r>
              <a:rPr lang="ru-RU" sz="1200" b="1" dirty="0" smtClean="0"/>
              <a:t>.</a:t>
            </a:r>
            <a:r>
              <a:rPr lang="ru-RU" sz="1200" b="1" dirty="0"/>
              <a:t> Имя: Марат</a:t>
            </a:r>
          </a:p>
          <a:p>
            <a:r>
              <a:rPr lang="ru-RU" sz="1200" dirty="0"/>
              <a:t>Доброго времени суток! Ответьте пожалуйста на такой вопрос: У меня задолженность по налогам: там и транспортный и имущественный тоже. Размер общего долга в районе 171.000тг. И есть пеня в размере 41.000тг. Я долгое время болел, и по сегодняшний день тоже болен. Будет ли списан мой долг, и что я для этого должен сделать, куда должен обратиться?! За ранее спасибо</a:t>
            </a:r>
            <a:r>
              <a:rPr lang="ru-RU" sz="1200" dirty="0" smtClean="0"/>
              <a:t>!</a:t>
            </a:r>
          </a:p>
          <a:p>
            <a:r>
              <a:rPr lang="ru-RU" sz="1200" dirty="0" smtClean="0">
                <a:solidFill>
                  <a:srgbClr val="3278CC"/>
                </a:solidFill>
              </a:rPr>
              <a:t>(пеня кроме земельного и имущественного налога за 2018)</a:t>
            </a:r>
          </a:p>
          <a:p>
            <a:endParaRPr lang="ru-RU" sz="1200" dirty="0">
              <a:solidFill>
                <a:srgbClr val="3278CC"/>
              </a:solidFill>
            </a:endParaRPr>
          </a:p>
          <a:p>
            <a:endParaRPr lang="ru-RU" sz="1200" dirty="0" smtClean="0">
              <a:solidFill>
                <a:srgbClr val="3278CC"/>
              </a:solidFill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636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/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Поступившие вопросы Часть 2 продолжение</a:t>
            </a:r>
            <a:endParaRPr lang="kk-K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273830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9.</a:t>
            </a:r>
            <a:r>
              <a:rPr lang="ru-RU" dirty="0"/>
              <a:t> </a:t>
            </a:r>
            <a:r>
              <a:rPr lang="ru-RU" b="1" dirty="0"/>
              <a:t>Имя:</a:t>
            </a:r>
            <a:r>
              <a:rPr lang="ru-RU"/>
              <a:t> </a:t>
            </a:r>
            <a:r>
              <a:rPr lang="ru-RU" b="1" smtClean="0"/>
              <a:t>Сергей</a:t>
            </a:r>
          </a:p>
          <a:p>
            <a:endParaRPr lang="ru-RU" dirty="0"/>
          </a:p>
          <a:p>
            <a:r>
              <a:rPr lang="ru-RU" sz="1400" dirty="0"/>
              <a:t>Здравствуйте! В 2008г я приобрел салон красоты с земельным участком за счет заемных средств (кредит в одном из банков РК). В 2012-2013 годах я сделал перепланировку и переоборудование - пристроил два кабинета (увеличилась общая площадь). На момент приобретения салон стоил 11 миллионов, перед продажей я оформил перепланировку и продал это помещение за 19 миллионов в 2017 году. Теперь налоговый комитет выставляет мне налог на разницу в продаже и покупке 10 процентов и пеню за 2 года. Вопрос-почему не учтено увеличение площади помещения, т.е. затраты на постройку двух кабинетов, то, что фактически кредит я выплатил намного больше, чем 11 миллионов и возможно ли списание этих долгов и пени?</a:t>
            </a:r>
          </a:p>
          <a:p>
            <a:endParaRPr lang="ru-RU" sz="1200" dirty="0">
              <a:solidFill>
                <a:srgbClr val="3278CC"/>
              </a:solidFill>
            </a:endParaRPr>
          </a:p>
          <a:p>
            <a:endParaRPr lang="ru-RU" sz="1200" dirty="0" smtClean="0">
              <a:solidFill>
                <a:srgbClr val="3278CC"/>
              </a:solidFill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758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  <a:noFill/>
        </p:spPr>
        <p:txBody>
          <a:bodyPr>
            <a:normAutofit lnSpcReduction="10000"/>
          </a:bodyPr>
          <a:lstStyle/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endParaRPr lang="ru-RU" sz="2400" b="1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Айдар </a:t>
            </a:r>
            <a:r>
              <a:rPr lang="ru-RU" b="1" dirty="0" err="1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Масатбаев</a:t>
            </a:r>
            <a:r>
              <a:rPr lang="ru-RU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Налоговый эксперт, </a:t>
            </a:r>
          </a:p>
          <a:p>
            <a:pPr marL="357188" algn="l"/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Юридический консультант</a:t>
            </a:r>
            <a:endParaRPr lang="ru-RU" sz="2000" b="1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l"/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Ассоциации налоговых консультантов</a:t>
            </a:r>
          </a:p>
          <a:p>
            <a:pPr algn="l"/>
            <a:r>
              <a:rPr lang="ru-RU" sz="2000" dirty="0" smtClean="0"/>
              <a:t>      </a:t>
            </a:r>
            <a:r>
              <a:rPr lang="en-US" sz="2000" u="sng" dirty="0">
                <a:hlinkClick r:id="rId2"/>
              </a:rPr>
              <a:t>www.salyqtez.kz</a:t>
            </a:r>
            <a:r>
              <a:rPr lang="en-US" sz="2000" dirty="0"/>
              <a:t> </a:t>
            </a:r>
            <a:endParaRPr lang="ru-RU" sz="2000" b="1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/>
            </a:r>
            <a:br>
              <a:rPr lang="en-US" sz="2000" dirty="0"/>
            </a:b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323528" y="6016459"/>
            <a:ext cx="2330686" cy="6797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758132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«Социальные инициативы государства: прощение банковских долгов и пени по налогам»</a:t>
            </a:r>
          </a:p>
        </p:txBody>
      </p:sp>
    </p:spTree>
    <p:extLst>
      <p:ext uri="{BB962C8B-B14F-4D97-AF65-F5344CB8AC3E}">
        <p14:creationId xmlns:p14="http://schemas.microsoft.com/office/powerpoint/2010/main" val="25021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Списание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банковской задолженности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32240" y="6139743"/>
            <a:ext cx="1728192" cy="504055"/>
          </a:xfrm>
          <a:prstGeom prst="rect">
            <a:avLst/>
          </a:prstGeom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54747" y="1340768"/>
            <a:ext cx="7992888" cy="51168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Указ Президента Казахстана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№ 34 от 26 июня 2019 года </a:t>
            </a: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О мерах по снижению долговой нагрузки граждан Республики Казахстан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636596" y="2042252"/>
            <a:ext cx="8208912" cy="25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b="1" dirty="0" smtClean="0">
                <a:solidFill>
                  <a:srgbClr val="3278CC"/>
                </a:solidFill>
              </a:rPr>
              <a:t>Главой государства установлены следующие категории которые могут рассчитывать на помощь государства </a:t>
            </a:r>
            <a:endParaRPr lang="ru-RU" sz="1400" b="1" dirty="0">
              <a:solidFill>
                <a:srgbClr val="3278CC"/>
              </a:solidFill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636595" y="2704035"/>
            <a:ext cx="8100387" cy="3412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</a:rPr>
              <a:t>многодетные </a:t>
            </a:r>
            <a:r>
              <a:rPr lang="ru-RU" sz="1400" b="1" dirty="0" smtClean="0">
                <a:solidFill>
                  <a:schemeClr val="tx1"/>
                </a:solidFill>
              </a:rPr>
              <a:t>семьи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endParaRPr lang="kk-KZ" sz="1400" b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kk-KZ" sz="1400" dirty="0" smtClean="0">
                <a:solidFill>
                  <a:schemeClr val="tx1"/>
                </a:solidFill>
              </a:rPr>
              <a:t>Семья в которой совместно проживают </a:t>
            </a:r>
            <a:r>
              <a:rPr lang="kk-KZ" sz="1400" b="1" dirty="0" smtClean="0">
                <a:solidFill>
                  <a:schemeClr val="tx1"/>
                </a:solidFill>
              </a:rPr>
              <a:t>четверо</a:t>
            </a:r>
            <a:r>
              <a:rPr lang="kk-KZ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(!) детей, которые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kk-KZ" sz="1400" dirty="0" smtClean="0">
                <a:solidFill>
                  <a:schemeClr val="tx1"/>
                </a:solidFill>
              </a:rPr>
              <a:t>являются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lvl="1" algn="l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898525" lvl="1" algn="l" defTabSz="9842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	  несовершеннолетними; либо</a:t>
            </a:r>
          </a:p>
          <a:p>
            <a:pPr lvl="1" algn="l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1069975" lvl="1" indent="-1714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овершеннолетние дети, обучающиеся по </a:t>
            </a:r>
            <a:r>
              <a:rPr lang="ru-RU" sz="1400" dirty="0">
                <a:solidFill>
                  <a:schemeClr val="tx1"/>
                </a:solidFill>
              </a:rPr>
              <a:t>очной форме обучения в организациях среднего, технического и профессионального, </a:t>
            </a:r>
            <a:r>
              <a:rPr lang="ru-RU" sz="1400" dirty="0" err="1">
                <a:solidFill>
                  <a:schemeClr val="tx1"/>
                </a:solidFill>
              </a:rPr>
              <a:t>послесреднего</a:t>
            </a:r>
            <a:r>
              <a:rPr lang="ru-RU" sz="1400" dirty="0">
                <a:solidFill>
                  <a:schemeClr val="tx1"/>
                </a:solidFill>
              </a:rPr>
              <a:t>, высшего и (или) послевузовского образования, </a:t>
            </a:r>
            <a:r>
              <a:rPr lang="ru-RU" sz="1400" dirty="0" smtClean="0">
                <a:solidFill>
                  <a:schemeClr val="tx1"/>
                </a:solidFill>
              </a:rPr>
              <a:t>при этом предполагается, что они завершат обучение в возрасте не старше 24 лет. </a:t>
            </a:r>
          </a:p>
          <a:p>
            <a:pPr lvl="1" algn="l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семьи</a:t>
            </a:r>
            <a:r>
              <a:rPr lang="ru-RU" sz="1400" b="1" dirty="0">
                <a:solidFill>
                  <a:schemeClr val="tx1"/>
                </a:solidFill>
              </a:rPr>
              <a:t>, получающие выплаты по случаю потери кормильца</a:t>
            </a:r>
            <a:r>
              <a:rPr lang="ru-RU" sz="14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</a:rPr>
              <a:t>семьи, имеющие детей-инвалидов, инвалидов с детства старше 18 лет</a:t>
            </a:r>
            <a:r>
              <a:rPr lang="ru-RU" sz="1400" b="1" dirty="0" smtClean="0">
                <a:solidFill>
                  <a:schemeClr val="tx1"/>
                </a:solidFill>
              </a:rPr>
              <a:t>;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1" y="2097451"/>
            <a:ext cx="426074" cy="4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Списание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банковской задолженности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4</a:t>
            </a:fld>
            <a:endParaRPr lang="ru-RU"/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971600" y="1285361"/>
            <a:ext cx="7405650" cy="51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Главой государства установлены следующие категории которые могут рассчитывать на помощь государства (продолжение)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6" y="1340051"/>
            <a:ext cx="402308" cy="402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089" y="1972287"/>
            <a:ext cx="80410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получатели государственной адресной социальной помощи: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9263" lvl="1" indent="-2857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лицо (семья), в отношении которого принято решение о назначении государственной адресной социальной помощи в соответствии с </a:t>
            </a:r>
            <a:r>
              <a:rPr lang="ru-RU" sz="1000" b="1" dirty="0">
                <a:solidFill>
                  <a:srgbClr val="3278CC"/>
                </a:solidFill>
              </a:rPr>
              <a:t>Законом Республики Казахстан от 17 июля 2001 года «О государственной адресной социальной помощи»</a:t>
            </a:r>
          </a:p>
          <a:p>
            <a:pPr marL="449263" lvl="1" indent="-285750"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9263" lvl="1" indent="-285750"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0070C0"/>
                </a:solidFill>
              </a:rPr>
              <a:t>государственная адресная социальная помощь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выплата в денежной форме, предоставляемая государством физическим лицам (семьям) с месячным среднедушевым доходом ниже черты бедности, установленной в областях, городах республиканского значения, столиц.</a:t>
            </a:r>
          </a:p>
          <a:p>
            <a:pPr marL="449263" lvl="1" indent="-285750"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9263" lvl="1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Заявления на получении такой помощи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принимаются через Центры занятости и утверждаются </a:t>
            </a:r>
            <a:r>
              <a:rPr 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акиматами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/>
              <a:t>дети-сироты: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49263" lvl="1" indent="-271463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ребенок (дети), у которого умерли оба или единственный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родитель;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дети, оставшиеся без попечения родителей,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не достигшие двадцати девяти лет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ru-RU" sz="1600" b="1" dirty="0"/>
              <a:t>потерявшие родителей до совершеннолетия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49263" lvl="1" indent="-271463">
              <a:buFont typeface="Wingdings" panose="05000000000000000000" pitchFamily="2" charset="2"/>
              <a:buChar char="§"/>
            </a:pPr>
            <a:r>
              <a:rPr lang="ru-RU" sz="1000" b="1" dirty="0" smtClean="0">
                <a:solidFill>
                  <a:srgbClr val="0070C0"/>
                </a:solidFill>
              </a:rPr>
              <a:t>ребенок </a:t>
            </a:r>
            <a:r>
              <a:rPr lang="ru-RU" sz="1000" b="1" dirty="0">
                <a:solidFill>
                  <a:srgbClr val="0070C0"/>
                </a:solidFill>
              </a:rPr>
              <a:t>(дети), оставшийся без попечения родителей (родителя</a:t>
            </a:r>
            <a:r>
              <a:rPr lang="ru-RU" sz="1000" b="1" dirty="0" smtClean="0">
                <a:solidFill>
                  <a:srgbClr val="0070C0"/>
                </a:solidFill>
              </a:rPr>
              <a:t>)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ребенок (дети), лишившийся попечения единственного или обоих родителей в связи с ограничением или лишением их родительских прав, признанием безвестно отсутствующими, объявлением умершими, признанием недееспособными или ограниченно дееспособными, отбыванием наказания в местах лишения свободы, уклонением от воспитания ребенка или защиты его прав и интересов, в том числе с отказом взять ребенка из воспитательной или медицинской организации, а также в иных случаях отсутствия родительского попечения и нуждающийся в обеспечении необходимой защиты его прав и интересов, предусмотренных законами Республики Казахстан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449263" lvl="1" indent="-271463">
              <a:buFont typeface="Wingdings" panose="05000000000000000000" pitchFamily="2" charset="2"/>
              <a:buChar char="§"/>
            </a:pPr>
            <a:endParaRPr lang="kk-K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9263" lvl="1" indent="-271463">
              <a:buFont typeface="Wingdings" panose="05000000000000000000" pitchFamily="2" charset="2"/>
              <a:buChar char="§"/>
            </a:pPr>
            <a:r>
              <a:rPr lang="ru-RU" sz="1000" b="1" dirty="0" smtClean="0">
                <a:solidFill>
                  <a:srgbClr val="0070C0"/>
                </a:solidFill>
              </a:rPr>
              <a:t>ребенок </a:t>
            </a:r>
            <a:r>
              <a:rPr lang="ru-RU" sz="1000" b="1" dirty="0">
                <a:solidFill>
                  <a:srgbClr val="0070C0"/>
                </a:solidFill>
              </a:rPr>
              <a:t>(дети)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лицо, не достигшее </a:t>
            </a:r>
            <a:r>
              <a:rPr lang="ru-RU" sz="1000" dirty="0">
                <a:solidFill>
                  <a:srgbClr val="0070C0"/>
                </a:solidFill>
              </a:rPr>
              <a:t>восемнадцатилетнего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возраста (совершеннолетия);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4437112"/>
            <a:ext cx="54221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Списание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банковской задолженности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837461" y="5852295"/>
            <a:ext cx="1728192" cy="504055"/>
          </a:xfrm>
          <a:prstGeom prst="rect">
            <a:avLst/>
          </a:prstGeom>
        </p:spPr>
      </p:pic>
      <p:sp>
        <p:nvSpPr>
          <p:cNvPr id="12" name="Подзаголовок 10"/>
          <p:cNvSpPr txBox="1">
            <a:spLocks/>
          </p:cNvSpPr>
          <p:nvPr/>
        </p:nvSpPr>
        <p:spPr>
          <a:xfrm>
            <a:off x="445551" y="2122234"/>
            <a:ext cx="8120102" cy="3683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общая </a:t>
            </a:r>
            <a:r>
              <a:rPr lang="ru-RU" sz="1600" dirty="0">
                <a:solidFill>
                  <a:schemeClr val="tx1"/>
                </a:solidFill>
              </a:rPr>
              <a:t>задолженность по займу не превышает </a:t>
            </a:r>
            <a:r>
              <a:rPr lang="ru-RU" sz="1600" b="1" dirty="0">
                <a:solidFill>
                  <a:srgbClr val="3278CC"/>
                </a:solidFill>
              </a:rPr>
              <a:t>3 000 000 (три миллиона)</a:t>
            </a:r>
            <a:r>
              <a:rPr lang="ru-RU" sz="1600" dirty="0">
                <a:solidFill>
                  <a:srgbClr val="3278CC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тенге по состоянию на 1 июня 2019 года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spcBef>
                <a:spcPts val="0"/>
              </a:spcBef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9263" lvl="1" indent="-271463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70C0"/>
                </a:solidFill>
              </a:rPr>
              <a:t>общая задолженность по займу </a:t>
            </a:r>
            <a:r>
              <a:rPr lang="ru-RU" sz="1200" dirty="0">
                <a:solidFill>
                  <a:schemeClr val="tx1"/>
                </a:solidFill>
              </a:rPr>
              <a:t>- задолженность должника в виде </a:t>
            </a:r>
            <a:r>
              <a:rPr lang="ru-RU" sz="1200" b="1" dirty="0">
                <a:solidFill>
                  <a:srgbClr val="0070C0"/>
                </a:solidFill>
              </a:rPr>
              <a:t>основного долга и начисленного вознаграждения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tx1"/>
                </a:solidFill>
              </a:rPr>
              <a:t>числящаяся на балансовых счетах бухгалтерского учета, предназначенных для отражения основного долга и вознаграждения по всем действующим договорам банковского займа и (или) договорам о предоставлении </a:t>
            </a:r>
            <a:r>
              <a:rPr lang="ru-RU" sz="1200" dirty="0" err="1">
                <a:solidFill>
                  <a:schemeClr val="tx1"/>
                </a:solidFill>
              </a:rPr>
              <a:t>микрокредита</a:t>
            </a:r>
            <a:r>
              <a:rPr lang="ru-RU" sz="1200" dirty="0">
                <a:solidFill>
                  <a:schemeClr val="tx1"/>
                </a:solidFill>
              </a:rPr>
              <a:t> по состоянию на 1 июня 2019 года</a:t>
            </a:r>
          </a:p>
          <a:p>
            <a:pPr marL="898525" algn="l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pPr marL="898525" algn="r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Постановление Правительства № 250</a:t>
            </a:r>
            <a:r>
              <a:rPr lang="en-US" sz="1200" smtClean="0">
                <a:solidFill>
                  <a:schemeClr val="tx1"/>
                </a:solidFill>
              </a:rPr>
              <a:t> </a:t>
            </a:r>
            <a:r>
              <a:rPr lang="kk-KZ" sz="1200" dirty="0" smtClean="0">
                <a:solidFill>
                  <a:schemeClr val="tx1"/>
                </a:solidFill>
              </a:rPr>
              <a:t>от </a:t>
            </a:r>
            <a:r>
              <a:rPr lang="ru-RU" sz="1200" smtClean="0">
                <a:solidFill>
                  <a:schemeClr val="tx1"/>
                </a:solidFill>
              </a:rPr>
              <a:t>15 июля 2019 года 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размер </a:t>
            </a:r>
            <a:r>
              <a:rPr lang="ru-RU" sz="1600" dirty="0">
                <a:solidFill>
                  <a:schemeClr val="tx1"/>
                </a:solidFill>
              </a:rPr>
              <a:t>погашаемой задолженности, состоящей из основного долга и начисленного по нему вознаграждения, по состоянию на 1 июня 2019 года </a:t>
            </a:r>
            <a:r>
              <a:rPr lang="ru-RU" sz="1600" b="1" dirty="0">
                <a:solidFill>
                  <a:srgbClr val="3278CC"/>
                </a:solidFill>
              </a:rPr>
              <a:t>не превышает 300 000 (триста тысяч)</a:t>
            </a:r>
            <a:r>
              <a:rPr lang="ru-RU" sz="1600" dirty="0">
                <a:solidFill>
                  <a:srgbClr val="3278CC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тенге на одного заемщика.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51" y="1349101"/>
            <a:ext cx="432048" cy="432048"/>
          </a:xfrm>
          <a:prstGeom prst="rect">
            <a:avLst/>
          </a:prstGeom>
        </p:spPr>
      </p:pic>
      <p:sp>
        <p:nvSpPr>
          <p:cNvPr id="15" name="Подзаголовок 10"/>
          <p:cNvSpPr txBox="1">
            <a:spLocks/>
          </p:cNvSpPr>
          <p:nvPr/>
        </p:nvSpPr>
        <p:spPr>
          <a:xfrm>
            <a:off x="1187624" y="1413024"/>
            <a:ext cx="6696744" cy="51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Займы, на которые распространяется поддержка государства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 Процедура списание банковской задолженности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76593" y="5733256"/>
            <a:ext cx="1728192" cy="504055"/>
          </a:xfrm>
          <a:prstGeom prst="rect">
            <a:avLst/>
          </a:prstGeom>
        </p:spPr>
      </p:pic>
      <p:sp>
        <p:nvSpPr>
          <p:cNvPr id="15" name="Подзаголовок 10"/>
          <p:cNvSpPr txBox="1">
            <a:spLocks/>
          </p:cNvSpPr>
          <p:nvPr/>
        </p:nvSpPr>
        <p:spPr>
          <a:xfrm>
            <a:off x="1158013" y="1297815"/>
            <a:ext cx="7293714" cy="511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Постановление Правительства Республики Казахстан от 15 июля 2019 года № </a:t>
            </a:r>
            <a:r>
              <a:rPr lang="ru-RU" sz="1200" dirty="0" smtClean="0">
                <a:solidFill>
                  <a:schemeClr val="tx1"/>
                </a:solidFill>
              </a:rPr>
              <a:t>520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«О </a:t>
            </a:r>
            <a:r>
              <a:rPr lang="ru-RU" sz="1200" dirty="0">
                <a:solidFill>
                  <a:schemeClr val="tx1"/>
                </a:solidFill>
              </a:rPr>
              <a:t>некоторых вопросах использования средств на снижение долговой нагрузки граждан Республики </a:t>
            </a:r>
            <a:r>
              <a:rPr lang="ru-RU" sz="1200" dirty="0" smtClean="0">
                <a:solidFill>
                  <a:schemeClr val="tx1"/>
                </a:solidFill>
              </a:rPr>
              <a:t>Казахстан»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6" y="1216133"/>
            <a:ext cx="504056" cy="553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5317" y="1514939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26" y="1966406"/>
            <a:ext cx="446530" cy="484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390" y="1996949"/>
            <a:ext cx="905714" cy="7462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913" y="2146376"/>
            <a:ext cx="2506115" cy="4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t="7191" b="10843"/>
          <a:stretch/>
        </p:blipFill>
        <p:spPr>
          <a:xfrm>
            <a:off x="5699968" y="3229622"/>
            <a:ext cx="2503729" cy="5040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42093" y="2056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7764" y="2094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8907" y="26772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232184" y="2998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974" y="2432670"/>
            <a:ext cx="683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00" dirty="0" smtClean="0"/>
              <a:t>Акиматы</a:t>
            </a:r>
            <a:endParaRPr lang="ru-RU" sz="10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1595" y="3107796"/>
            <a:ext cx="582826" cy="6769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31063" y="3599654"/>
            <a:ext cx="95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БВУ и МФО</a:t>
            </a:r>
            <a:endParaRPr lang="ru-RU" sz="1200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1791026" y="2492791"/>
            <a:ext cx="1234364" cy="9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094326" y="2488067"/>
            <a:ext cx="1234364" cy="9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6510069" y="2808959"/>
            <a:ext cx="468229" cy="129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243611" y="3569357"/>
            <a:ext cx="1234364" cy="9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4235802" y="3334968"/>
            <a:ext cx="1234364" cy="9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128809" y="36001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867476" y="3073591"/>
            <a:ext cx="1348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00" dirty="0" smtClean="0"/>
              <a:t>Переподтверждение и детализация сведений</a:t>
            </a:r>
            <a:endParaRPr lang="ru-RU" sz="1000" dirty="0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6518154" y="4136576"/>
            <a:ext cx="468229" cy="129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923232" y="3954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3104" y="4789927"/>
            <a:ext cx="3270128" cy="682257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sp>
        <p:nvSpPr>
          <p:cNvPr id="40" name="Двойная стрелка влево/вправо 39"/>
          <p:cNvSpPr/>
          <p:nvPr/>
        </p:nvSpPr>
        <p:spPr>
          <a:xfrm rot="16200000">
            <a:off x="3530214" y="4074707"/>
            <a:ext cx="548415" cy="1622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998928" y="39532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53299" y="4430041"/>
            <a:ext cx="4907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С</a:t>
            </a:r>
            <a:r>
              <a:rPr lang="ru-RU" sz="1000" dirty="0" smtClean="0"/>
              <a:t>оглашение </a:t>
            </a:r>
            <a:r>
              <a:rPr lang="ru-RU" sz="1000" dirty="0"/>
              <a:t>о погашении задолженности по </a:t>
            </a:r>
            <a:r>
              <a:rPr lang="ru-RU" sz="1000" dirty="0" err="1"/>
              <a:t>беззалоговым</a:t>
            </a:r>
            <a:r>
              <a:rPr lang="ru-RU" sz="1000" dirty="0"/>
              <a:t> потребительским займам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4042" y="2761074"/>
            <a:ext cx="39033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Министерство образования и науки </a:t>
            </a:r>
            <a:r>
              <a:rPr lang="ru-RU" sz="1050" dirty="0"/>
              <a:t>Р</a:t>
            </a:r>
            <a:r>
              <a:rPr lang="ru-RU" sz="1050" dirty="0" smtClean="0"/>
              <a:t>еспублики Казахстан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526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 Процедура списания банковской задолженности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76593" y="5733256"/>
            <a:ext cx="1728192" cy="5040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56791" y="2294873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 первую очередь </a:t>
            </a:r>
            <a:r>
              <a:rPr lang="ru-RU" sz="1600" dirty="0"/>
              <a:t>погашается задолженность по займам и (или) </a:t>
            </a:r>
            <a:r>
              <a:rPr lang="ru-RU" sz="1600" dirty="0" err="1"/>
              <a:t>микрокредитам</a:t>
            </a:r>
            <a:r>
              <a:rPr lang="ru-RU" sz="1600" dirty="0"/>
              <a:t> с наибольшим размером </a:t>
            </a:r>
            <a:r>
              <a:rPr lang="ru-RU" sz="1600" dirty="0" smtClean="0"/>
              <a:t>годовой эффективной ставки вознаграждения;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b="1" dirty="0" smtClean="0"/>
              <a:t>во </a:t>
            </a:r>
            <a:r>
              <a:rPr lang="ru-RU" sz="1600" b="1" dirty="0"/>
              <a:t>вторую очередь </a:t>
            </a:r>
            <a:r>
              <a:rPr lang="ru-RU" sz="1600" dirty="0"/>
              <a:t>погашается задолженность по займам и (или) </a:t>
            </a:r>
            <a:r>
              <a:rPr lang="ru-RU" sz="1600" dirty="0" err="1"/>
              <a:t>микрокредитам</a:t>
            </a:r>
            <a:r>
              <a:rPr lang="ru-RU" sz="1600" dirty="0"/>
              <a:t> с наибольшей задолженностью по основному долгу и вознаграждению по состоянию на 1 июня 2019 года;</a:t>
            </a:r>
          </a:p>
          <a:p>
            <a:endParaRPr lang="ru-RU" sz="1600" dirty="0" smtClean="0"/>
          </a:p>
          <a:p>
            <a:r>
              <a:rPr lang="ru-RU" sz="1600" b="1" dirty="0" smtClean="0"/>
              <a:t>в </a:t>
            </a:r>
            <a:r>
              <a:rPr lang="ru-RU" sz="1600" b="1" dirty="0"/>
              <a:t>третью очередь </a:t>
            </a:r>
            <a:r>
              <a:rPr lang="ru-RU" sz="1600" dirty="0"/>
              <a:t>погашается задолженность по займам и (или) </a:t>
            </a:r>
            <a:r>
              <a:rPr lang="ru-RU" sz="1600" dirty="0" err="1"/>
              <a:t>микрокредитам</a:t>
            </a:r>
            <a:r>
              <a:rPr lang="ru-RU" sz="1600" dirty="0"/>
              <a:t> с наиболее ранней датой заключения договора займа и (или) </a:t>
            </a:r>
            <a:r>
              <a:rPr lang="ru-RU" sz="1600" dirty="0" err="1"/>
              <a:t>микрокредита</a:t>
            </a:r>
            <a:r>
              <a:rPr lang="ru-RU" sz="1600" dirty="0"/>
              <a:t>;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31" y="2271380"/>
            <a:ext cx="504056" cy="555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91" y="4071310"/>
            <a:ext cx="417091" cy="531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91" y="3192616"/>
            <a:ext cx="514709" cy="5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algn="ctr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 Процедура списание банковской задолженности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76593" y="5733256"/>
            <a:ext cx="1728192" cy="5040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02141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каком размере будет осуществлено погашение задолженности по потребительскому </a:t>
            </a:r>
            <a:r>
              <a:rPr lang="ru-RU" b="1" dirty="0" err="1">
                <a:solidFill>
                  <a:schemeClr val="accent1"/>
                </a:solidFill>
              </a:rPr>
              <a:t>беззалоговому</a:t>
            </a:r>
            <a:r>
              <a:rPr lang="ru-RU" b="1" dirty="0">
                <a:solidFill>
                  <a:schemeClr val="accent1"/>
                </a:solidFill>
              </a:rPr>
              <a:t> займу?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/>
              <a:t>В сумме до 300 тыс. тенге.</a:t>
            </a:r>
          </a:p>
          <a:p>
            <a:endParaRPr lang="ru-RU" sz="1600" dirty="0"/>
          </a:p>
          <a:p>
            <a:r>
              <a:rPr lang="ru-RU" sz="1600" dirty="0" smtClean="0"/>
              <a:t>Если сумма основного долга и начисленного по нему вознаграждения</a:t>
            </a:r>
            <a:r>
              <a:rPr lang="en-US" sz="1600" dirty="0" smtClean="0"/>
              <a:t> </a:t>
            </a:r>
            <a:r>
              <a:rPr lang="kk-KZ" sz="1600" dirty="0" smtClean="0"/>
              <a:t>по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беззалоговому</a:t>
            </a:r>
            <a:r>
              <a:rPr lang="ru-RU" sz="1600" dirty="0" smtClean="0"/>
              <a:t> потребительскому займу (</a:t>
            </a:r>
            <a:r>
              <a:rPr lang="ru-RU" sz="1600" dirty="0"/>
              <a:t>полученный в банке или </a:t>
            </a:r>
            <a:r>
              <a:rPr lang="ru-RU" sz="1600" dirty="0" err="1"/>
              <a:t>микрофинансовой</a:t>
            </a:r>
            <a:r>
              <a:rPr lang="ru-RU" sz="1600" dirty="0"/>
              <a:t> организации)</a:t>
            </a:r>
            <a:r>
              <a:rPr lang="ru-RU" sz="1600" dirty="0" smtClean="0"/>
              <a:t> не </a:t>
            </a:r>
            <a:r>
              <a:rPr lang="ru-RU" sz="1600" dirty="0"/>
              <a:t>превышает 300 тыс. тенге, то вся сумма задолженности будет погашена за счет средств государства.</a:t>
            </a:r>
          </a:p>
          <a:p>
            <a:endParaRPr lang="ru-RU" sz="1600" dirty="0"/>
          </a:p>
          <a:p>
            <a:r>
              <a:rPr lang="ru-RU" sz="1600" dirty="0"/>
              <a:t>В случае, если </a:t>
            </a:r>
            <a:r>
              <a:rPr lang="ru-RU" sz="1600" dirty="0" smtClean="0"/>
              <a:t>задолженность </a:t>
            </a:r>
            <a:r>
              <a:rPr lang="ru-RU" sz="1600" dirty="0"/>
              <a:t>по </a:t>
            </a:r>
            <a:r>
              <a:rPr lang="ru-RU" sz="1600" dirty="0" err="1"/>
              <a:t>беззалоговому</a:t>
            </a:r>
            <a:r>
              <a:rPr lang="ru-RU" sz="1600" dirty="0"/>
              <a:t> потребительскому займу превышает 300 тыс. тенге, но составляет не более 3 млн. тенге, Вам будет оказана помощь государства в погашении части задолженности в сумме до 300 тыс. тенге. Оставшаяся задолженность (свыше 300 тыс. тенге) подлежит погашению заемщиком самостоятельно.</a:t>
            </a:r>
          </a:p>
          <a:p>
            <a:endParaRPr lang="ru-RU" sz="1600" dirty="0"/>
          </a:p>
          <a:p>
            <a:r>
              <a:rPr lang="ru-RU" sz="1600" dirty="0"/>
              <a:t>Погашение общей задолженности по потребительским </a:t>
            </a:r>
            <a:r>
              <a:rPr lang="ru-RU" sz="1600" dirty="0" err="1"/>
              <a:t>беззалоговым</a:t>
            </a:r>
            <a:r>
              <a:rPr lang="ru-RU" sz="1600" dirty="0"/>
              <a:t> займам свыше 3 млн. тенге не подпадает под требования Указа Президента.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2217" y="596031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 сайт Национального банка Казахстана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50" y="764704"/>
            <a:ext cx="916035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defTabSz="36195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 Процедура списание банковской задолженности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76593" y="5733256"/>
            <a:ext cx="1728192" cy="5040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784444"/>
            <a:ext cx="8435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Что будет с суммой денег, которую заемщик погасил по </a:t>
            </a:r>
            <a:r>
              <a:rPr lang="ru-RU" b="1" dirty="0" err="1">
                <a:solidFill>
                  <a:schemeClr val="accent1"/>
                </a:solidFill>
              </a:rPr>
              <a:t>беззалоговому</a:t>
            </a:r>
            <a:r>
              <a:rPr lang="ru-RU" b="1" dirty="0">
                <a:solidFill>
                  <a:schemeClr val="accent1"/>
                </a:solidFill>
              </a:rPr>
              <a:t> потребительскому кредиту после 1 июня текущего года (дата фиксирования задолженности), но до даты погашения банком или </a:t>
            </a:r>
            <a:r>
              <a:rPr lang="ru-RU" b="1" dirty="0" err="1">
                <a:solidFill>
                  <a:schemeClr val="accent1"/>
                </a:solidFill>
              </a:rPr>
              <a:t>микрофинансовой</a:t>
            </a:r>
            <a:r>
              <a:rPr lang="ru-RU" b="1" dirty="0">
                <a:solidFill>
                  <a:schemeClr val="accent1"/>
                </a:solidFill>
              </a:rPr>
              <a:t> организацией задолженности в рамках помощи, выделенной государством в рамках Указа Президента?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sz="1400" dirty="0"/>
              <a:t>В случае если задолженность по состоянию на 1 июня 2019 года была полностью либо частично погашена до перечисления денег Фондом, банк и (или) </a:t>
            </a:r>
            <a:r>
              <a:rPr lang="ru-RU" sz="1400" dirty="0" err="1"/>
              <a:t>микрофинансовая</a:t>
            </a:r>
            <a:r>
              <a:rPr lang="ru-RU" sz="1400" dirty="0"/>
              <a:t> организация уведомляет должника о поступлении суммы и осуществляет перечисление поступивших денег в размере разницы между суммой, поступившей от Фонда, и фактическим остатком задолженности на счет должника, либо, по выбору должника, при наличии заявления должника зачисляет в счет погашения иной текущей задолженности должника по </a:t>
            </a:r>
            <a:r>
              <a:rPr lang="ru-RU" sz="1400" dirty="0" err="1"/>
              <a:t>беззалоговому</a:t>
            </a:r>
            <a:r>
              <a:rPr lang="ru-RU" sz="1400" dirty="0"/>
              <a:t> потребительскому займу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73" y="538874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 сайт Национального банка Казахстана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20488</TotalTime>
  <Words>2130</Words>
  <Application>Microsoft Office PowerPoint</Application>
  <PresentationFormat>Экран (4:3)</PresentationFormat>
  <Paragraphs>283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367</cp:revision>
  <dcterms:created xsi:type="dcterms:W3CDTF">2018-01-30T04:51:50Z</dcterms:created>
  <dcterms:modified xsi:type="dcterms:W3CDTF">2019-08-28T03:08:51Z</dcterms:modified>
</cp:coreProperties>
</file>