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477" y="1561229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</a:t>
            </a:r>
            <a:r>
              <a:rPr lang="ru-RU" dirty="0" smtClean="0"/>
              <a:t>собенности защиты по уголовным делам в сфере экономики и экономической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05064"/>
            <a:ext cx="49530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ТАИР НАЗХАНОВ</a:t>
            </a:r>
          </a:p>
          <a:p>
            <a:r>
              <a:rPr lang="ru-RU" dirty="0" smtClean="0"/>
              <a:t>Адвокат, </a:t>
            </a:r>
            <a:r>
              <a:rPr lang="en-US" dirty="0" smtClean="0"/>
              <a:t>LLM</a:t>
            </a:r>
            <a:endParaRPr lang="ru-RU" dirty="0" smtClean="0"/>
          </a:p>
          <a:p>
            <a:r>
              <a:rPr lang="ru-RU" dirty="0" smtClean="0"/>
              <a:t>Председатель Комиссии по защите профессиональных прав адвокатов </a:t>
            </a:r>
          </a:p>
          <a:p>
            <a:r>
              <a:rPr lang="ru-RU" dirty="0" smtClean="0"/>
              <a:t>Член Президиума </a:t>
            </a:r>
            <a:r>
              <a:rPr lang="ru-RU" dirty="0" err="1" smtClean="0"/>
              <a:t>Алматинской</a:t>
            </a:r>
            <a:r>
              <a:rPr lang="ru-RU" dirty="0" smtClean="0"/>
              <a:t> городской коллегии адвокатов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52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0668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Основные </a:t>
            </a:r>
            <a:r>
              <a:rPr lang="ru-RU" sz="3200" dirty="0"/>
              <a:t>характеристики </a:t>
            </a:r>
            <a:r>
              <a:rPr lang="ru-RU" sz="3200" dirty="0" smtClean="0"/>
              <a:t>правонарушений, совершаемых </a:t>
            </a:r>
            <a:r>
              <a:rPr lang="ru-RU" sz="3200" dirty="0"/>
              <a:t>в сфере экономической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640960" cy="45091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1) субъектами являются работники управленческих, производственных, коммерческих и иных структур, реализующих свои функции в сфере экономики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2) действия совершаются ими в связи с выполнением профессиональных функций в процессе производства, хранения, сбыта, обеспечения сохранности изготовляемой и выпускаемой продукции, осуществления контроля за ее качеством, правильностью финансовых операций, оказания материальных и иных услуг населению, и других видов деятельности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3) для них характерны нарушения действующего порядка организации деятельности, системы материальной ответственности, организации учета и контроля, регулирующих порядок и условия осуществления соответствующих работ, технологических процессов и операций.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26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ru-RU" dirty="0" smtClean="0"/>
              <a:t>ХИЩЕНИЕ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803" y="1556792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/>
              <a:t>статья 190 </a:t>
            </a:r>
            <a:r>
              <a:rPr lang="ru-RU" sz="2400" dirty="0" smtClean="0"/>
              <a:t>УК: </a:t>
            </a:r>
            <a:r>
              <a:rPr lang="ru-RU" sz="2400" dirty="0"/>
              <a:t>мошенничество </a:t>
            </a:r>
            <a:r>
              <a:rPr lang="ru-RU" sz="2400" dirty="0" smtClean="0"/>
              <a:t>- </a:t>
            </a:r>
            <a:r>
              <a:rPr lang="ru-RU" sz="2400" dirty="0"/>
              <a:t>хищение чужого имущества или приобретение права на чужое имущество путем обмана или злоупотребления доверием.</a:t>
            </a:r>
          </a:p>
          <a:p>
            <a:r>
              <a:rPr lang="ru-RU" sz="2400" dirty="0" smtClean="0"/>
              <a:t>статья </a:t>
            </a:r>
            <a:r>
              <a:rPr lang="ru-RU" sz="2400" dirty="0"/>
              <a:t>189 </a:t>
            </a:r>
            <a:r>
              <a:rPr lang="ru-RU" sz="2400" dirty="0" smtClean="0"/>
              <a:t>УК: присвоение </a:t>
            </a:r>
            <a:r>
              <a:rPr lang="ru-RU" sz="2400" dirty="0"/>
              <a:t>или </a:t>
            </a:r>
            <a:r>
              <a:rPr lang="ru-RU" sz="2400" dirty="0" smtClean="0"/>
              <a:t>растрата - </a:t>
            </a:r>
            <a:r>
              <a:rPr lang="ru-RU" sz="2400" dirty="0"/>
              <a:t>хищение чужого имущества, вверенного виновному. 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291644"/>
              </p:ext>
            </p:extLst>
          </p:nvPr>
        </p:nvGraphicFramePr>
        <p:xfrm>
          <a:off x="827584" y="4365104"/>
          <a:ext cx="7344816" cy="181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448272"/>
                <a:gridCol w="2448272"/>
              </a:tblGrid>
              <a:tr h="761751"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Зарегистрировано</a:t>
                      </a:r>
                      <a:r>
                        <a:rPr lang="ru-RU" sz="1400" baseline="0" dirty="0" smtClean="0"/>
                        <a:t> дел в ЕРДР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Рассмотрено дел с вынесением приговора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65">
                <a:tc>
                  <a:txBody>
                    <a:bodyPr/>
                    <a:lstStyle/>
                    <a:p>
                      <a:r>
                        <a:rPr lang="ru-RU" dirty="0" smtClean="0"/>
                        <a:t>Мошенничество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32 867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1 704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532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Присвоение или</a:t>
                      </a:r>
                      <a:r>
                        <a:rPr lang="ru-RU" baseline="0" dirty="0" smtClean="0"/>
                        <a:t> растрата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1 260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911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Особенности защиты по налоговым преступлениям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229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 smtClean="0"/>
              <a:t>Статья 244 </a:t>
            </a:r>
            <a:r>
              <a:rPr lang="ru-RU" sz="2400" dirty="0"/>
              <a:t>Уклонение </a:t>
            </a:r>
            <a:r>
              <a:rPr lang="ru-RU" sz="2400" b="1" dirty="0"/>
              <a:t>гражданина</a:t>
            </a:r>
            <a:r>
              <a:rPr lang="ru-RU" sz="2400" dirty="0"/>
              <a:t> от уплаты налога и (или) других обязательных платежей в бюджет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/>
              <a:t>Статья 245 </a:t>
            </a:r>
            <a:r>
              <a:rPr lang="ru-RU" sz="2400" dirty="0"/>
              <a:t>Уклонение от уплаты налога и (или) других обязательных платежей в бюджет </a:t>
            </a:r>
            <a:r>
              <a:rPr lang="ru-RU" sz="2400" b="1" dirty="0"/>
              <a:t>с организаций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865783"/>
              </p:ext>
            </p:extLst>
          </p:nvPr>
        </p:nvGraphicFramePr>
        <p:xfrm>
          <a:off x="1259632" y="4293096"/>
          <a:ext cx="6336705" cy="165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235"/>
                <a:gridCol w="2112235"/>
                <a:gridCol w="2112235"/>
              </a:tblGrid>
              <a:tr h="681172">
                <a:tc>
                  <a:txBody>
                    <a:bodyPr/>
                    <a:lstStyle/>
                    <a:p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Зарегистрировано дел в ЕРДР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Осуждено лиц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506">
                <a:tc>
                  <a:txBody>
                    <a:bodyPr/>
                    <a:lstStyle/>
                    <a:p>
                      <a:r>
                        <a:rPr lang="ru-RU" dirty="0" smtClean="0"/>
                        <a:t>Ст. 244 УК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506">
                <a:tc>
                  <a:txBody>
                    <a:bodyPr/>
                    <a:lstStyle/>
                    <a:p>
                      <a:r>
                        <a:rPr lang="ru-RU" dirty="0" smtClean="0"/>
                        <a:t>Ст. 245 УК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73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5039"/>
            <a:ext cx="8229600" cy="1066800"/>
          </a:xfrm>
        </p:spPr>
        <p:txBody>
          <a:bodyPr/>
          <a:lstStyle/>
          <a:p>
            <a:r>
              <a:rPr lang="ru-RU" dirty="0" smtClean="0"/>
              <a:t>ПРЕДНАМЕРЕННОЕ БАНКРОТСТВО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553433"/>
              </p:ext>
            </p:extLst>
          </p:nvPr>
        </p:nvGraphicFramePr>
        <p:xfrm>
          <a:off x="323528" y="4653136"/>
          <a:ext cx="8229600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Зарегистрировано дел в ЕРДР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Осуждено лиц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628800"/>
            <a:ext cx="74888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dirty="0" smtClean="0"/>
              <a:t>действия </a:t>
            </a:r>
            <a:r>
              <a:rPr lang="ru-RU" dirty="0"/>
              <a:t>учредителя (участника), должностного лица, лица, выполняющего управленческие функции в коммерческой или иной организации, а равно индивидуального предпринимателя, 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ru-RU" dirty="0" smtClean="0"/>
              <a:t>совершенные </a:t>
            </a:r>
            <a:r>
              <a:rPr lang="ru-RU" dirty="0"/>
              <a:t>в личных интересах или интересах иных лиц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с </a:t>
            </a:r>
            <a:r>
              <a:rPr lang="ru-RU" dirty="0"/>
              <a:t>целью уклонения от исполнения обязательств перед кредиторами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путем </a:t>
            </a:r>
            <a:r>
              <a:rPr lang="ru-RU" dirty="0"/>
              <a:t>отчуждения или сокрытия имущества в течение трех лет до признания банкротом юридического лица или индивидуального предпринимателя, </a:t>
            </a: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причинившие</a:t>
            </a:r>
            <a:r>
              <a:rPr lang="ru-RU" dirty="0"/>
              <a:t> крупный </a:t>
            </a:r>
            <a:r>
              <a:rPr lang="ru-RU" dirty="0" smtClean="0"/>
              <a:t>ущерб.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92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Представление и защита интересов потерпевшего по уголовным делам в сфере экономики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352" y="3429000"/>
            <a:ext cx="8661648" cy="4769354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ru-RU" sz="2000" b="1" dirty="0"/>
              <a:t>3 </a:t>
            </a:r>
            <a:r>
              <a:rPr lang="ru-RU" sz="2000" b="1" dirty="0" smtClean="0"/>
              <a:t>тапа представления </a:t>
            </a:r>
            <a:r>
              <a:rPr lang="ru-RU" sz="2000" b="1" dirty="0"/>
              <a:t>и </a:t>
            </a:r>
            <a:r>
              <a:rPr lang="ru-RU" sz="2000" b="1" dirty="0" smtClean="0"/>
              <a:t>защиты </a:t>
            </a:r>
            <a:r>
              <a:rPr lang="ru-RU" sz="2000" b="1" dirty="0"/>
              <a:t>интересов потерпевшего </a:t>
            </a:r>
            <a:r>
              <a:rPr lang="ru-RU" sz="2000" b="1" dirty="0" smtClean="0"/>
              <a:t>:</a:t>
            </a:r>
          </a:p>
          <a:p>
            <a:pPr marL="109728" indent="0">
              <a:spcBef>
                <a:spcPts val="600"/>
              </a:spcBef>
              <a:buNone/>
            </a:pPr>
            <a:endParaRPr lang="ru-RU" sz="2000" b="1" dirty="0"/>
          </a:p>
          <a:p>
            <a:pPr marL="109728" indent="0">
              <a:spcBef>
                <a:spcPts val="600"/>
              </a:spcBef>
              <a:buNone/>
            </a:pPr>
            <a:r>
              <a:rPr lang="ru-RU" sz="2000" b="1" dirty="0"/>
              <a:t>— до начала досудебного расследования</a:t>
            </a:r>
            <a:r>
              <a:rPr lang="ru-RU" sz="2000" b="1" dirty="0" smtClean="0"/>
              <a:t>;</a:t>
            </a:r>
          </a:p>
          <a:p>
            <a:pPr marL="109728" indent="0">
              <a:spcBef>
                <a:spcPts val="600"/>
              </a:spcBef>
              <a:buNone/>
            </a:pPr>
            <a:endParaRPr lang="ru-RU" sz="2000" b="1" dirty="0"/>
          </a:p>
          <a:p>
            <a:pPr marL="109728" indent="0">
              <a:spcBef>
                <a:spcPts val="600"/>
              </a:spcBef>
              <a:buNone/>
            </a:pPr>
            <a:r>
              <a:rPr lang="ru-RU" sz="2000" b="1" dirty="0"/>
              <a:t>— в период досудебного расследования</a:t>
            </a:r>
            <a:r>
              <a:rPr lang="ru-RU" sz="2000" b="1" dirty="0" smtClean="0"/>
              <a:t>;</a:t>
            </a:r>
          </a:p>
          <a:p>
            <a:pPr marL="109728" indent="0">
              <a:spcBef>
                <a:spcPts val="600"/>
              </a:spcBef>
              <a:buNone/>
            </a:pPr>
            <a:endParaRPr lang="ru-RU" sz="2000" b="1" dirty="0"/>
          </a:p>
          <a:p>
            <a:pPr marL="109728" indent="0">
              <a:spcBef>
                <a:spcPts val="600"/>
              </a:spcBef>
              <a:buNone/>
            </a:pPr>
            <a:r>
              <a:rPr lang="ru-RU" sz="2000" b="1" dirty="0"/>
              <a:t>— в судебном разбирательстве.</a:t>
            </a:r>
          </a:p>
          <a:p>
            <a:pPr marL="109728" indent="0">
              <a:buNone/>
            </a:pP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34888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Цель  </a:t>
            </a:r>
            <a:r>
              <a:rPr lang="ru-RU" sz="2000" dirty="0"/>
              <a:t>потерпевшего по экономическим преступлениям </a:t>
            </a:r>
            <a:r>
              <a:rPr lang="ru-RU" sz="2000" dirty="0" smtClean="0"/>
              <a:t>- </a:t>
            </a:r>
            <a:r>
              <a:rPr lang="ru-RU" sz="2000" dirty="0"/>
              <a:t>возмещение причиненного </a:t>
            </a:r>
            <a:r>
              <a:rPr lang="ru-RU" sz="2000" dirty="0" smtClean="0"/>
              <a:t>ущерба</a:t>
            </a:r>
            <a:r>
              <a:rPr lang="ru-RU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0800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52</TotalTime>
  <Words>380</Words>
  <Application>Microsoft Office PowerPoint</Application>
  <PresentationFormat>Экран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Особенности защиты по уголовным делам в сфере экономики и экономической деятельности</vt:lpstr>
      <vt:lpstr>Основные характеристики правонарушений, совершаемых в сфере экономической деятельности</vt:lpstr>
      <vt:lpstr>ХИЩЕНИЕ</vt:lpstr>
      <vt:lpstr>Особенности защиты по налоговым преступлениям</vt:lpstr>
      <vt:lpstr>ПРЕДНАМЕРЕННОЕ БАНКРОТСТВО</vt:lpstr>
      <vt:lpstr>Представление и защита интересов потерпевшего по уголовным делам в сфере экономики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защиты по уголовным делам в сфере экономики и экономической деятельности</dc:title>
  <dc:creator>Ника</dc:creator>
  <cp:lastModifiedBy>Ника</cp:lastModifiedBy>
  <cp:revision>5</cp:revision>
  <dcterms:created xsi:type="dcterms:W3CDTF">2021-04-07T08:51:01Z</dcterms:created>
  <dcterms:modified xsi:type="dcterms:W3CDTF">2021-04-07T09:54:03Z</dcterms:modified>
</cp:coreProperties>
</file>