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61" r:id="rId3"/>
    <p:sldId id="276" r:id="rId4"/>
    <p:sldId id="277" r:id="rId5"/>
    <p:sldId id="278" r:id="rId6"/>
    <p:sldId id="279" r:id="rId7"/>
    <p:sldId id="28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81" r:id="rId17"/>
    <p:sldId id="298" r:id="rId18"/>
    <p:sldId id="299" r:id="rId19"/>
    <p:sldId id="311" r:id="rId20"/>
    <p:sldId id="302" r:id="rId21"/>
    <p:sldId id="282" r:id="rId22"/>
    <p:sldId id="285" r:id="rId23"/>
    <p:sldId id="293" r:id="rId24"/>
    <p:sldId id="295" r:id="rId25"/>
    <p:sldId id="296" r:id="rId26"/>
    <p:sldId id="300" r:id="rId27"/>
    <p:sldId id="284" r:id="rId28"/>
    <p:sldId id="301" r:id="rId29"/>
    <p:sldId id="312" r:id="rId30"/>
    <p:sldId id="313" r:id="rId31"/>
    <p:sldId id="314" r:id="rId32"/>
  </p:sldIdLst>
  <p:sldSz cx="9791700" cy="5508625"/>
  <p:notesSz cx="6858000" cy="9144000"/>
  <p:defaultTextStyle>
    <a:defPPr>
      <a:defRPr lang="ru-RU"/>
    </a:defPPr>
    <a:lvl1pPr marL="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53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06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259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12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765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518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271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024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625" userDrawn="1">
          <p15:clr>
            <a:srgbClr val="A4A3A4"/>
          </p15:clr>
        </p15:guide>
        <p15:guide id="2" orient="horz" pos="624" userDrawn="1">
          <p15:clr>
            <a:srgbClr val="A4A3A4"/>
          </p15:clr>
        </p15:guide>
        <p15:guide id="3" pos="5657" userDrawn="1">
          <p15:clr>
            <a:srgbClr val="A4A3A4"/>
          </p15:clr>
        </p15:guide>
        <p15:guide id="4" orient="horz" pos="2960" userDrawn="1">
          <p15:clr>
            <a:srgbClr val="A4A3A4"/>
          </p15:clr>
        </p15:guide>
        <p15:guide id="5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31"/>
  </p:normalViewPr>
  <p:slideViewPr>
    <p:cSldViewPr snapToGrid="0" snapToObjects="1">
      <p:cViewPr>
        <p:scale>
          <a:sx n="100" d="100"/>
          <a:sy n="100" d="100"/>
        </p:scale>
        <p:origin x="-462" y="-234"/>
      </p:cViewPr>
      <p:guideLst>
        <p:guide orient="horz" pos="624"/>
        <p:guide orient="horz" pos="2960"/>
        <p:guide pos="625"/>
        <p:guide pos="5657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D341-1777-4C5B-9137-B6527CFEDC0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0358-707C-4ABC-8DB4-DA07E24C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6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963" y="901527"/>
            <a:ext cx="7343775" cy="1917818"/>
          </a:xfrm>
        </p:spPr>
        <p:txBody>
          <a:bodyPr anchor="b"/>
          <a:lstStyle>
            <a:lvl1pPr algn="ctr"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2893304"/>
            <a:ext cx="7343775" cy="1329975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177" indent="0" algn="ctr">
              <a:buNone/>
              <a:defRPr sz="1606"/>
            </a:lvl2pPr>
            <a:lvl3pPr marL="734355" indent="0" algn="ctr">
              <a:buNone/>
              <a:defRPr sz="1446"/>
            </a:lvl3pPr>
            <a:lvl4pPr marL="1101532" indent="0" algn="ctr">
              <a:buNone/>
              <a:defRPr sz="1285"/>
            </a:lvl4pPr>
            <a:lvl5pPr marL="1468709" indent="0" algn="ctr">
              <a:buNone/>
              <a:defRPr sz="1285"/>
            </a:lvl5pPr>
            <a:lvl6pPr marL="1835887" indent="0" algn="ctr">
              <a:buNone/>
              <a:defRPr sz="1285"/>
            </a:lvl6pPr>
            <a:lvl7pPr marL="2203064" indent="0" algn="ctr">
              <a:buNone/>
              <a:defRPr sz="1285"/>
            </a:lvl7pPr>
            <a:lvl8pPr marL="2570241" indent="0" algn="ctr">
              <a:buNone/>
              <a:defRPr sz="1285"/>
            </a:lvl8pPr>
            <a:lvl9pPr marL="2937419" indent="0" algn="ctr">
              <a:buNone/>
              <a:defRPr sz="12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00CF-0538-4A00-8945-C65D0D58A381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50ED-FA51-46E0-9FCB-319A1672E6AE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185" y="293283"/>
            <a:ext cx="2111335" cy="46683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79" y="293283"/>
            <a:ext cx="6211610" cy="4668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F260-F9B3-4641-B337-4AAA4A196190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CF1-8205-4185-8335-7B34AF934EB1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80" y="1373331"/>
            <a:ext cx="8445341" cy="2291435"/>
          </a:xfrm>
        </p:spPr>
        <p:txBody>
          <a:bodyPr anchor="b"/>
          <a:lstStyle>
            <a:lvl1pPr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080" y="3686444"/>
            <a:ext cx="8445341" cy="1205011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1pPr>
            <a:lvl2pPr marL="367177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355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53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870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5887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06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24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741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407-2E1A-4B1A-A17C-205E1B96599F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79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048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8BAC-946B-484D-AEA3-3FE0EA9652B4}" type="datetime1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293284"/>
            <a:ext cx="8445341" cy="10647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455" y="1350378"/>
            <a:ext cx="41423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55" y="2012178"/>
            <a:ext cx="41423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048" y="1350378"/>
            <a:ext cx="41627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048" y="2012178"/>
            <a:ext cx="41627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52C3-3B6E-48C9-A665-5634B64C7435}" type="datetime1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26-E127-49E0-B76C-016D11918ADA}" type="datetime1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F9B2-F06D-4A7D-8582-CBC05DB5CC5D}" type="datetime1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748" y="793140"/>
            <a:ext cx="4957048" cy="3914694"/>
          </a:xfrm>
        </p:spPr>
        <p:txBody>
          <a:bodyPr/>
          <a:lstStyle>
            <a:lvl1pPr>
              <a:defRPr sz="2570"/>
            </a:lvl1pPr>
            <a:lvl2pPr>
              <a:defRPr sz="2249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EC03-0471-4963-96E9-18F863FAF66D}" type="datetime1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62748" y="793140"/>
            <a:ext cx="4957048" cy="3914694"/>
          </a:xfrm>
        </p:spPr>
        <p:txBody>
          <a:bodyPr anchor="t"/>
          <a:lstStyle>
            <a:lvl1pPr marL="0" indent="0">
              <a:buNone/>
              <a:defRPr sz="2570"/>
            </a:lvl1pPr>
            <a:lvl2pPr marL="367177" indent="0">
              <a:buNone/>
              <a:defRPr sz="2249"/>
            </a:lvl2pPr>
            <a:lvl3pPr marL="734355" indent="0">
              <a:buNone/>
              <a:defRPr sz="1927"/>
            </a:lvl3pPr>
            <a:lvl4pPr marL="1101532" indent="0">
              <a:buNone/>
              <a:defRPr sz="1606"/>
            </a:lvl4pPr>
            <a:lvl5pPr marL="1468709" indent="0">
              <a:buNone/>
              <a:defRPr sz="1606"/>
            </a:lvl5pPr>
            <a:lvl6pPr marL="1835887" indent="0">
              <a:buNone/>
              <a:defRPr sz="1606"/>
            </a:lvl6pPr>
            <a:lvl7pPr marL="2203064" indent="0">
              <a:buNone/>
              <a:defRPr sz="1606"/>
            </a:lvl7pPr>
            <a:lvl8pPr marL="2570241" indent="0">
              <a:buNone/>
              <a:defRPr sz="1606"/>
            </a:lvl8pPr>
            <a:lvl9pPr marL="2937419" indent="0">
              <a:buNone/>
              <a:defRPr sz="16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7182-55FF-4D0B-BDEC-2DC054E07911}" type="datetime1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80" y="293284"/>
            <a:ext cx="8445341" cy="106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80" y="1466416"/>
            <a:ext cx="8445341" cy="349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179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8F7-4BB8-4968-9104-D7EDC446E865}" type="datetime1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3501" y="5105680"/>
            <a:ext cx="3304699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388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34355" rtl="0" eaLnBrk="1" latinLnBrk="0" hangingPunct="1">
        <a:lnSpc>
          <a:spcPct val="90000"/>
        </a:lnSpc>
        <a:spcBef>
          <a:spcPct val="0"/>
        </a:spcBef>
        <a:buNone/>
        <a:defRPr sz="3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89" indent="-183589" algn="l" defTabSz="734355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766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94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21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298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475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665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3830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007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17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355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532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70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88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064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1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Z1300000088#z6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627AC2-348B-C14D-9F48-03C20068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"/>
            <a:ext cx="9791700" cy="5509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94FA0-FCBC-D34A-A2FA-B00034DF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946" y="1981965"/>
            <a:ext cx="7329599" cy="2451293"/>
          </a:xfrm>
        </p:spPr>
        <p:txBody>
          <a:bodyPr anchor="t"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«Создание и регистрация некоммерческих организации в РК. Практические особенности»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21981E-77FB-1F43-9C63-841AF10478CE}"/>
              </a:ext>
            </a:extLst>
          </p:cNvPr>
          <p:cNvSpPr txBox="1"/>
          <p:nvPr/>
        </p:nvSpPr>
        <p:spPr>
          <a:xfrm>
            <a:off x="3103200" y="4248592"/>
            <a:ext cx="432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Ведущие: Алимов О.Т., Кожахметова А.Б.</a:t>
            </a:r>
          </a:p>
        </p:txBody>
      </p:sp>
    </p:spTree>
    <p:extLst>
      <p:ext uri="{BB962C8B-B14F-4D97-AF65-F5344CB8AC3E}">
        <p14:creationId xmlns:p14="http://schemas.microsoft.com/office/powerpoint/2010/main" val="105538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512091" y="2104626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210600" y="2112301"/>
            <a:ext cx="3091139" cy="3099662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433994" y="929640"/>
            <a:ext cx="9015142" cy="78622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Фондом </a:t>
            </a:r>
            <a:r>
              <a:rPr lang="ru-RU" dirty="0"/>
              <a:t>признается не имеющая членства некоммерческая организация, учрежденная гражданами и (или) юридическими лицами на основе добровольных имущественных взносов, преследующая социальные, благотворительные, культурные, образовательные и иные общественно полезные цели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585078" y="2091597"/>
            <a:ext cx="2602402" cy="204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учредительный договор или решение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решение коллегиального органа (попечительского совета) о назначении исполнительного органа;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Срок регистрации – 5 дней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10600" y="2139175"/>
            <a:ext cx="3195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Фонд (частный, корпоративный, общественный, государственный фонды)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В зависимости от целей деятельности могут создаваться Социальные, Благотворительные, Культурные, Образовательные и иные фонды.)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Частный фонд учреждают одно </a:t>
            </a:r>
            <a:r>
              <a:rPr lang="ru-RU" sz="1200" dirty="0" err="1">
                <a:solidFill>
                  <a:schemeClr val="bg1"/>
                </a:solidFill>
              </a:rPr>
              <a:t>физ</a:t>
            </a:r>
            <a:r>
              <a:rPr lang="ru-RU" sz="1200" dirty="0">
                <a:solidFill>
                  <a:schemeClr val="bg1"/>
                </a:solidFill>
              </a:rPr>
              <a:t> лицо или члены одной семьи (</a:t>
            </a:r>
            <a:r>
              <a:rPr lang="ru-RU" sz="1200" dirty="0" err="1">
                <a:solidFill>
                  <a:schemeClr val="bg1"/>
                </a:solidFill>
              </a:rPr>
              <a:t>физ</a:t>
            </a:r>
            <a:r>
              <a:rPr lang="ru-RU" sz="1200" dirty="0">
                <a:solidFill>
                  <a:schemeClr val="bg1"/>
                </a:solidFill>
              </a:rPr>
              <a:t> лица).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Корпоративный фонд создается одним юридическим лицом или несколькими юридическими лицами.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Общественным фондом признается фонд, учрежденный физическими лицами, не являющимися членами одной семьи, и (или) юридическими лицами.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556514" y="1742346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68625" y="1734748"/>
            <a:ext cx="3033113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Виды Фондов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D5C6BC3-A94E-48F6-8533-C30ED85A0A8A}"/>
              </a:ext>
            </a:extLst>
          </p:cNvPr>
          <p:cNvSpPr/>
          <p:nvPr/>
        </p:nvSpPr>
        <p:spPr>
          <a:xfrm>
            <a:off x="6363679" y="1756168"/>
            <a:ext cx="3033113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3D30390-FB5F-468C-BDDB-E5415707B648}"/>
              </a:ext>
            </a:extLst>
          </p:cNvPr>
          <p:cNvSpPr/>
          <p:nvPr/>
        </p:nvSpPr>
        <p:spPr>
          <a:xfrm>
            <a:off x="6389404" y="2139175"/>
            <a:ext cx="3033113" cy="3099662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Участники не имеют членства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Добровольные </a:t>
            </a:r>
            <a:r>
              <a:rPr lang="ru-RU" dirty="0" err="1"/>
              <a:t>имущ</a:t>
            </a:r>
            <a:r>
              <a:rPr lang="ru-RU" dirty="0"/>
              <a:t> взносы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Учредители: </a:t>
            </a:r>
            <a:r>
              <a:rPr lang="ru-RU" dirty="0" err="1"/>
              <a:t>физ</a:t>
            </a:r>
            <a:r>
              <a:rPr lang="ru-RU" dirty="0"/>
              <a:t> и юр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Органы: Управление - Учредитель или общ собрание, Коллегиальный орган </a:t>
            </a:r>
            <a:r>
              <a:rPr lang="ru-RU" dirty="0" err="1"/>
              <a:t>упр</a:t>
            </a:r>
            <a:r>
              <a:rPr lang="ru-RU" dirty="0"/>
              <a:t> – Попечительский совет, </a:t>
            </a:r>
            <a:r>
              <a:rPr lang="ru-RU" dirty="0" err="1"/>
              <a:t>Исп</a:t>
            </a:r>
            <a:r>
              <a:rPr lang="ru-RU" dirty="0"/>
              <a:t> орган – Директор и бухгалтер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Имущества после передачи являются собственностью Фонда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Учредитель не могут забрать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несут ответ-</a:t>
            </a:r>
            <a:r>
              <a:rPr lang="ru-RU" dirty="0" err="1"/>
              <a:t>ть</a:t>
            </a:r>
            <a:r>
              <a:rPr lang="ru-RU" dirty="0"/>
              <a:t> по долгам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85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56494" y="2363254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187481" y="2391727"/>
            <a:ext cx="6288158" cy="301568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316062" y="898466"/>
            <a:ext cx="9159576" cy="95349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Религиозное объединение - </a:t>
            </a:r>
            <a:r>
              <a:rPr lang="ru-RU" dirty="0"/>
              <a:t>добровольное объединение граждан на основе общности их интересов, для удовлетворения духовных потребностей. Инициаторами создания местного религиозного объединения должны выступить не менее 50 совершеннолетних граждан. По территориальной сфере подразделяются </a:t>
            </a:r>
            <a:r>
              <a:rPr lang="ru-RU" b="1" dirty="0"/>
              <a:t>на местные, региональные и республиканские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518434" y="2381270"/>
            <a:ext cx="2600630" cy="334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 религиозного объединения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учредительного собрания (съезда, конференции)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граждан-инициаторов эл и бум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документ, подтверждающий место нахождения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печатные религиозные 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квитанция или иной документ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3332" y="2396952"/>
            <a:ext cx="61018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Местным</a:t>
            </a:r>
            <a:r>
              <a:rPr lang="ru-RU" sz="1300" dirty="0">
                <a:solidFill>
                  <a:schemeClr val="bg1"/>
                </a:solidFill>
              </a:rPr>
              <a:t> религиозным объединением признается религиозное объединение, образованное по инициативе не менее пятидесяти граждан Республики Казахстан, действующее в пределах одной области, города республиканского значения и столицы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Региональным</a:t>
            </a:r>
            <a:r>
              <a:rPr lang="ru-RU" sz="1300" dirty="0">
                <a:solidFill>
                  <a:schemeClr val="bg1"/>
                </a:solidFill>
              </a:rPr>
              <a:t> религиозным объединением признается религиозное объединение, созданное по инициативе не менее двух местных религиозных объединений, с общей численностью не менее пятисот граждан Республики Казахстан.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Республиканским</a:t>
            </a:r>
            <a:r>
              <a:rPr lang="ru-RU" sz="1300" dirty="0">
                <a:solidFill>
                  <a:schemeClr val="bg1"/>
                </a:solidFill>
              </a:rPr>
              <a:t> религиозным объединением признается религиозное объединение, образованное по инициативе не менее пяти тысяч граждан Республики Казахстан, представляющих все области, города республиканского значения и столицу, численностью не менее трехсот граждан Республики Казахстан в каждом из них, а также имеющее свои структурные подразделения (филиалы и представительства) на всей территории Республики Казахстан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Срок регистрации от 5 до 10 дней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453145" y="1897768"/>
            <a:ext cx="259415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05756" y="1908227"/>
            <a:ext cx="626988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Статусы</a:t>
            </a:r>
          </a:p>
        </p:txBody>
      </p:sp>
    </p:spTree>
    <p:extLst>
      <p:ext uri="{BB962C8B-B14F-4D97-AF65-F5344CB8AC3E}">
        <p14:creationId xmlns:p14="http://schemas.microsoft.com/office/powerpoint/2010/main" val="152622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56494" y="2363254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187481" y="2391727"/>
            <a:ext cx="6288158" cy="301568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316062" y="898466"/>
            <a:ext cx="9159576" cy="95349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Учреждением </a:t>
            </a:r>
            <a:r>
              <a:rPr lang="ru-RU" dirty="0"/>
              <a:t>признается организация, созданная и финансируемая его учредителем для осуществления управленческих, социально-культурных или иных функций некоммерческого характера. Они подразделяются на государственные и частные. Частные учреждения создаются физическими и (или) негосударственными юридическими лицами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456494" y="2381270"/>
            <a:ext cx="2662570" cy="225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решение собственника о создании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положение (устав);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учредительный договор или аналогичное соглашение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квитанция или иной документ, подтверждающий уплату в бюджет сбора за государственную регистрацию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3332" y="2396952"/>
            <a:ext cx="610187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Имущества Учреждения закрепляются правом оперативного управления, и имущество, приобретенное им в собственность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 учреждение не вправе самостоятельно отчуждать или иным способом распоряжаться закрепленным имуществом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Учреждения отвечают по своим обязательствам находящимися в его распоряжении денежными средствами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При недостаточности средств ответственность несет учредитель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Срок регистрации 5 дней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453145" y="1897768"/>
            <a:ext cx="259415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05756" y="1908227"/>
            <a:ext cx="626988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244914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5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56494" y="2363254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187481" y="2391727"/>
            <a:ext cx="6288158" cy="301568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316062" y="898466"/>
            <a:ext cx="9159576" cy="95349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Потребительский кооператив - </a:t>
            </a:r>
            <a:r>
              <a:rPr lang="ru-RU" dirty="0"/>
              <a:t>добровольное объединение граждан на основе членства для удовлетворения материальных и иных потребностей участников, осуществляемое путем объединения его членами имущественных (паевых) взносов. В отличие от общественного и религиозного объединений здесь участники объединяются, прежде всего, для удовлетворения их материальных потребностей. Виды: сельские, жилищные и</a:t>
            </a:r>
            <a:r>
              <a:rPr lang="ru-RU" b="1" dirty="0"/>
              <a:t> </a:t>
            </a:r>
            <a:r>
              <a:rPr lang="ru-RU" dirty="0"/>
              <a:t>жилищно-строительные</a:t>
            </a:r>
            <a:r>
              <a:rPr lang="ru-RU" b="1" dirty="0"/>
              <a:t> кооперативы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456494" y="2381270"/>
            <a:ext cx="2662570" cy="269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учредительный договор;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членов этого кооператива с указанием их фамилии, имени, отчества (при его наличии), ИИН и места жительства – для граждан, и сведений о месте нахождения, банковских реквизитах и БИН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3332" y="2396952"/>
            <a:ext cx="61018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удовлетворения их материальных потребностей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bg1"/>
                </a:solidFill>
              </a:rPr>
              <a:t>паевый</a:t>
            </a:r>
            <a:r>
              <a:rPr lang="ru-RU" sz="1300" dirty="0">
                <a:solidFill>
                  <a:schemeClr val="bg1"/>
                </a:solidFill>
              </a:rPr>
              <a:t> взнос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 ПК создается путем объединения не менее двух лиц, и его членами могут быть граждане, достигшие 18 возраста, и юридические лица.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для создания жилищного и жилищно-строительного кооператива необходимо участие не менее трех граждан, достигших совершеннолетия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срок регистрации 5 дней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453145" y="1897768"/>
            <a:ext cx="259415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05756" y="1908227"/>
            <a:ext cx="626988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371332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56494" y="2363254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187481" y="2391727"/>
            <a:ext cx="6288158" cy="301568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316062" y="898466"/>
            <a:ext cx="9159576" cy="95349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Некоммерческое акционерное общество - </a:t>
            </a:r>
            <a:r>
              <a:rPr lang="ru-RU" dirty="0"/>
              <a:t>юридическое лицо, выпускающее акции с целью привлечения средств для осуществления своей деятельности, доходы которого используются исключительно на развитие этого общества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456494" y="2381270"/>
            <a:ext cx="2662570" cy="9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общего или учредительного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3332" y="2396952"/>
            <a:ext cx="61018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Учредителем некоммерческого акционерного общества может быть одно или большее число лиц, и это могут быть как физические, так и юридические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Некоммерческое акционерное общество не может быть преобразовано в коммерческую организацию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Некоммерческие акционерные общества не вправе осуществлять выпуск привилегированных акций, производных и конвертируемых ценных бумаг.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Учредительный договор некоммерческого акционерного общества заключается путем подписания этого договора каждым учредителем или его уполномоченным представителем.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Срок регистрации 5 дней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453145" y="1897768"/>
            <a:ext cx="259415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05756" y="1908227"/>
            <a:ext cx="626988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99625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56494" y="2363254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187481" y="2391727"/>
            <a:ext cx="6288158" cy="301568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316062" y="898466"/>
            <a:ext cx="9159576" cy="95349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ru-RU" b="1" dirty="0"/>
              <a:t>Объединение индивидуальных предпринимателей и (или) юридических лиц в форме ассоциации (союза) - </a:t>
            </a:r>
            <a:r>
              <a:rPr lang="ru-RU" dirty="0"/>
              <a:t>Индивидуальные предприниматели и (или) юридические лица в целях координации их предпринимательской деятельности, а также представления и защиты общих интересов могут создавать ассоциации (союзы).</a:t>
            </a:r>
          </a:p>
          <a:p>
            <a:pPr fontAlgn="base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456494" y="2381270"/>
            <a:ext cx="2662570" cy="225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учредительный договор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решение уполномоченного органа о создании юридического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квитанция или иной документ, подтверждающий уплату в бюджет сбора за государственную регистрацию.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3332" y="2396952"/>
            <a:ext cx="61018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Некоммерческие организации могут добровольно объединяться в ассоциации (союзы) этих организаций.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Члены ассоциации (союза) сохраняют свою самостоятельность и права юридического лица.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Ассоциация (союз) не отвечает по обязательствам своих членов, если иное не предусмотрено законами Республики Казахстан и учредительными документами. Члены ассоциации (союза) несут субсидиарную ответственность по ее обязательствам в размере и порядке, предусмотренным учредительными документами ассоциации (союза)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Члены ассоциации (союза) вправе по своему усмотрению выйти из ассоциации (союза) по окончании финансового года, если учредительными документами не предусмотрено иное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Срок регистрации 5 дней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453145" y="1897768"/>
            <a:ext cx="259415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05756" y="1908227"/>
            <a:ext cx="6269882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148638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Иная организационно-правовая форма некоммерческой организации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848652"/>
            <a:ext cx="8905984" cy="442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автономные организации образования </a:t>
            </a:r>
            <a:r>
              <a:rPr lang="ru-RU" dirty="0"/>
              <a:t>- «Назарбаев Университет», «Назарбаев Интеллектуальные школы» и «Назарбаев Фонд»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автономный кластерный фонд </a:t>
            </a:r>
            <a:r>
              <a:rPr lang="ru-RU" dirty="0"/>
              <a:t>- некоммерческая организация, созданная Правительством Республики Казахстан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нотариальная палата </a:t>
            </a:r>
            <a:r>
              <a:rPr lang="ru-RU" dirty="0"/>
              <a:t>- статье 26 ЗРК«О нотариате» является некоммерческой профессиональной самофинансируемой организацией, создаваемой для выражения и защиты прав и законных интересов нотариусов, занимающихся частной практикой, а также для осуществления контроля за соблюдением законодательства о нотариате при совершении нотариальных действий.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устав, утвержденный высшим органом управления нотариальной палаты; решение высшего органа управления об утверждении устава; квитанция или иной документ, подтверждающий уплату в бюджет сбора за государственную регистрацию.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коллегия адвокатов </a:t>
            </a:r>
            <a:r>
              <a:rPr lang="ru-RU" dirty="0"/>
              <a:t>- это некоммерческое, независимое объединение адвокатов, создание которого предусмотрено законодательством РК. В соответствии с законодательством республики на территории каждой области может быть создана только одна коллегия адвокатов, которая имеет право создавать филиалы только в своей области. Коллегия адвокатов создается при инициативе не менее 10 учредителей, к которым в соответствии с 7 статьей, 2 главы Закона РК об адвокатской деятельности предъявляется ряд требований.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Документы: устав, утвержденный учредительным собранием (конференцией) членов коллегии адвокатов; решение уполномоченного органа об утверждении устава; квитанция или иной документ, подтверждающий уплату в бюджет сбора за государственную регистрацию.</a:t>
            </a:r>
          </a:p>
        </p:txBody>
      </p:sp>
    </p:spTree>
    <p:extLst>
      <p:ext uri="{BB962C8B-B14F-4D97-AF65-F5344CB8AC3E}">
        <p14:creationId xmlns:p14="http://schemas.microsoft.com/office/powerpoint/2010/main" val="381592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929640"/>
            <a:ext cx="8396966" cy="420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Адвокатская контора </a:t>
            </a:r>
            <a:r>
              <a:rPr lang="ru-RU" dirty="0"/>
              <a:t>- учреждается (создается) в целях обеспечения материальных, организационно-правовых и иных условий оказания адвокатами юридической помощи.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устав; решение уполномоченного органа о создании юридического лица; квитанция или иной документ, подтверждающий уплату в бюджет сбора за государственную регистрацию юридических лиц и учетную регистрацию филиалов и представительств. 2) для учетной регистрации филиалов (представительств): филиал (представительство) казахстанского юридического лица: заявление об учетной регистрации по форме.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Республиканская коллегия или Палата юридических консультантов </a:t>
            </a:r>
            <a:r>
              <a:rPr lang="ru-RU" dirty="0"/>
              <a:t>-  это некоммерческая организация, основанная на добровольном членстве палат юридических консультантов, представляющих не менее двух третей областей, городов республиканского значения и столицы, деятельность и полномочия которой определяются законодательством Республики Казахстан, Уставом коллегии и осуществляются в отношении и интересах палат юридических консультантов, являющихся ее членами.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устав; решение уполномоченного органа о создании юридического лица;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квитанция или иной документ, подтверждающий уплату в бюджет сбора за государственную регистрацию.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Национальная палата предпринимателей Республики Казахстан </a:t>
            </a:r>
            <a:r>
              <a:rPr lang="ru-RU" dirty="0"/>
              <a:t>- некоммерческая организация – союз субъектов предпринимательства. Представляет интересы малого, среднего и крупного бизнеса и является переговорной силой предпринимателей с Правительством и государственными органами.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BAA7E81-43CE-4327-8DED-019017AA2266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Иная организационно-правовая форма некоммерческой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5424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929640"/>
            <a:ext cx="8396966" cy="377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Палата судебных экспертов Республики Казахстан </a:t>
            </a:r>
            <a:r>
              <a:rPr lang="ru-RU" dirty="0"/>
              <a:t>– некоммерческая профессиональная самофинансируемая организация, создаваемая для защиты прав и законных интересов членов Палаты, координации их деятельности, а также соблюдения ими законодательстве РК о судебной экспертной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Республиканская палата частных судебных исполнителей </a:t>
            </a:r>
            <a:r>
              <a:rPr lang="ru-RU" dirty="0"/>
              <a:t>- некоммерческая, профессиональная организация, осуществляющая координацию деятельности частных судебных исполнителей и соблюдение ими законодательства Республики Казахстан об исполнительном производстве и статусе судебных исполнителей.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Арбитражная палата Казахстана </a:t>
            </a:r>
            <a:r>
              <a:rPr lang="ru-RU" dirty="0"/>
              <a:t>- Независимая, некоммерческая организация, представляющая собой добровольное объединение постоянно действующих арбитражей и физических лиц, осуществляющих деятельность в качестве арбитров.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профессиональные аудиторские организации (Палата)</a:t>
            </a:r>
            <a:r>
              <a:rPr lang="ru-RU" dirty="0"/>
              <a:t>- является некоммерческой организацией, объединяющей аудиторов и аудиторские организации Республики Казахстан.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устав; решение уполномоченного органа о создании юридического лица; квитанция или иной документ, подтверждающий уплату в бюджет сбора за государственную регистрацию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профессиональный совет по аудиторской деятельности </a:t>
            </a:r>
            <a:r>
              <a:rPr lang="ru-RU" dirty="0"/>
              <a:t>- не имеющая членства некоммерческая организация, учрежденная профессиональной организацией (профессиональными организациями)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D75B435-66C7-45C6-AAE7-2583FF382CE0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Иная организационно-правовая форма некоммерческой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6009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929640"/>
            <a:ext cx="8396966" cy="377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кооперативы собственников квартир </a:t>
            </a:r>
            <a:r>
              <a:rPr lang="ru-RU" dirty="0"/>
              <a:t>- создаются для управления объектом кондоминиума в многоквартирном жилом доме или группе рядом расположенных домов.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протокол учредительного собрания собственников помещений (квартир) в объекте кондоминиума или протокол с листами голосования по итогам письменного опроса; устав; документ, удостоверяющий местонахождение юридического лица*; государственный акт о регистрации или перерегистрации объекта кондоминиума, либо документ, подтверждающий государственную регистрацию объекта кондоминиума со штампом регистрирующего органа; квитанция или иной документ, подтверждающий уплату в бюджет сбора за государственную регистрацию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объединения собственников имущества многоквартирных жилых домов - </a:t>
            </a:r>
            <a:r>
              <a:rPr lang="ru-RU" dirty="0"/>
              <a:t>юридическое лицо, являющееся некоммерческой организацией, образованное собственниками квартир, нежилых помещений одного многоквартирного жилого дома, осуществляющее управление объектом кондоминиума, финансирующее его содержание и обеспечивающее его сохранность.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Документы: </a:t>
            </a:r>
            <a:r>
              <a:rPr lang="ru-RU" dirty="0"/>
              <a:t>протокол собрания; устав объединения собственников имущества; квитанция или иной документ, подтверждающие уплату в бюджет регистрационного сбора за государственную регистрацию.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61CABA5-4FE8-4C9A-8816-5AA1E9D21962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Иная организационно-правовая форма некоммерческой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84418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594360" y="880594"/>
            <a:ext cx="8938260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                                                         </a:t>
            </a:r>
            <a:r>
              <a:rPr lang="ru-RU" sz="2000" b="1" dirty="0">
                <a:cs typeface="Arial" panose="020B0604020202020204" pitchFamily="34" charset="0"/>
              </a:rPr>
              <a:t>ПРОГРАММА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1. Общие положения деятельности НКО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2. Виды и цели НКО в РК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3. Подготовка необходимых документов для создания НКО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4. Создание, государственная регистрация и ликвидация НКО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5. Требования и ограничения при регистрации НКО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6. Действия заявителя при получении отказа в регистрации. Этапы урегулирования конфликтов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cs typeface="Arial" panose="020B0604020202020204" pitchFamily="34" charset="0"/>
              </a:rPr>
              <a:t>7. Обзор практических кейсов при регистрации НКО</a:t>
            </a:r>
          </a:p>
        </p:txBody>
      </p:sp>
    </p:spTree>
    <p:extLst>
      <p:ext uri="{BB962C8B-B14F-4D97-AF65-F5344CB8AC3E}">
        <p14:creationId xmlns:p14="http://schemas.microsoft.com/office/powerpoint/2010/main" val="130441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Регистрация НКО: пошаговая инструкция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320040" y="710828"/>
            <a:ext cx="923544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DCB6F95-C500-4325-A7F2-A45F0456B24F}"/>
              </a:ext>
            </a:extLst>
          </p:cNvPr>
          <p:cNvSpPr/>
          <p:nvPr/>
        </p:nvSpPr>
        <p:spPr>
          <a:xfrm>
            <a:off x="305424" y="780925"/>
            <a:ext cx="90513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Определение направления и целей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Производится подбор видов экономической деятельности в соответствии с законами РК, целей, ради которых создается НКО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Определение юридического адреса. По гражданскому законодательству регистрировать объединение нужно по месту нахождения его исполнительного органа.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Подготовка учредительных документов. Они должны содержать следующие данные: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полное наименование НКО; характер деятельности и ОПФ (нужно указать все виды деятельности, которыми собирается заниматься организация); юридический адрес организации; цель и задачи, предмет деятельности; особенности управленческой политики;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права и обязанности учредителей и членов; данные о представительствах и филиалах (если они есть); правила приема и выхода из объединения; особенности изменения учредительной документации; регулирование вопросов собственности НКО.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Услуга предоставляется через ЦОН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Заполнить Заявление на регистрацию юр лица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Передать оператору ЦОН все учредительные документы, прошитые и пронумерованные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Оплатить госпошлину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 случае успешной регистрации изготовить печать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Открытие счета в банках второго уровня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7796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Выбор организационно-правовой формы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929640"/>
            <a:ext cx="8396966" cy="117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84AF36F-3990-414B-B5AB-DB08C61D99DA}"/>
              </a:ext>
            </a:extLst>
          </p:cNvPr>
          <p:cNvSpPr txBox="1">
            <a:spLocks/>
          </p:cNvSpPr>
          <p:nvPr/>
        </p:nvSpPr>
        <p:spPr>
          <a:xfrm>
            <a:off x="539909" y="1122074"/>
            <a:ext cx="2971526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Выбор </a:t>
            </a:r>
            <a:r>
              <a:rPr lang="ru-RU" sz="1400" dirty="0">
                <a:solidFill>
                  <a:srgbClr val="002060"/>
                </a:solidFill>
              </a:rPr>
              <a:t>организационно-правовой формы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1B50378-9A73-4530-87D1-B7173C5492B4}"/>
              </a:ext>
            </a:extLst>
          </p:cNvPr>
          <p:cNvSpPr txBox="1">
            <a:spLocks/>
          </p:cNvSpPr>
          <p:nvPr/>
        </p:nvSpPr>
        <p:spPr>
          <a:xfrm>
            <a:off x="4541590" y="1062267"/>
            <a:ext cx="4587921" cy="9931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ГК РК – Параграф 2. Юридические лица.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VII.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Некоммерческие организации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Закон Республики Казахстан от 16 января 2001 года № 142-II «О некоммерческих организациях»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трелка вниз 4">
            <a:extLst>
              <a:ext uri="{FF2B5EF4-FFF2-40B4-BE49-F238E27FC236}">
                <a16:creationId xmlns:a16="http://schemas.microsoft.com/office/drawing/2014/main" xmlns="" id="{66FAD2C1-6BD2-4CE6-A3E9-20F1477846BF}"/>
              </a:ext>
            </a:extLst>
          </p:cNvPr>
          <p:cNvSpPr/>
          <p:nvPr/>
        </p:nvSpPr>
        <p:spPr>
          <a:xfrm rot="16200000">
            <a:off x="3729215" y="1243656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7D8A633-2B85-477C-AE94-096F7F195004}"/>
              </a:ext>
            </a:extLst>
          </p:cNvPr>
          <p:cNvSpPr txBox="1">
            <a:spLocks/>
          </p:cNvSpPr>
          <p:nvPr/>
        </p:nvSpPr>
        <p:spPr>
          <a:xfrm>
            <a:off x="518435" y="2217875"/>
            <a:ext cx="2971526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Цели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55004D24-63EC-48E9-A218-3B11A5E35624}"/>
              </a:ext>
            </a:extLst>
          </p:cNvPr>
          <p:cNvSpPr txBox="1">
            <a:spLocks/>
          </p:cNvSpPr>
          <p:nvPr/>
        </p:nvSpPr>
        <p:spPr>
          <a:xfrm>
            <a:off x="4541589" y="2217875"/>
            <a:ext cx="4587921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Цели деятельности НКО должны соотносится с видами, задачами и принципами деятельности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Стрелка вниз 4">
            <a:extLst>
              <a:ext uri="{FF2B5EF4-FFF2-40B4-BE49-F238E27FC236}">
                <a16:creationId xmlns:a16="http://schemas.microsoft.com/office/drawing/2014/main" xmlns="" id="{A765BCD8-41BB-4859-9F68-C3F64977B4F8}"/>
              </a:ext>
            </a:extLst>
          </p:cNvPr>
          <p:cNvSpPr/>
          <p:nvPr/>
        </p:nvSpPr>
        <p:spPr>
          <a:xfrm rot="16200000">
            <a:off x="3741681" y="2308150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A490D2F4-7788-4CCB-B298-063FB6650FAB}"/>
              </a:ext>
            </a:extLst>
          </p:cNvPr>
          <p:cNvSpPr txBox="1">
            <a:spLocks/>
          </p:cNvSpPr>
          <p:nvPr/>
        </p:nvSpPr>
        <p:spPr>
          <a:xfrm>
            <a:off x="518434" y="3198246"/>
            <a:ext cx="2971526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Наименование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Стрелка вниз 4">
            <a:extLst>
              <a:ext uri="{FF2B5EF4-FFF2-40B4-BE49-F238E27FC236}">
                <a16:creationId xmlns:a16="http://schemas.microsoft.com/office/drawing/2014/main" xmlns="" id="{645D1F2F-AAFE-4830-B5D0-B1E6C1B16176}"/>
              </a:ext>
            </a:extLst>
          </p:cNvPr>
          <p:cNvSpPr/>
          <p:nvPr/>
        </p:nvSpPr>
        <p:spPr>
          <a:xfrm rot="16200000">
            <a:off x="3685291" y="4368407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4">
            <a:extLst>
              <a:ext uri="{FF2B5EF4-FFF2-40B4-BE49-F238E27FC236}">
                <a16:creationId xmlns:a16="http://schemas.microsoft.com/office/drawing/2014/main" xmlns="" id="{5F4B5255-C8F1-4BFC-9A33-15C767EAF258}"/>
              </a:ext>
            </a:extLst>
          </p:cNvPr>
          <p:cNvSpPr/>
          <p:nvPr/>
        </p:nvSpPr>
        <p:spPr>
          <a:xfrm rot="16200000">
            <a:off x="3748417" y="3316990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5109571E-389C-4A22-8165-6341538E681E}"/>
              </a:ext>
            </a:extLst>
          </p:cNvPr>
          <p:cNvSpPr txBox="1">
            <a:spLocks/>
          </p:cNvSpPr>
          <p:nvPr/>
        </p:nvSpPr>
        <p:spPr>
          <a:xfrm>
            <a:off x="4541590" y="3186189"/>
            <a:ext cx="4587921" cy="831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Наименование должно содержать указание на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организационно-правовую форму и характер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деятельности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1F9CE2A9-47C4-4F49-97DE-BE01302A83C1}"/>
              </a:ext>
            </a:extLst>
          </p:cNvPr>
          <p:cNvSpPr txBox="1">
            <a:spLocks/>
          </p:cNvSpPr>
          <p:nvPr/>
        </p:nvSpPr>
        <p:spPr>
          <a:xfrm>
            <a:off x="518435" y="4261722"/>
            <a:ext cx="2971526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Участники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3801A820-0785-4D4F-88CE-86C20B482057}"/>
              </a:ext>
            </a:extLst>
          </p:cNvPr>
          <p:cNvSpPr txBox="1">
            <a:spLocks/>
          </p:cNvSpPr>
          <p:nvPr/>
        </p:nvSpPr>
        <p:spPr>
          <a:xfrm>
            <a:off x="4556760" y="4278133"/>
            <a:ext cx="4572750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Определите состав участников НКО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8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Подготовка документов для создания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8" y="929640"/>
            <a:ext cx="8396966" cy="117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84AF36F-3990-414B-B5AB-DB08C61D99DA}"/>
              </a:ext>
            </a:extLst>
          </p:cNvPr>
          <p:cNvSpPr txBox="1">
            <a:spLocks/>
          </p:cNvSpPr>
          <p:nvPr/>
        </p:nvSpPr>
        <p:spPr>
          <a:xfrm>
            <a:off x="518435" y="1605011"/>
            <a:ext cx="2971526" cy="699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Учредительные документы НКО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1B50378-9A73-4530-87D1-B7173C5492B4}"/>
              </a:ext>
            </a:extLst>
          </p:cNvPr>
          <p:cNvSpPr txBox="1">
            <a:spLocks/>
          </p:cNvSpPr>
          <p:nvPr/>
        </p:nvSpPr>
        <p:spPr>
          <a:xfrm>
            <a:off x="4558260" y="942501"/>
            <a:ext cx="5027700" cy="2334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для учреждения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- положение (устав), утвержденное собственником (собственниками), и решение собственника (собственников) о создании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для фонда, потребительского кооператива, некоммерческого акционерного общества, объединения юридических лиц в форме ассоциации (союза)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, иных организационно-правовых форм - устав, утвержденный учредителями, и учредительный договор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для общественного объединения, религиозного объединения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- устав.</a:t>
            </a: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Стрелка вниз 4">
            <a:extLst>
              <a:ext uri="{FF2B5EF4-FFF2-40B4-BE49-F238E27FC236}">
                <a16:creationId xmlns:a16="http://schemas.microsoft.com/office/drawing/2014/main" xmlns="" id="{66FAD2C1-6BD2-4CE6-A3E9-20F1477846BF}"/>
              </a:ext>
            </a:extLst>
          </p:cNvPr>
          <p:cNvSpPr/>
          <p:nvPr/>
        </p:nvSpPr>
        <p:spPr>
          <a:xfrm rot="16200000">
            <a:off x="3797585" y="1626069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7D8A633-2B85-477C-AE94-096F7F195004}"/>
              </a:ext>
            </a:extLst>
          </p:cNvPr>
          <p:cNvSpPr txBox="1">
            <a:spLocks/>
          </p:cNvSpPr>
          <p:nvPr/>
        </p:nvSpPr>
        <p:spPr>
          <a:xfrm>
            <a:off x="508735" y="3328601"/>
            <a:ext cx="2971526" cy="4409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Заявление установленного образца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55004D24-63EC-48E9-A218-3B11A5E35624}"/>
              </a:ext>
            </a:extLst>
          </p:cNvPr>
          <p:cNvSpPr txBox="1">
            <a:spLocks/>
          </p:cNvSpPr>
          <p:nvPr/>
        </p:nvSpPr>
        <p:spPr>
          <a:xfrm>
            <a:off x="4558259" y="3354977"/>
            <a:ext cx="4724705" cy="456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Наименование, сведения об участниках и руководителя, юр адрес, </a:t>
            </a:r>
            <a:r>
              <a:rPr lang="ru-RU" sz="1400" dirty="0" err="1">
                <a:solidFill>
                  <a:srgbClr val="002060"/>
                </a:solidFill>
              </a:rPr>
              <a:t>окэд</a:t>
            </a:r>
            <a:r>
              <a:rPr lang="ru-RU" sz="1400" dirty="0">
                <a:solidFill>
                  <a:srgbClr val="002060"/>
                </a:solidFill>
              </a:rPr>
              <a:t> и т.д.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Стрелка вниз 4">
            <a:extLst>
              <a:ext uri="{FF2B5EF4-FFF2-40B4-BE49-F238E27FC236}">
                <a16:creationId xmlns:a16="http://schemas.microsoft.com/office/drawing/2014/main" xmlns="" id="{A765BCD8-41BB-4859-9F68-C3F64977B4F8}"/>
              </a:ext>
            </a:extLst>
          </p:cNvPr>
          <p:cNvSpPr/>
          <p:nvPr/>
        </p:nvSpPr>
        <p:spPr>
          <a:xfrm rot="16200000">
            <a:off x="3871548" y="3367083"/>
            <a:ext cx="511158" cy="404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F7259AA2-092E-45A9-9012-C73DFE9607BE}"/>
              </a:ext>
            </a:extLst>
          </p:cNvPr>
          <p:cNvSpPr txBox="1">
            <a:spLocks/>
          </p:cNvSpPr>
          <p:nvPr/>
        </p:nvSpPr>
        <p:spPr>
          <a:xfrm>
            <a:off x="518435" y="3913671"/>
            <a:ext cx="2971526" cy="361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Доверенность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Стрелка вниз 4">
            <a:extLst>
              <a:ext uri="{FF2B5EF4-FFF2-40B4-BE49-F238E27FC236}">
                <a16:creationId xmlns:a16="http://schemas.microsoft.com/office/drawing/2014/main" xmlns="" id="{58EB1A5C-9754-4D17-A872-9E48A9E3136A}"/>
              </a:ext>
            </a:extLst>
          </p:cNvPr>
          <p:cNvSpPr/>
          <p:nvPr/>
        </p:nvSpPr>
        <p:spPr>
          <a:xfrm rot="16200000">
            <a:off x="3880074" y="3921957"/>
            <a:ext cx="511160" cy="421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BD87A3F5-26A2-41C3-8FE5-DE2B3F09C8BE}"/>
              </a:ext>
            </a:extLst>
          </p:cNvPr>
          <p:cNvSpPr txBox="1">
            <a:spLocks/>
          </p:cNvSpPr>
          <p:nvPr/>
        </p:nvSpPr>
        <p:spPr>
          <a:xfrm>
            <a:off x="4558259" y="3913671"/>
            <a:ext cx="4574137" cy="419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Нотариальная или иная доверенность на представителя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4FDDF7EE-C328-4558-A64D-7356F18218DF}"/>
              </a:ext>
            </a:extLst>
          </p:cNvPr>
          <p:cNvSpPr txBox="1">
            <a:spLocks/>
          </p:cNvSpPr>
          <p:nvPr/>
        </p:nvSpPr>
        <p:spPr>
          <a:xfrm>
            <a:off x="508735" y="4566111"/>
            <a:ext cx="2971526" cy="361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</a:rPr>
              <a:t>Госпошлина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Стрелка вниз 4">
            <a:extLst>
              <a:ext uri="{FF2B5EF4-FFF2-40B4-BE49-F238E27FC236}">
                <a16:creationId xmlns:a16="http://schemas.microsoft.com/office/drawing/2014/main" xmlns="" id="{2AFF2C05-74C5-4D32-B525-B1E00015A19D}"/>
              </a:ext>
            </a:extLst>
          </p:cNvPr>
          <p:cNvSpPr/>
          <p:nvPr/>
        </p:nvSpPr>
        <p:spPr>
          <a:xfrm rot="16200000">
            <a:off x="3880074" y="4524881"/>
            <a:ext cx="511160" cy="421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0DB19447-9AF1-48EE-BB77-B4930092CE70}"/>
              </a:ext>
            </a:extLst>
          </p:cNvPr>
          <p:cNvSpPr txBox="1">
            <a:spLocks/>
          </p:cNvSpPr>
          <p:nvPr/>
        </p:nvSpPr>
        <p:spPr>
          <a:xfrm>
            <a:off x="4558259" y="4401315"/>
            <a:ext cx="4634665" cy="8085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rgbClr val="002060"/>
                </a:solidFill>
              </a:rPr>
              <a:t>Согласно ст.553 НК РК - Ставки регистрационных сборов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</a:rPr>
              <a:t>ОСИ – 1 МРП, Иные НКО – 6,5 МРП, Партия – 14 МРП, молодежные и инвалидные организации – 2 МРП</a:t>
            </a:r>
          </a:p>
          <a:p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3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Создание, государственная регистрация и ликвидация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320040" y="710828"/>
            <a:ext cx="9235440" cy="420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Реорганизация</a:t>
            </a:r>
            <a:r>
              <a:rPr lang="ru-RU" dirty="0"/>
              <a:t> некоммерческой организации может быть произведена в форме слияния, присоединения, разделения, выделения, преобразования и в других формах, предусмотренных законодательством.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считается реорганизованной, за исключением случаев реорганизации в форме присоединения, с момента государственной регистрации вновь возникшей организации (организаций). При реорганизации некоммерческой организации в форме присоединения к ней другой организации первая из них считается реорганизованной с момента внесения в Национальный реестр бизнес-идентификационных номеров сведений о прекращении деятельности присоединенной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Некоммерческая организация может быть ликвидирована </a:t>
            </a:r>
            <a:r>
              <a:rPr lang="ru-RU" dirty="0"/>
              <a:t>добровольно (по решению собственника его имущества или уполномоченного собственником органа, а также по решению органа юридического лица, уполномоченного на то учредительными документами) и принудительно (по решению суда) на основании и в порядке, предусмотренными Гражданским кодексом Республики Казахстан, настоящим Законом и другими законодательными актами. Учредители (участники) некоммерческой организации или орган, принявший решение о ликвидации некоммерческой организации, обязан незамедлительно письменно сообщить об этом органу юстиции, осуществляющему регистрацию юридических лиц. Учредители или орган, принявший решение о ликвидации некоммерческой организации, назначает ликвидационную комиссию и устанавливает в соответствии с Гражданским кодексом Республики Казахстан, настоящим Законом порядок и сроки ликвидации некоммерческой организации. С момента назначения ликвидационной комиссии к ней переходят полномочия по управлению имуществом и делами некоммерческой организации. Ликвидационная комиссия от имени ликвидируемой некоммерческой организации выступает в суде</a:t>
            </a:r>
          </a:p>
        </p:txBody>
      </p:sp>
    </p:spTree>
    <p:extLst>
      <p:ext uri="{BB962C8B-B14F-4D97-AF65-F5344CB8AC3E}">
        <p14:creationId xmlns:p14="http://schemas.microsoft.com/office/powerpoint/2010/main" val="304951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Создание, государственная регистрация и ликвидация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320040" y="710828"/>
            <a:ext cx="9235440" cy="420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Порядок ликвидации некоммерческой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Ликвидационная комиссия публикует информацию о ликвидации юридического лица, а также о порядке и сроке заявления претензий его кредиторами в официальных печатных изданиях. Срок заявления претензий не менее двух месяцев. Ликвидационная комиссия принимает меры к выявлению кредиторов и получению задолженности, снятию с учета филиалов и представительств, а также письменно уведомляет кредиторов о ликвидации некоммерческой организации.</a:t>
            </a:r>
          </a:p>
          <a:p>
            <a:r>
              <a:rPr lang="ru-RU" dirty="0"/>
              <a:t>       После истечения срока для предъявления претензий кредиторами ликвидационная комиссия составляет промежуточный ликвидационный баланс, который содержит сведения о составе имущества ликвидируемой некоммерческой организации, перечне заявленных кредиторами претензий, а также о результатах их рассмотрения. Промежуточный ликвидационный баланс утверждается собственником имущества некоммерческой организации или органом, принявшим решение о ликвидации некоммерческой организации.  Если у ликвидируемой некоммерческой организации (кроме государственных учреждений) недостаточно денег для удовлетворения требований кредиторов, ликвидационная комиссия осуществляет продажу имущества некоммерческой организации с публичных торгов в порядке, установленном для исполнения судебных решений. Выплата денег кредиторам ликвидируемой некоммерческой организации производится ликвидационной комиссией в порядке очередности, установленной статьей 51 Гражданского кодекса Республики Казахстан, в соответствии с промежуточным ликвидационным балансом, начиная со дня его утверждения. </a:t>
            </a:r>
          </a:p>
          <a:p>
            <a:r>
              <a:rPr lang="ru-RU" b="1" dirty="0"/>
              <a:t>Ликвидация некоммерческой организации считается завершенной</a:t>
            </a:r>
            <a:r>
              <a:rPr lang="ru-RU" dirty="0"/>
              <a:t>, а некоммерческая организация прекратившей свою деятельность после внесения об этом сведений в Национальный реестр бизнес-идентификационных номеров.</a:t>
            </a:r>
          </a:p>
        </p:txBody>
      </p:sp>
    </p:spTree>
    <p:extLst>
      <p:ext uri="{BB962C8B-B14F-4D97-AF65-F5344CB8AC3E}">
        <p14:creationId xmlns:p14="http://schemas.microsoft.com/office/powerpoint/2010/main" val="340482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Требования и ограничения </a:t>
            </a:r>
            <a:r>
              <a:rPr lang="ru-RU">
                <a:solidFill>
                  <a:srgbClr val="002060"/>
                </a:solidFill>
              </a:rPr>
              <a:t>при регистрации НКО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320040" y="710828"/>
            <a:ext cx="923544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1CF045A-CFA3-499D-96D2-34A5AF201693}"/>
              </a:ext>
            </a:extLst>
          </p:cNvPr>
          <p:cNvSpPr/>
          <p:nvPr/>
        </p:nvSpPr>
        <p:spPr>
          <a:xfrm>
            <a:off x="610849" y="1000795"/>
            <a:ext cx="9051312" cy="399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 документы на государственную регистрацию </a:t>
            </a:r>
            <a:r>
              <a:rPr lang="ru-RU" dirty="0"/>
              <a:t>предоставляются на государственном и русском языках.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Учредительные документы (устав) предоставляются в трех подлинных экземплярах, два из </a:t>
            </a:r>
          </a:p>
          <a:p>
            <a:r>
              <a:rPr lang="ru-RU" dirty="0"/>
              <a:t>которых должны быть прошиты и заверены подписью заявителя или нотариуса. Листы всех </a:t>
            </a:r>
          </a:p>
          <a:p>
            <a:r>
              <a:rPr lang="ru-RU" dirty="0"/>
              <a:t>экземпляров учредительных документов должны быть пронумерованы.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Остальные документы (протокол, выписка из протокола, заявление о государственной регистрации, сведения об учредителях, решение о создании) предоставляются на государственную регистрацию в двух экземплярах, один из которых должен быть подлинником.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Документы, содержащие более одного листа, должны быть пронумерованы, прошиты и заверены подписью заявителя на обороте последнего листа на месте прошивки.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Форма заявления заполняется с использованием программного обеспечения, либо вручную.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Государственную регистрацию общественных и религиозных объединений с республиканским и региональным статусами, в том числе политических партий, учетную регистрацию филиалов и представительств иностранных и международных некоммерческих неправительственных объединений, производит </a:t>
            </a:r>
            <a:r>
              <a:rPr lang="ru-RU" b="1" dirty="0"/>
              <a:t>Министерство юстиции Республики Казахстан (далее – Министерство).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Государственная регистрация созданных, реорганизованных юридических лиц, и учетную регистрацию филиалов и представительств, общественных и религиозных объединений с местным статусом, фондов и объединений юридических лиц, учетная регистрация филиалов и представительств общественных и религиозных объединений, осуществляется </a:t>
            </a:r>
            <a:r>
              <a:rPr lang="ru-RU" b="1" dirty="0"/>
              <a:t>территориальными органами юстиции.</a:t>
            </a:r>
          </a:p>
        </p:txBody>
      </p:sp>
    </p:spTree>
    <p:extLst>
      <p:ext uri="{BB962C8B-B14F-4D97-AF65-F5344CB8AC3E}">
        <p14:creationId xmlns:p14="http://schemas.microsoft.com/office/powerpoint/2010/main" val="342701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Перерыв или отказ в государственной регистрации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320040" y="710828"/>
            <a:ext cx="923544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DCB6F95-C500-4325-A7F2-A45F0456B24F}"/>
              </a:ext>
            </a:extLst>
          </p:cNvPr>
          <p:cNvSpPr/>
          <p:nvPr/>
        </p:nvSpPr>
        <p:spPr>
          <a:xfrm>
            <a:off x="305424" y="780925"/>
            <a:ext cx="9051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 случаях представления неполного пакета документов, наличия в них недостатков, необходимости получения по учредительным документам заключения эксперта (специалиста), а также по иным основаниям, предусмотренным законодательными актами РК, срок государственной (учетной) регистрации и перерегистрации </a:t>
            </a:r>
            <a:r>
              <a:rPr lang="ru-RU" sz="1200" b="1" dirty="0"/>
              <a:t>прерывается до устранения выявленных недостатков или получения соответствующего заключения.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 случае объявления перерыва срока регистрации (перерегистрации) не возвращаются документы, содержащие нарушение действующего законодательства, явившееся основанием для перерыва срока регистрации (перерегистрации). После перерыва течение срока начинается заново: время, истекшее до перерыва, не засчитывается в новый срок.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Нарушение порядка создания, перерегистрации и реорганизации юридического лица, установленного законодательными актами РК, несоответствие учредительных документов законодательным актам РК, а также непредставление передаточного акта или разделительного баланса либо отсутствие в них положений о правопреемстве реорганизованного юридического лица, а также в случае, если физическое лицо, являющееся учредителем (участником) и (или) руководителем юридического лица, является единственным учредителем (участником) и (или) руководителем бездействующих юридических лиц и (или) признано недееспособным или ограниченно дееспособным, и (или) признано безвестно отсутствующим, и (или) объявлено умершим, и (или) имеет непогашенную или неснятую судимость предусмотренным УК РК, и (или) представлены утерянные и (или) недействительные документы, удостоверяющие личность, а также наличие судебных актов и постановлений (запретов, арестов) судебных исполнителей и правоохранительных органов, влекут </a:t>
            </a:r>
            <a:r>
              <a:rPr lang="ru-RU" sz="1200" b="1" dirty="0"/>
              <a:t>отказ в государственной регистрации и перерегистрации юридического лица</a:t>
            </a:r>
            <a:r>
              <a:rPr lang="ru-RU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Отказ в учетной регистрации и перерегистрации филиала (представительства) допускается в случаях нарушения установленного законодательством РК порядка создания филиала (представительства), несоответствия представленных для учетной регистрации документов законам РК.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 случае отказа в государственной регистрации или перерегистрации юридического лица, учетной регистрации или перерегистрации филиала (представительства) регистрирующий орган в сроки, предусмотренные законодательством, в письменном виде выдает ему мотивированный отказ, содержащий ссылку на несоответствие представленных документов требованиям законодательного акта РК</a:t>
            </a:r>
          </a:p>
        </p:txBody>
      </p:sp>
    </p:spTree>
    <p:extLst>
      <p:ext uri="{BB962C8B-B14F-4D97-AF65-F5344CB8AC3E}">
        <p14:creationId xmlns:p14="http://schemas.microsoft.com/office/powerpoint/2010/main" val="12627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002060"/>
                </a:solidFill>
              </a:rPr>
              <a:t>Действия заявителя при получении отказа в регистрации. Этапы урегулирования конфликтов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7" y="929640"/>
            <a:ext cx="91967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/>
          </a:p>
          <a:p>
            <a:pPr fontAlgn="base"/>
            <a:r>
              <a:rPr lang="ru-RU" sz="1200" dirty="0"/>
              <a:t>Порядок обжалования решений, действий (бездействия) Регистрирующего органа и (или) их должностных лиц по вопросам оказания государственной услуги</a:t>
            </a:r>
          </a:p>
          <a:p>
            <a:pPr fontAlgn="base"/>
            <a:r>
              <a:rPr lang="ru-RU" sz="1200" dirty="0"/>
              <a:t>      - Жалоба на решения, действия (бездействие) Регистрирующего органа и (или) их работников по вопросам оказания государственных услуг подается на имя руководителя Регистрирующего органа.</a:t>
            </a:r>
          </a:p>
          <a:p>
            <a:pPr fontAlgn="base"/>
            <a:r>
              <a:rPr lang="ru-RU" sz="1200" dirty="0"/>
              <a:t>      - Жалоба услугополучателя, поступившая в адрес непосредственно оказывающего государственную услугу Регистрирующего органа, в соответствии с пунктом 2) </a:t>
            </a:r>
            <a:r>
              <a:rPr lang="ru-RU" sz="1200" dirty="0">
                <a:hlinkClick r:id="rId3"/>
              </a:rPr>
              <a:t>статьи 25</a:t>
            </a:r>
            <a:r>
              <a:rPr lang="ru-RU" sz="1200" dirty="0"/>
              <a:t> Закона "О государственных услугах" подлежит рассмотрению в течение </a:t>
            </a:r>
            <a:r>
              <a:rPr lang="ru-RU" sz="1200" b="1" u="sng" dirty="0"/>
              <a:t>пяти рабочих </a:t>
            </a:r>
            <a:r>
              <a:rPr lang="ru-RU" sz="1200" dirty="0"/>
              <a:t>дней со дня ее регистрации.</a:t>
            </a:r>
          </a:p>
          <a:p>
            <a:pPr fontAlgn="base"/>
            <a:r>
              <a:rPr lang="ru-RU" sz="1200" dirty="0"/>
              <a:t>      - Жалоба услугополучателя, поступившая в адрес уполномоченного органа по оценке и контролю за качеством оказания государственных услуг, подлежит рассмотрению в течение </a:t>
            </a:r>
            <a:r>
              <a:rPr lang="ru-RU" sz="1200" b="1" u="sng" dirty="0"/>
              <a:t>пятнадцати рабочих дней</a:t>
            </a:r>
            <a:r>
              <a:rPr lang="ru-RU" sz="1200" dirty="0"/>
              <a:t> со дня ее регистрации.</a:t>
            </a:r>
          </a:p>
          <a:p>
            <a:pPr fontAlgn="base"/>
            <a:r>
              <a:rPr lang="ru-RU" sz="1200" dirty="0"/>
              <a:t>      При обращении через портал информацию о порядке обжалования можно получить по телефону единого контакт-центра по вопросам оказания государственных услуг.</a:t>
            </a:r>
          </a:p>
          <a:p>
            <a:pPr fontAlgn="base"/>
            <a:r>
              <a:rPr lang="ru-RU" sz="1200" dirty="0"/>
              <a:t>      - Рассмотрение жалобы осуществляется уполномоченным органом, осуществляющим государственное регулирование и контроль деятельности в сфере государственной регистрации юридических лиц и учетной регистрации филиалов и представительств, уполномоченным органом по оценке и контролю за качеством оказания государственных услуг (далее – орган, рассматривающий жалобу).</a:t>
            </a:r>
          </a:p>
          <a:p>
            <a:pPr fontAlgn="base"/>
            <a:r>
              <a:rPr lang="ru-RU" sz="1200" dirty="0"/>
              <a:t>      Жалоба подается Регистрирующему органу, чье решение, действие (бездействие) обжалуется.</a:t>
            </a:r>
          </a:p>
          <a:p>
            <a:pPr fontAlgn="base"/>
            <a:r>
              <a:rPr lang="ru-RU" sz="1200" dirty="0"/>
              <a:t>      Регистрирующий орган, чье решение, действие (бездействие) обжалуется, не позднее трех рабочих дней со дня поступления жалобы направляет ее и административное дело в орган, рассматривающий жалобу.</a:t>
            </a:r>
          </a:p>
          <a:p>
            <a:pPr fontAlgn="base"/>
            <a:r>
              <a:rPr lang="ru-RU" sz="1200" dirty="0"/>
              <a:t>      При этом Регистрирующий орган, чье решение, действие (бездействие) обжалуется, вправе не направлять жалобу в орган, рассматривающий жалобу, если он в течение </a:t>
            </a:r>
            <a:r>
              <a:rPr lang="ru-RU" sz="1200" b="1" u="sng" dirty="0"/>
              <a:t>трех рабочих</a:t>
            </a:r>
            <a:r>
              <a:rPr lang="ru-RU" sz="1200" dirty="0"/>
              <a:t> дней примет решение либо иное административное действие, полностью удовлетворяющие требованиям, указанным в жалобе.</a:t>
            </a:r>
          </a:p>
          <a:p>
            <a:pPr fontAlgn="base"/>
            <a:r>
              <a:rPr lang="ru-RU" sz="1200" dirty="0"/>
              <a:t>      Если иное не предусмотрено законом, то обращение в суд в порядке АППК допускается после обжалования в досудебном порядке.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4176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Обзор практических кейсов при регистрации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7" y="929640"/>
            <a:ext cx="919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  <a:p>
            <a:pPr algn="ctr"/>
            <a:endParaRPr lang="ru-RU" sz="1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98C369-BE98-49F4-B1B9-DEBC87F966A3}"/>
              </a:ext>
            </a:extLst>
          </p:cNvPr>
          <p:cNvSpPr/>
          <p:nvPr/>
        </p:nvSpPr>
        <p:spPr>
          <a:xfrm>
            <a:off x="420348" y="758986"/>
            <a:ext cx="9196793" cy="377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Практический кейс: по отказам и перерывам срока юридических лиц.</a:t>
            </a:r>
          </a:p>
          <a:p>
            <a:r>
              <a:rPr lang="ru-RU" dirty="0"/>
              <a:t>	При поступлении заявления на государственную регистрацию, перерегистрацию и прекращение деятельности юридического лица представленные документы проверяются на соответствие действующего законодательства. В случае, если, по итогам рассмотрения представленных материалов выявляются какие-либо замечания, выносятся приказы о перерыве срока либо об отказе в регистрации, в зависимости от характера замечаний.</a:t>
            </a:r>
          </a:p>
          <a:p>
            <a:r>
              <a:rPr lang="ru-RU" dirty="0"/>
              <a:t>1.	Перерыв срока государственной регистрации, перерегистрации или прекращения деятельности выносится по основаниям согласно ст. 9 Закона РК «О государственной регистрации юридических лиц и учетной регистрации филиалов и представительств» (Далее - Закон). </a:t>
            </a:r>
          </a:p>
          <a:p>
            <a:r>
              <a:rPr lang="ru-RU" dirty="0"/>
              <a:t>В случаях представления неполного пакета документов, наличия в них недостатков, необходимости получения по учредительным документам заключения эксперта (специалиста), а также по иным основаниям, предусмотренным законодательными актами Республики Казахстан, срок государственной (учетной) регистрации (перерегистрации), регистрации прекращения деятельности юридических лиц, снятия с учетной регистрации филиалов (представительств), регистрации внесенных изменений и дополнений в учредительные документы юридического лица, не относящегося к субъекту частного предпринимательства, а также акционерного общества, положения об их филиалах (представительствах) прерывается до устранения выявленных недостатков или получения соответствующего заключения (экспертизы).</a:t>
            </a:r>
          </a:p>
        </p:txBody>
      </p:sp>
    </p:spTree>
    <p:extLst>
      <p:ext uri="{BB962C8B-B14F-4D97-AF65-F5344CB8AC3E}">
        <p14:creationId xmlns:p14="http://schemas.microsoft.com/office/powerpoint/2010/main" val="45342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Обзор практических кейсов при регистрации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7" y="929640"/>
            <a:ext cx="919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  <a:p>
            <a:pPr algn="ctr"/>
            <a:endParaRPr lang="ru-RU" sz="1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98C369-BE98-49F4-B1B9-DEBC87F966A3}"/>
              </a:ext>
            </a:extLst>
          </p:cNvPr>
          <p:cNvSpPr/>
          <p:nvPr/>
        </p:nvSpPr>
        <p:spPr>
          <a:xfrm>
            <a:off x="213360" y="758986"/>
            <a:ext cx="9403781" cy="464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Практический кейс: по отказам и перерывам срока юридических лиц.</a:t>
            </a:r>
          </a:p>
          <a:p>
            <a:pPr algn="ctr"/>
            <a:r>
              <a:rPr lang="ru-RU" b="1" dirty="0"/>
              <a:t>Отказ в государственной регистрации, перерегистрации или прекращения деятельности выносится по основаниям в соответствии со ст. 11 Закона РК.</a:t>
            </a:r>
          </a:p>
          <a:p>
            <a:r>
              <a:rPr lang="ru-RU" dirty="0"/>
              <a:t>      1) нарушения порядка создания, перерегистрации и реорганизации юридического лица, установленного законодательными актами Республики Казахстан, несоответствия учредительных документов закону Республики Казахстан;</a:t>
            </a:r>
          </a:p>
          <a:p>
            <a:r>
              <a:rPr lang="ru-RU" dirty="0"/>
              <a:t>      2) непредставления передаточного акта или разделительного баланса либо отсутствия в них положений о правопреемстве реорганизованного юридического лица;</a:t>
            </a:r>
          </a:p>
          <a:p>
            <a:r>
              <a:rPr lang="ru-RU" dirty="0"/>
              <a:t>      3) если юридическое лицо или единственный учредитель (участник) юридического лица является бездействующим юридическим лицом;</a:t>
            </a:r>
          </a:p>
          <a:p>
            <a:r>
              <a:rPr lang="ru-RU" dirty="0"/>
              <a:t>      4) если физическое лицо, являющееся учредителем (участником, членом) и (или) руководителем юридического лица, является единственным учредителем (участником, членом) и (или) руководителем бездействующих юридических лиц;</a:t>
            </a:r>
          </a:p>
          <a:p>
            <a:r>
              <a:rPr lang="ru-RU" dirty="0"/>
              <a:t>      4-1) если физическое лицо, являющееся учредителем (участником) и (или) руководителем юридического лица, включено в перечень организаций и лиц, связанных с финансированием распространения оружия массового уничтожения, и (или) в перечень организаций и лиц, связанных с финансированием терроризма и экстремизма, в соответствии с законодательством Республики Казахстан, за исключением акций (долей участия в уставном капитале), конфискованных и (или) взысканных по решению суда;</a:t>
            </a:r>
          </a:p>
          <a:p>
            <a:r>
              <a:rPr lang="ru-RU" dirty="0"/>
              <a:t>      4-2) если физическое лицо, являющееся учредителем (участником, членом) и (или) руководителем юридического лица, признано недееспособным или ограниченно дееспособным;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629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21"/>
            <a:ext cx="9791700" cy="55134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1. Общие положения деятельности НКО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334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Некоммерческой организацией </a:t>
            </a:r>
            <a:r>
              <a:rPr lang="ru-RU" dirty="0"/>
              <a:t>признается юридическое лицо, не имеющее в качестве основной цели извлечение дохода и не распределяющее полученный чистый доход между участниками. (ст.2 ЗРК «О некоммерческих организациях»)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Согласно ст.34 ГК РК, Юридическое лицо, являющееся некоммерческой организацией, может быть создано в форме учреждения, общественного объединения, акционерного общества, потребительского кооператива, фонда, религиозного объединения и в иной форме, предусмотренной законодательными актами.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может заниматься предпринимательской деятельностью лишь </a:t>
            </a:r>
            <a:r>
              <a:rPr lang="ru-RU" b="1" dirty="0"/>
              <a:t>постольку, поскольку это соответствует ее уставным целям.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должна иметь самостоятельный баланс и (или) смету.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создается без ограничения срока деятельности, если иное не установлено учредительными документами некоммерческой организации.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вправе в установленном порядке открывать счета в банках на территории РК и за пределами ее территории, за исключением случаев, установленных законодательством РК.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имеет печать с полным наименованием этой некоммерческой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Некоммерческая организация вправе иметь штампы и бланки со своим наименованием.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62093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Обзор практических кейсов при регистрации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7" y="929640"/>
            <a:ext cx="919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  <a:p>
            <a:pPr algn="ctr"/>
            <a:endParaRPr lang="ru-RU" sz="1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98C369-BE98-49F4-B1B9-DEBC87F966A3}"/>
              </a:ext>
            </a:extLst>
          </p:cNvPr>
          <p:cNvSpPr/>
          <p:nvPr/>
        </p:nvSpPr>
        <p:spPr>
          <a:xfrm>
            <a:off x="213360" y="758986"/>
            <a:ext cx="9403781" cy="485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4-3) если физическое лицо, являющееся учредителем (участником, членом) и (или) руководителем юридического лица, признано безвестно отсутствующим, объявлено умершим, зарегистрировано в качестве умершего либо его статус не определен;</a:t>
            </a:r>
          </a:p>
          <a:p>
            <a:r>
              <a:rPr lang="ru-RU" dirty="0"/>
              <a:t>      4-4) если физическое лицо, являющееся учредителем (участником, членом) и (или) руководителем юридического лица, имеет непогашенную или неснятую судимость за преступления по статьям 237, 238 Уголовного кодекса Республики Казахстан; </a:t>
            </a:r>
          </a:p>
          <a:p>
            <a:r>
              <a:rPr lang="ru-RU" dirty="0"/>
              <a:t>      4-5) если при государственной регистрации учредитель (физическое лицо и (или) юридическое лицо), его учредители, руководитель юридического лица, учредитель и (или) руководитель юридического лица, являющегося учредителем (участником, членом) юридического лица, являются должниками по исполнительному документу, за исключением лица, являющегося должником по исполнительному производству о взыскании периодических платежей и не имеющего задолженность по исполнительному производству о периодических взысканиях более трех месяцев;</a:t>
            </a:r>
          </a:p>
          <a:p>
            <a:r>
              <a:rPr lang="ru-RU" dirty="0"/>
              <a:t>      4-6) если при государственной перерегистрации новые учредители (участники, члены) и (или) лица, отчуждающие долю, являются должниками по исполнительному документу, за исключением лица, являющегося должником по исполнительному производству о взыскании периодических платежей и не имеющего задолженность по исполнительному производству о периодических взысканиях более трех месяцев;</a:t>
            </a:r>
          </a:p>
          <a:p>
            <a:r>
              <a:rPr lang="ru-RU" dirty="0"/>
              <a:t>      5) представления утерянных и (или) недействительных документов, удостоверяющих личность;</a:t>
            </a:r>
          </a:p>
          <a:p>
            <a:r>
              <a:rPr lang="ru-RU" dirty="0"/>
              <a:t>      6) наличия судебных актов и постановлений (запретов, арестов) судебных исполнителей и правоохранительных органов;</a:t>
            </a:r>
          </a:p>
          <a:p>
            <a:r>
              <a:rPr lang="ru-RU" dirty="0"/>
              <a:t>      7) если иное не установлено законами Республики Казахстан или судебным актом, регистрационные действия прерываются до устранения обстоятельств, явившихся основанием для перерыва срока, но не более чем на один месяц.   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19255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206772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Обзор практических кейсов при регистрации НКО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465367" y="929640"/>
            <a:ext cx="919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  <a:p>
            <a:pPr algn="ctr"/>
            <a:endParaRPr lang="ru-RU" sz="1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98C369-BE98-49F4-B1B9-DEBC87F966A3}"/>
              </a:ext>
            </a:extLst>
          </p:cNvPr>
          <p:cNvSpPr/>
          <p:nvPr/>
        </p:nvSpPr>
        <p:spPr>
          <a:xfrm>
            <a:off x="213360" y="758986"/>
            <a:ext cx="9403781" cy="442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 течение </a:t>
            </a:r>
            <a:r>
              <a:rPr lang="ru-RU" b="1" u="sng" dirty="0"/>
              <a:t>одного месяца </a:t>
            </a:r>
            <a:r>
              <a:rPr lang="ru-RU" dirty="0"/>
              <a:t>не будут устранены обстоятельства, явившиеся основанием для перерыва срока, в регистрационных действиях отказывается, за исключением получения заключения эксперта (специалиста).</a:t>
            </a:r>
          </a:p>
          <a:p>
            <a:r>
              <a:rPr lang="ru-RU" dirty="0"/>
              <a:t>      Заявитель (уполномоченный представитель заявителя) вправе обратиться с ходатайством о прекращении рассмотрения заявления в регистрирующий орган. Рассмотрение отозванного заявления при этом прекращается.</a:t>
            </a:r>
          </a:p>
          <a:p>
            <a:r>
              <a:rPr lang="ru-RU" dirty="0"/>
              <a:t>      Дополнительные основания отказа в государственной регистрации и перерегистрации религиозного объединения устанавливаются в Законе Республики Казахстан "О религиозной деятельности и религиозных объединениях".</a:t>
            </a:r>
          </a:p>
          <a:p>
            <a:r>
              <a:rPr lang="ru-RU" dirty="0"/>
              <a:t>      Отказ в учетной регистрации и перерегистрации филиала (представительства) осуществляется в случаях нарушения установленного законодательными актами Республики Казахстан порядка учетной регистрации филиала (представительства), несоответствия представленных для учетной регистрации документов законам Республики Казахстан.</a:t>
            </a:r>
          </a:p>
          <a:p>
            <a:r>
              <a:rPr lang="ru-RU" dirty="0"/>
              <a:t>      В случае отказа в государственной регистрации или перерегистрации юридического лица, учетной регистрации или перерегистрации филиала (представительства) регистрирующий орган в сроки, предусмотренные в статье 9 настоящего Закона, в письменном виде выдает ему мотивированный отказ, содержащий ссылку на несоответствие представленных документов требованиям законодательного акта Республики Казахстан.</a:t>
            </a:r>
          </a:p>
          <a:p>
            <a:r>
              <a:rPr lang="ru-RU" dirty="0"/>
              <a:t>      Возврат уплаченного регистрационного сбора за государственную (учетную) регистрацию или перерегистрацию юридических лиц, их филиалов (представительств) производится в случаях, предусмотренных Налоговым кодексом.</a:t>
            </a:r>
          </a:p>
          <a:p>
            <a:r>
              <a:rPr lang="ru-RU" dirty="0"/>
              <a:t>      Основания отказа в государственной регистрации (за исключением случаев реорганизации), предусмотренные настоящей статьей, не распространяются на юридические лица, относящиеся к субъектам малого предпринимательства.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598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21"/>
            <a:ext cx="9791700" cy="55134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1. Общие положения деятельности НКО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610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Создание и деятельность некоммерческих организаций регулируются следующими нормативно-правовыми актами: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Гражданский кодекс Республики Казахстан (Общая часть), принят Верховным Советом Республики Казахстан 27 декабря 1994 года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Закон Республики Казахстан от 16 января 2001 года № 142-II «О некоммерческих организациях»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Закон Республики Казахстан от 31 мая 1996 года № 3-I «Об общественных объединениях»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Закон Республики Казахстан от 15 июля 2002 года № 344-II «О политических партиях»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Закон Республики Казахстан от 16 ноября 2015 года № 402-V «О благотворительности» и т.д.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04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21"/>
            <a:ext cx="9791700" cy="55134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1. Общие положения деятельности НКО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367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Нормативно-правовая база для регистрации НКО:</a:t>
            </a:r>
          </a:p>
          <a:p>
            <a:endParaRPr lang="ru-RU" dirty="0"/>
          </a:p>
          <a:p>
            <a:r>
              <a:rPr lang="ru-RU" sz="1600" dirty="0"/>
              <a:t>- Закон Республики Казахстан «О государственной регистрации юридических лиц и учетной регистрации филиалов и представительств» от 17 апреля 1995 года № 2198.</a:t>
            </a:r>
          </a:p>
          <a:p>
            <a:r>
              <a:rPr lang="ru-RU" sz="1600" dirty="0"/>
              <a:t>- Закон Республики Казахстан «О национальных реестрах идентификационных номеров» от 12 января 2007 года № 223-III ЗРК.</a:t>
            </a:r>
          </a:p>
          <a:p>
            <a:r>
              <a:rPr lang="ru-RU" sz="1600" dirty="0"/>
              <a:t>- Приказ </a:t>
            </a:r>
            <a:r>
              <a:rPr lang="ru-RU" sz="1600" dirty="0" err="1"/>
              <a:t>и.о.</a:t>
            </a:r>
            <a:r>
              <a:rPr lang="ru-RU" sz="1600" dirty="0"/>
              <a:t> Министра юстиции Республики Казахстан от 29 мая 2020 года № 66 «Об утверждении правил оказания государственных услуг в сфере государственной регистрации юридических лиц и учетной регистрации филиалов и представительств»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1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2. Виды и цели НКО в РК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419100" y="929640"/>
            <a:ext cx="924306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Цели НКО – это суть деятельности НКО, её основные идеи или максимально обобщенное описание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Предмет деятельности НКО — это буквальное перечисление конкретных видов деятельности организации</a:t>
            </a:r>
          </a:p>
          <a:p>
            <a:r>
              <a:rPr lang="ru-RU" sz="1500" b="1" dirty="0"/>
              <a:t>        Цели деятельности некоммерческих организаций: </a:t>
            </a:r>
            <a:r>
              <a:rPr lang="ru-RU" sz="1500" dirty="0"/>
              <a:t>Некоммерческие организации могут создаваться для достижения социальных, культурных, научных, образовательных, благотворительных, управленческих целей; защиты прав, законных интересов граждан и организаций; разрешения споров и конфликтов; удовлетворения духовных и иных потребностей граждан; охраны здоровья граждан, охраны окружающей среды, развития физической культуры и спорта; оказания юридической помощи, а также в других целях, направленных на обеспечение общественных благ и благ своих членов (участников).</a:t>
            </a:r>
          </a:p>
          <a:p>
            <a:r>
              <a:rPr lang="ru-RU" sz="1500" dirty="0"/>
              <a:t>        Цели деятельности некоммерческих организаций определяются </a:t>
            </a:r>
            <a:r>
              <a:rPr lang="ru-RU" sz="1500" b="1" dirty="0"/>
              <a:t>учредительными документами.</a:t>
            </a:r>
          </a:p>
          <a:p>
            <a:r>
              <a:rPr lang="ru-RU" sz="1500" b="1" dirty="0"/>
              <a:t>        Виды деятельности некоммерческой организации</a:t>
            </a:r>
          </a:p>
          <a:p>
            <a:r>
              <a:rPr lang="ru-RU" sz="1500" dirty="0"/>
              <a:t>1. Некоммерческая организация может осуществлять один вид деятельности или несколько видов деятельности, не запрещенных законодательством Республики Казахстан и соответствующих целям деятельности некоммерческой организации, которые предусмотрены ее учредительными документами.</a:t>
            </a:r>
          </a:p>
          <a:p>
            <a:r>
              <a:rPr lang="ru-RU" sz="1500" dirty="0"/>
              <a:t>2. Законодательными актами Республики Казахстан могут устанавливаться ограничения на виды деятельности, которыми вправе заниматься некоммерческие организации отдельных организационно-правовых форм.</a:t>
            </a:r>
          </a:p>
          <a:p>
            <a:r>
              <a:rPr lang="ru-RU" sz="1500" dirty="0"/>
              <a:t>3. Отдельные виды деятельности в соответствии с законодательными актами могут осуществляться некоммерческими организациями только на основании </a:t>
            </a:r>
            <a:r>
              <a:rPr lang="ru-RU" sz="1500" b="1" dirty="0"/>
              <a:t>лицензий</a:t>
            </a:r>
            <a:r>
              <a:rPr lang="ru-RU" sz="15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3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480323" y="2337432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548501" y="2345688"/>
            <a:ext cx="2594153" cy="3044164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433994" y="929640"/>
            <a:ext cx="9015142" cy="78622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Общественное объединение </a:t>
            </a:r>
            <a:r>
              <a:rPr lang="ru-RU" dirty="0"/>
              <a:t>- организация, созданная в результате добровольного объединения граждан с целью достижения ими общих целей, не противоречащих законодательству РК., в т.ч. политические партии и профессиональные союзы. Статусы – республиканский, региональный, местный. </a:t>
            </a:r>
          </a:p>
          <a:p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33C2046-CA5D-4E34-B35C-FC487F37D39E}"/>
              </a:ext>
            </a:extLst>
          </p:cNvPr>
          <p:cNvSpPr/>
          <p:nvPr/>
        </p:nvSpPr>
        <p:spPr>
          <a:xfrm>
            <a:off x="6588115" y="2331951"/>
            <a:ext cx="2594153" cy="3044164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Республиканский – рег. филиалов более половины </a:t>
            </a:r>
            <a:r>
              <a:rPr lang="ru-RU" dirty="0" err="1"/>
              <a:t>обл</a:t>
            </a:r>
            <a:r>
              <a:rPr lang="ru-RU" dirty="0"/>
              <a:t>/городов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Региональный – рег. фил. менее половины </a:t>
            </a:r>
            <a:r>
              <a:rPr lang="ru-RU" dirty="0" err="1"/>
              <a:t>обл</a:t>
            </a:r>
            <a:r>
              <a:rPr lang="ru-RU" dirty="0"/>
              <a:t>/гор.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Местный – рег. в одной </a:t>
            </a:r>
            <a:r>
              <a:rPr lang="ru-RU" dirty="0" err="1"/>
              <a:t>обл</a:t>
            </a:r>
            <a:r>
              <a:rPr lang="ru-RU" dirty="0"/>
              <a:t>/гор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Срок регистрации – от 5 до 10 дней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556514" y="2513375"/>
            <a:ext cx="2292517" cy="290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 – 3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учредительного съезда (конференции, собрания) – 1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граждан-инициаторов ОО с указанием ФИО, ИИН, место жительства,  тел., подписи не менее 10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Адрес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548502" y="2400872"/>
            <a:ext cx="2678592" cy="290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Юр лица не могут быть инициаторами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Иностранцы/лица без </a:t>
            </a:r>
            <a:r>
              <a:rPr lang="ru-RU" dirty="0" err="1">
                <a:solidFill>
                  <a:schemeClr val="bg1"/>
                </a:solidFill>
              </a:rPr>
              <a:t>гр</a:t>
            </a:r>
            <a:r>
              <a:rPr lang="ru-RU" dirty="0">
                <a:solidFill>
                  <a:schemeClr val="bg1"/>
                </a:solidFill>
              </a:rPr>
              <a:t> не могут быть учредителями, но могут быть членами (кроме партии)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Общие интересы, цели граждан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Простой порядок вступления (подача заявления)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Уплата вступительных и </a:t>
            </a:r>
            <a:r>
              <a:rPr lang="ru-RU" dirty="0" err="1">
                <a:solidFill>
                  <a:schemeClr val="bg1"/>
                </a:solidFill>
              </a:rPr>
              <a:t>чл</a:t>
            </a:r>
            <a:r>
              <a:rPr lang="ru-RU" dirty="0">
                <a:solidFill>
                  <a:schemeClr val="bg1"/>
                </a:solidFill>
              </a:rPr>
              <a:t> взносов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518435" y="1880025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581537" y="1892645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Особенности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D535E84-325F-44AF-8849-4DCCF1BBD72C}"/>
              </a:ext>
            </a:extLst>
          </p:cNvPr>
          <p:cNvSpPr/>
          <p:nvPr/>
        </p:nvSpPr>
        <p:spPr>
          <a:xfrm>
            <a:off x="6588115" y="1876712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Статусы</a:t>
            </a:r>
          </a:p>
        </p:txBody>
      </p:sp>
    </p:spTree>
    <p:extLst>
      <p:ext uri="{BB962C8B-B14F-4D97-AF65-F5344CB8AC3E}">
        <p14:creationId xmlns:p14="http://schemas.microsoft.com/office/powerpoint/2010/main" val="20798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" y="0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512091" y="2104626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210601" y="2112301"/>
            <a:ext cx="6238536" cy="3099662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433994" y="920872"/>
            <a:ext cx="9015142" cy="78622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Профессиональный союз (профсоюз) - </a:t>
            </a:r>
            <a:r>
              <a:rPr lang="ru-RU" dirty="0"/>
              <a:t>общественное объединение с фиксированным членством, добровольно создаваемое на основе общности трудовых, производственно-профессиональных интересов граждан Республики Казахстан для представительства и защиты трудовых и социально-экономических прав и интересов </a:t>
            </a:r>
            <a:r>
              <a:rPr lang="ru-RU" b="1" dirty="0"/>
              <a:t>своих членов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585078" y="2091597"/>
            <a:ext cx="2602402" cy="290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 – 3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учредительного съезда (конференции, собрания) – 1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граждан-инициаторов ОО с указанием ФИО, ИИН, место жительства,  тел., подписи не менее 1000 чел. Представляющих 3/2 </a:t>
            </a:r>
            <a:r>
              <a:rPr lang="ru-RU" dirty="0" err="1">
                <a:solidFill>
                  <a:schemeClr val="bg1"/>
                </a:solidFill>
              </a:rPr>
              <a:t>обл</a:t>
            </a:r>
            <a:r>
              <a:rPr lang="ru-RU" dirty="0">
                <a:solidFill>
                  <a:schemeClr val="bg1"/>
                </a:solidFill>
              </a:rPr>
              <a:t>/гор </a:t>
            </a:r>
            <a:r>
              <a:rPr lang="ru-RU" dirty="0" err="1">
                <a:solidFill>
                  <a:schemeClr val="bg1"/>
                </a:solidFill>
              </a:rPr>
              <a:t>респ</a:t>
            </a:r>
            <a:r>
              <a:rPr lang="ru-RU" dirty="0">
                <a:solidFill>
                  <a:schemeClr val="bg1"/>
                </a:solidFill>
              </a:rPr>
              <a:t> значения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</a:t>
            </a:r>
            <a:r>
              <a:rPr lang="ru-RU" dirty="0">
                <a:solidFill>
                  <a:schemeClr val="bg1"/>
                </a:solidFill>
              </a:rPr>
              <a:t> комитет – 10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34829" y="2090293"/>
            <a:ext cx="6427332" cy="9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Уч</a:t>
            </a:r>
            <a:r>
              <a:rPr lang="ru-RU" dirty="0">
                <a:solidFill>
                  <a:schemeClr val="bg1"/>
                </a:solidFill>
              </a:rPr>
              <a:t> доки предоставляются в </a:t>
            </a:r>
            <a:r>
              <a:rPr lang="ru-RU" dirty="0" err="1">
                <a:solidFill>
                  <a:schemeClr val="bg1"/>
                </a:solidFill>
              </a:rPr>
              <a:t>теч</a:t>
            </a:r>
            <a:r>
              <a:rPr lang="ru-RU" dirty="0">
                <a:solidFill>
                  <a:schemeClr val="bg1"/>
                </a:solidFill>
              </a:rPr>
              <a:t> 2 </a:t>
            </a:r>
            <a:r>
              <a:rPr lang="ru-RU" dirty="0" err="1">
                <a:solidFill>
                  <a:schemeClr val="bg1"/>
                </a:solidFill>
              </a:rPr>
              <a:t>мес</a:t>
            </a:r>
            <a:r>
              <a:rPr lang="ru-RU" dirty="0">
                <a:solidFill>
                  <a:schemeClr val="bg1"/>
                </a:solidFill>
              </a:rPr>
              <a:t>  со дня проведения Съезда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Статусы: республиканские, региональные, местные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Территориальные объединения – на </a:t>
            </a:r>
            <a:r>
              <a:rPr lang="ru-RU" dirty="0" err="1">
                <a:solidFill>
                  <a:schemeClr val="bg1"/>
                </a:solidFill>
              </a:rPr>
              <a:t>террит</a:t>
            </a:r>
            <a:r>
              <a:rPr lang="ru-RU" dirty="0">
                <a:solidFill>
                  <a:schemeClr val="bg1"/>
                </a:solidFill>
              </a:rPr>
              <a:t> двух </a:t>
            </a:r>
            <a:r>
              <a:rPr lang="ru-RU" dirty="0" err="1">
                <a:solidFill>
                  <a:schemeClr val="bg1"/>
                </a:solidFill>
              </a:rPr>
              <a:t>обл</a:t>
            </a:r>
            <a:r>
              <a:rPr lang="ru-RU" dirty="0">
                <a:solidFill>
                  <a:schemeClr val="bg1"/>
                </a:solidFill>
              </a:rPr>
              <a:t>/гор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Срок регистрации – от 5 до 10 дней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556514" y="1742346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68625" y="1734748"/>
            <a:ext cx="6165209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Порядок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29127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71"/>
            <a:ext cx="9662161" cy="50757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4DB279-1B40-4529-839D-FEA5F4E2B9AC}"/>
              </a:ext>
            </a:extLst>
          </p:cNvPr>
          <p:cNvSpPr/>
          <p:nvPr/>
        </p:nvSpPr>
        <p:spPr>
          <a:xfrm>
            <a:off x="647019" y="1330174"/>
            <a:ext cx="768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     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7ACB57A-F3FE-4DF0-AD56-5A8927B8263A}"/>
              </a:ext>
            </a:extLst>
          </p:cNvPr>
          <p:cNvSpPr txBox="1">
            <a:spLocks/>
          </p:cNvSpPr>
          <p:nvPr/>
        </p:nvSpPr>
        <p:spPr>
          <a:xfrm>
            <a:off x="1706879" y="359836"/>
            <a:ext cx="7052011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Организационно-правовые формы некоммерческих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21F6F-47A0-4F92-B401-72118AD61FEF}"/>
              </a:ext>
            </a:extLst>
          </p:cNvPr>
          <p:cNvSpPr/>
          <p:nvPr/>
        </p:nvSpPr>
        <p:spPr>
          <a:xfrm>
            <a:off x="647019" y="929640"/>
            <a:ext cx="901514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32F1E-E9AD-4B39-9338-70C7968A9111}"/>
              </a:ext>
            </a:extLst>
          </p:cNvPr>
          <p:cNvSpPr/>
          <p:nvPr/>
        </p:nvSpPr>
        <p:spPr>
          <a:xfrm>
            <a:off x="420348" y="971641"/>
            <a:ext cx="9370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0784D-4FF3-4BF1-B338-C5E2FAC98063}"/>
              </a:ext>
            </a:extLst>
          </p:cNvPr>
          <p:cNvSpPr/>
          <p:nvPr/>
        </p:nvSpPr>
        <p:spPr>
          <a:xfrm>
            <a:off x="518434" y="1100134"/>
            <a:ext cx="8396966" cy="59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17E58D2-0ECD-46C5-993F-B9D294372FF7}"/>
              </a:ext>
            </a:extLst>
          </p:cNvPr>
          <p:cNvGrpSpPr/>
          <p:nvPr/>
        </p:nvGrpSpPr>
        <p:grpSpPr>
          <a:xfrm>
            <a:off x="518861" y="2270339"/>
            <a:ext cx="2594153" cy="3044163"/>
            <a:chOff x="3067062" y="84890"/>
            <a:chExt cx="2788007" cy="546685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C85DF980-4034-4F24-BF3D-D870E8CE2DDA}"/>
                </a:ext>
              </a:extLst>
            </p:cNvPr>
            <p:cNvSpPr/>
            <p:nvPr/>
          </p:nvSpPr>
          <p:spPr>
            <a:xfrm>
              <a:off x="3067062" y="84890"/>
              <a:ext cx="2788007" cy="546685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719B7E-8130-43D8-911B-9BCA6CF7962F}"/>
                </a:ext>
              </a:extLst>
            </p:cNvPr>
            <p:cNvSpPr txBox="1"/>
            <p:nvPr/>
          </p:nvSpPr>
          <p:spPr>
            <a:xfrm rot="16200000">
              <a:off x="1104454" y="2047498"/>
              <a:ext cx="4482818" cy="55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9728" rIns="142240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7B067DE-7BC7-4402-8ABB-9ED3ED69A3A7}"/>
              </a:ext>
            </a:extLst>
          </p:cNvPr>
          <p:cNvSpPr/>
          <p:nvPr/>
        </p:nvSpPr>
        <p:spPr>
          <a:xfrm>
            <a:off x="3210601" y="2276453"/>
            <a:ext cx="6214308" cy="3099662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77E5C9-5233-4778-ACA4-DC1F8BD0F3CD}"/>
              </a:ext>
            </a:extLst>
          </p:cNvPr>
          <p:cNvSpPr/>
          <p:nvPr/>
        </p:nvSpPr>
        <p:spPr>
          <a:xfrm>
            <a:off x="556514" y="877459"/>
            <a:ext cx="8892622" cy="905429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Политической партией </a:t>
            </a:r>
            <a:r>
              <a:rPr lang="ru-RU" dirty="0"/>
              <a:t>признается добровольное объединение граждан Республики Казахстан, выражающее политическую волю граждан, различных социальных групп, в целях представления их интересов в представительных и исполнительных органах государственной власти, местного самоуправления и участия в их формировании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F810F4-F406-4220-A93B-5AF21409C73A}"/>
              </a:ext>
            </a:extLst>
          </p:cNvPr>
          <p:cNvSpPr/>
          <p:nvPr/>
        </p:nvSpPr>
        <p:spPr>
          <a:xfrm>
            <a:off x="510612" y="2412269"/>
            <a:ext cx="2602402" cy="290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Устав – 3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учредительного съезда (конференции, собрания) – 1 экз.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граждан-инициаторов ОО с указанием ФИО, ИИН, место жительства,  тел., подписи не менее 1000 чел. Представляющих 3/2 </a:t>
            </a:r>
            <a:r>
              <a:rPr lang="ru-RU" dirty="0" err="1">
                <a:solidFill>
                  <a:schemeClr val="bg1"/>
                </a:solidFill>
              </a:rPr>
              <a:t>обл</a:t>
            </a:r>
            <a:r>
              <a:rPr lang="ru-RU" dirty="0">
                <a:solidFill>
                  <a:schemeClr val="bg1"/>
                </a:solidFill>
              </a:rPr>
              <a:t>/гор </a:t>
            </a:r>
            <a:r>
              <a:rPr lang="ru-RU" dirty="0" err="1">
                <a:solidFill>
                  <a:schemeClr val="bg1"/>
                </a:solidFill>
              </a:rPr>
              <a:t>респ</a:t>
            </a:r>
            <a:r>
              <a:rPr lang="ru-RU" dirty="0">
                <a:solidFill>
                  <a:schemeClr val="bg1"/>
                </a:solidFill>
              </a:rPr>
              <a:t> значения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</a:t>
            </a:r>
            <a:r>
              <a:rPr lang="ru-RU" dirty="0">
                <a:solidFill>
                  <a:schemeClr val="bg1"/>
                </a:solidFill>
              </a:rPr>
              <a:t> комитет – 10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Госпошлина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1CD9EB-0AD6-4BD4-B272-3A431C7433A9}"/>
              </a:ext>
            </a:extLst>
          </p:cNvPr>
          <p:cNvSpPr/>
          <p:nvPr/>
        </p:nvSpPr>
        <p:spPr>
          <a:xfrm>
            <a:off x="3219527" y="2399678"/>
            <a:ext cx="6214307" cy="24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Орг</a:t>
            </a:r>
            <a:r>
              <a:rPr lang="ru-RU" dirty="0">
                <a:solidFill>
                  <a:schemeClr val="bg1"/>
                </a:solidFill>
              </a:rPr>
              <a:t> комитет направляет уведомление о намерении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Список ин группы граждан (эл/бум версии)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Протокол </a:t>
            </a:r>
            <a:r>
              <a:rPr lang="ru-RU" dirty="0" err="1">
                <a:solidFill>
                  <a:schemeClr val="bg1"/>
                </a:solidFill>
              </a:rPr>
              <a:t>орг</a:t>
            </a:r>
            <a:r>
              <a:rPr lang="ru-RU" dirty="0">
                <a:solidFill>
                  <a:schemeClr val="bg1"/>
                </a:solidFill>
              </a:rPr>
              <a:t> комитета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Рег</a:t>
            </a:r>
            <a:r>
              <a:rPr lang="ru-RU" dirty="0">
                <a:solidFill>
                  <a:schemeClr val="bg1"/>
                </a:solidFill>
              </a:rPr>
              <a:t> орган дает подтверждение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После выдачи подтверждения в </a:t>
            </a:r>
            <a:r>
              <a:rPr lang="ru-RU" dirty="0" err="1">
                <a:solidFill>
                  <a:schemeClr val="bg1"/>
                </a:solidFill>
              </a:rPr>
              <a:t>теч</a:t>
            </a:r>
            <a:r>
              <a:rPr lang="ru-RU" dirty="0">
                <a:solidFill>
                  <a:schemeClr val="bg1"/>
                </a:solidFill>
              </a:rPr>
              <a:t> 2 </a:t>
            </a:r>
            <a:r>
              <a:rPr lang="ru-RU" dirty="0" err="1">
                <a:solidFill>
                  <a:schemeClr val="bg1"/>
                </a:solidFill>
              </a:rPr>
              <a:t>мес</a:t>
            </a:r>
            <a:r>
              <a:rPr lang="ru-RU" dirty="0">
                <a:solidFill>
                  <a:schemeClr val="bg1"/>
                </a:solidFill>
              </a:rPr>
              <a:t> должны провести Съезд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Публикация объявления после </a:t>
            </a:r>
            <a:r>
              <a:rPr lang="ru-RU" dirty="0" err="1">
                <a:solidFill>
                  <a:schemeClr val="bg1"/>
                </a:solidFill>
              </a:rPr>
              <a:t>подтв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теч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мес</a:t>
            </a:r>
            <a:r>
              <a:rPr lang="ru-RU" dirty="0">
                <a:solidFill>
                  <a:schemeClr val="bg1"/>
                </a:solidFill>
              </a:rPr>
              <a:t> о создании партии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Уч</a:t>
            </a:r>
            <a:r>
              <a:rPr lang="ru-RU" dirty="0">
                <a:solidFill>
                  <a:schemeClr val="bg1"/>
                </a:solidFill>
              </a:rPr>
              <a:t> доки предоставляются не позднее 4 </a:t>
            </a:r>
            <a:r>
              <a:rPr lang="ru-RU" dirty="0" err="1">
                <a:solidFill>
                  <a:schemeClr val="bg1"/>
                </a:solidFill>
              </a:rPr>
              <a:t>мес</a:t>
            </a:r>
            <a:r>
              <a:rPr lang="ru-RU" dirty="0">
                <a:solidFill>
                  <a:schemeClr val="bg1"/>
                </a:solidFill>
              </a:rPr>
              <a:t> с даты Съезда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теч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мес</a:t>
            </a:r>
            <a:r>
              <a:rPr lang="ru-RU" dirty="0">
                <a:solidFill>
                  <a:schemeClr val="bg1"/>
                </a:solidFill>
              </a:rPr>
              <a:t> после </a:t>
            </a:r>
            <a:r>
              <a:rPr lang="ru-RU" dirty="0" err="1">
                <a:solidFill>
                  <a:schemeClr val="bg1"/>
                </a:solidFill>
              </a:rPr>
              <a:t>гос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рег</a:t>
            </a:r>
            <a:r>
              <a:rPr lang="ru-RU" dirty="0">
                <a:solidFill>
                  <a:schemeClr val="bg1"/>
                </a:solidFill>
              </a:rPr>
              <a:t> партии </a:t>
            </a:r>
            <a:r>
              <a:rPr lang="ru-RU" dirty="0" err="1">
                <a:solidFill>
                  <a:schemeClr val="bg1"/>
                </a:solidFill>
              </a:rPr>
              <a:t>зарег</a:t>
            </a:r>
            <a:r>
              <a:rPr lang="ru-RU" dirty="0">
                <a:solidFill>
                  <a:schemeClr val="bg1"/>
                </a:solidFill>
              </a:rPr>
              <a:t> филиалы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err="1">
                <a:solidFill>
                  <a:schemeClr val="bg1"/>
                </a:solidFill>
              </a:rPr>
              <a:t>гос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рег</a:t>
            </a:r>
            <a:r>
              <a:rPr lang="ru-RU" dirty="0">
                <a:solidFill>
                  <a:schemeClr val="bg1"/>
                </a:solidFill>
              </a:rPr>
              <a:t> должны быть не менее 20 </a:t>
            </a:r>
            <a:r>
              <a:rPr lang="ru-RU" dirty="0" err="1">
                <a:solidFill>
                  <a:schemeClr val="bg1"/>
                </a:solidFill>
              </a:rPr>
              <a:t>тыс</a:t>
            </a:r>
            <a:r>
              <a:rPr lang="ru-RU" dirty="0">
                <a:solidFill>
                  <a:schemeClr val="bg1"/>
                </a:solidFill>
              </a:rPr>
              <a:t> членов, 600 чел представ </a:t>
            </a:r>
            <a:r>
              <a:rPr lang="ru-RU" dirty="0" err="1">
                <a:solidFill>
                  <a:schemeClr val="bg1"/>
                </a:solidFill>
              </a:rPr>
              <a:t>струк</a:t>
            </a:r>
            <a:r>
              <a:rPr lang="ru-RU" dirty="0">
                <a:solidFill>
                  <a:schemeClr val="bg1"/>
                </a:solidFill>
              </a:rPr>
              <a:t> подразделения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Срок регистрации 30 дней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C4E8B4B-1887-4E06-89FF-DAEC9C555E8F}"/>
              </a:ext>
            </a:extLst>
          </p:cNvPr>
          <p:cNvSpPr/>
          <p:nvPr/>
        </p:nvSpPr>
        <p:spPr>
          <a:xfrm>
            <a:off x="556514" y="1841773"/>
            <a:ext cx="2499086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Необходимые документы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D1AB1EB-F8D2-4D2B-8949-0292C5F19BE2}"/>
              </a:ext>
            </a:extLst>
          </p:cNvPr>
          <p:cNvSpPr/>
          <p:nvPr/>
        </p:nvSpPr>
        <p:spPr>
          <a:xfrm>
            <a:off x="3259700" y="1874538"/>
            <a:ext cx="6165209" cy="336665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Порядок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807516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11180</TotalTime>
  <Words>4977</Words>
  <Application>Microsoft Office PowerPoint</Application>
  <PresentationFormat>Произвольный</PresentationFormat>
  <Paragraphs>743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«Создание и регистрация некоммерческих организации в РК. Практические особенности»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Элина Черногрицкая</cp:lastModifiedBy>
  <cp:revision>249</cp:revision>
  <dcterms:created xsi:type="dcterms:W3CDTF">2020-09-30T04:12:22Z</dcterms:created>
  <dcterms:modified xsi:type="dcterms:W3CDTF">2022-04-08T03:39:43Z</dcterms:modified>
</cp:coreProperties>
</file>