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ЖЕР МЕН ҮЙДІ ҚАЛАЙ ЗАҢДАСТЫРУҒА БОЛАДЫ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4572008"/>
            <a:ext cx="6400800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Базарбек</a:t>
            </a:r>
            <a:r>
              <a:rPr lang="ru-RU" dirty="0" smtClean="0"/>
              <a:t> Б.Ж.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Жерге</a:t>
            </a:r>
            <a:r>
              <a:rPr lang="ru-RU" dirty="0" smtClean="0"/>
              <a:t> </a:t>
            </a:r>
            <a:r>
              <a:rPr lang="ru-RU" dirty="0" err="1" smtClean="0"/>
              <a:t>құқықтың пайда</a:t>
            </a:r>
            <a:r>
              <a:rPr lang="ru-RU" dirty="0" smtClean="0"/>
              <a:t> болу </a:t>
            </a:r>
            <a:r>
              <a:rPr lang="ru-RU" dirty="0" err="1" smtClean="0"/>
              <a:t>негіздері</a:t>
            </a:r>
            <a:r>
              <a:rPr lang="ru-RU" dirty="0" smtClean="0"/>
              <a:t> мен </a:t>
            </a:r>
            <a:r>
              <a:rPr lang="ru-RU" dirty="0" err="1" smtClean="0"/>
              <a:t>жолдары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543956" cy="52864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100" b="1" dirty="0" err="1" smtClean="0">
                <a:solidFill>
                  <a:schemeClr val="bg1"/>
                </a:solidFill>
              </a:rPr>
              <a:t>Қазақстан Республикасының Жер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кодексі</a:t>
            </a:r>
            <a:r>
              <a:rPr lang="ru-RU" sz="3100" b="1" dirty="0" err="1" smtClean="0">
                <a:solidFill>
                  <a:schemeClr val="bg1"/>
                </a:solidFill>
              </a:rPr>
              <a:t>нің </a:t>
            </a:r>
            <a:r>
              <a:rPr lang="ru-RU" sz="3100" b="1" dirty="0" err="1" smtClean="0">
                <a:solidFill>
                  <a:schemeClr val="bg1"/>
                </a:solidFill>
              </a:rPr>
              <a:t> </a:t>
            </a:r>
            <a:r>
              <a:rPr lang="ru-RU" sz="3100" b="1" dirty="0" smtClean="0">
                <a:solidFill>
                  <a:schemeClr val="bg1"/>
                </a:solidFill>
              </a:rPr>
              <a:t>22 бабы. </a:t>
            </a:r>
            <a:r>
              <a:rPr lang="ru-RU" sz="3100" b="1" dirty="0" err="1" smtClean="0">
                <a:solidFill>
                  <a:schemeClr val="bg1"/>
                </a:solidFill>
              </a:rPr>
              <a:t>Жер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учаскесіне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меншік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құқығы келесі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негіздерде</a:t>
            </a:r>
            <a:r>
              <a:rPr lang="ru-RU" sz="3100" b="1" dirty="0" smtClean="0">
                <a:solidFill>
                  <a:schemeClr val="bg1"/>
                </a:solidFill>
              </a:rPr>
              <a:t>  </a:t>
            </a:r>
            <a:r>
              <a:rPr lang="ru-RU" sz="3100" b="1" dirty="0" err="1" smtClean="0">
                <a:solidFill>
                  <a:schemeClr val="bg1"/>
                </a:solidFill>
              </a:rPr>
              <a:t>пайда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болады</a:t>
            </a:r>
            <a:r>
              <a:rPr lang="ru-RU" sz="3100" b="1" dirty="0" smtClean="0">
                <a:solidFill>
                  <a:schemeClr val="bg1"/>
                </a:solidFill>
              </a:rPr>
              <a:t>:</a:t>
            </a:r>
            <a:endParaRPr lang="ru-RU" sz="3100" dirty="0" smtClean="0">
              <a:solidFill>
                <a:schemeClr val="bg1"/>
              </a:solidFill>
            </a:endParaRPr>
          </a:p>
          <a:p>
            <a:pPr algn="just"/>
            <a:r>
              <a:rPr lang="ru-RU" sz="3100" dirty="0" smtClean="0">
                <a:solidFill>
                  <a:schemeClr val="bg1"/>
                </a:solidFill>
              </a:rPr>
              <a:t>1. </a:t>
            </a:r>
            <a:r>
              <a:rPr lang="ru-RU" sz="3100" dirty="0" err="1" smtClean="0">
                <a:solidFill>
                  <a:schemeClr val="bg1"/>
                </a:solidFill>
              </a:rPr>
              <a:t>Жер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учаскесіне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меншік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құқығының </a:t>
            </a:r>
            <a:r>
              <a:rPr lang="ru-RU" sz="3100" dirty="0" err="1" smtClean="0">
                <a:solidFill>
                  <a:schemeClr val="bg1"/>
                </a:solidFill>
              </a:rPr>
              <a:t>келесі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негіздері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бойынша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пайда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smtClean="0">
                <a:solidFill>
                  <a:schemeClr val="bg1"/>
                </a:solidFill>
              </a:rPr>
              <a:t>болу </a:t>
            </a:r>
            <a:r>
              <a:rPr lang="ru-RU" sz="3100" dirty="0" err="1" smtClean="0">
                <a:solidFill>
                  <a:schemeClr val="bg1"/>
                </a:solidFill>
              </a:rPr>
              <a:t>негіздері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smtClean="0">
                <a:solidFill>
                  <a:schemeClr val="bg1"/>
                </a:solidFill>
              </a:rPr>
              <a:t>: </a:t>
            </a:r>
            <a:endParaRPr lang="ru-RU" sz="3100" dirty="0" smtClean="0">
              <a:solidFill>
                <a:schemeClr val="bg1"/>
              </a:solidFill>
            </a:endParaRPr>
          </a:p>
          <a:p>
            <a:pPr algn="just"/>
            <a:r>
              <a:rPr lang="ru-RU" sz="3100" dirty="0" smtClean="0">
                <a:solidFill>
                  <a:schemeClr val="bg1"/>
                </a:solidFill>
              </a:rPr>
              <a:t>1) </a:t>
            </a:r>
            <a:r>
              <a:rPr lang="ru-RU" sz="3100" b="1" dirty="0" err="1" smtClean="0">
                <a:solidFill>
                  <a:schemeClr val="bg1"/>
                </a:solidFill>
              </a:rPr>
              <a:t>жерге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меншік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құқығын табыстау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dirty="0" smtClean="0">
                <a:solidFill>
                  <a:schemeClr val="bg1"/>
                </a:solidFill>
              </a:rPr>
              <a:t>(</a:t>
            </a:r>
            <a:r>
              <a:rPr lang="ru-RU" sz="3100" dirty="0" err="1" smtClean="0">
                <a:solidFill>
                  <a:schemeClr val="bg1"/>
                </a:solidFill>
              </a:rPr>
              <a:t>мемлекеттік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органдар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актілері</a:t>
            </a:r>
            <a:r>
              <a:rPr lang="ru-RU" sz="3100" dirty="0" smtClean="0">
                <a:solidFill>
                  <a:schemeClr val="bg1"/>
                </a:solidFill>
              </a:rPr>
              <a:t>, </a:t>
            </a:r>
            <a:r>
              <a:rPr lang="ru-RU" sz="3100" dirty="0" err="1" smtClean="0">
                <a:solidFill>
                  <a:schemeClr val="bg1"/>
                </a:solidFill>
              </a:rPr>
              <a:t>жер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комиссиясы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қорытындысы</a:t>
            </a:r>
            <a:r>
              <a:rPr lang="ru-RU" sz="3100" dirty="0" smtClean="0">
                <a:solidFill>
                  <a:schemeClr val="bg1"/>
                </a:solidFill>
              </a:rPr>
              <a:t>, </a:t>
            </a:r>
            <a:r>
              <a:rPr lang="ru-RU" sz="3100" dirty="0" err="1" smtClean="0">
                <a:solidFill>
                  <a:schemeClr val="bg1"/>
                </a:solidFill>
              </a:rPr>
              <a:t>әкімнің қаулысы</a:t>
            </a:r>
            <a:r>
              <a:rPr lang="ru-RU" sz="3100" dirty="0" smtClean="0">
                <a:solidFill>
                  <a:schemeClr val="bg1"/>
                </a:solidFill>
              </a:rPr>
              <a:t>, </a:t>
            </a:r>
            <a:r>
              <a:rPr lang="ru-RU" sz="3100" dirty="0" err="1" smtClean="0">
                <a:solidFill>
                  <a:schemeClr val="bg1"/>
                </a:solidFill>
              </a:rPr>
              <a:t>заңдастыру комиссиясы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қорытындысы</a:t>
            </a:r>
            <a:r>
              <a:rPr lang="ru-RU" sz="3100" dirty="0" smtClean="0">
                <a:solidFill>
                  <a:schemeClr val="bg1"/>
                </a:solidFill>
              </a:rPr>
              <a:t>); </a:t>
            </a:r>
            <a:endParaRPr lang="ru-RU" sz="3100" dirty="0" smtClean="0">
              <a:solidFill>
                <a:schemeClr val="bg1"/>
              </a:solidFill>
            </a:endParaRPr>
          </a:p>
          <a:p>
            <a:pPr algn="just"/>
            <a:r>
              <a:rPr lang="ru-RU" sz="3100" dirty="0" smtClean="0">
                <a:solidFill>
                  <a:schemeClr val="bg1"/>
                </a:solidFill>
              </a:rPr>
              <a:t>2) </a:t>
            </a:r>
            <a:r>
              <a:rPr lang="ru-RU" sz="3100" b="1" dirty="0" err="1" smtClean="0">
                <a:solidFill>
                  <a:schemeClr val="bg1"/>
                </a:solidFill>
              </a:rPr>
              <a:t>жерге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меншік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құқығын </a:t>
            </a:r>
            <a:r>
              <a:rPr lang="ru-RU" sz="3100" b="1" dirty="0" smtClean="0">
                <a:solidFill>
                  <a:schemeClr val="bg1"/>
                </a:solidFill>
              </a:rPr>
              <a:t>беру </a:t>
            </a:r>
            <a:r>
              <a:rPr lang="ru-RU" sz="3100" dirty="0" smtClean="0">
                <a:solidFill>
                  <a:schemeClr val="bg1"/>
                </a:solidFill>
              </a:rPr>
              <a:t>(</a:t>
            </a:r>
            <a:r>
              <a:rPr lang="ru-RU" sz="3100" dirty="0" err="1" smtClean="0">
                <a:solidFill>
                  <a:schemeClr val="bg1"/>
                </a:solidFill>
              </a:rPr>
              <a:t>азаматтық құқықтық мәміле </a:t>
            </a:r>
            <a:r>
              <a:rPr lang="ru-RU" sz="3100" dirty="0" smtClean="0">
                <a:solidFill>
                  <a:schemeClr val="bg1"/>
                </a:solidFill>
              </a:rPr>
              <a:t>: </a:t>
            </a:r>
            <a:r>
              <a:rPr lang="ru-RU" sz="3100" dirty="0" err="1" smtClean="0">
                <a:solidFill>
                  <a:schemeClr val="bg1"/>
                </a:solidFill>
              </a:rPr>
              <a:t>сатып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алу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сату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шарты</a:t>
            </a:r>
            <a:r>
              <a:rPr lang="ru-RU" sz="3100" dirty="0" smtClean="0">
                <a:solidFill>
                  <a:schemeClr val="bg1"/>
                </a:solidFill>
              </a:rPr>
              <a:t>, </a:t>
            </a:r>
            <a:r>
              <a:rPr lang="ru-RU" sz="3100" dirty="0" err="1" smtClean="0">
                <a:solidFill>
                  <a:schemeClr val="bg1"/>
                </a:solidFill>
              </a:rPr>
              <a:t>айырбаст</a:t>
            </a:r>
            <a:r>
              <a:rPr lang="ru-RU" sz="3100" dirty="0" err="1" smtClean="0">
                <a:solidFill>
                  <a:schemeClr val="bg1"/>
                </a:solidFill>
              </a:rPr>
              <a:t>ау</a:t>
            </a:r>
            <a:r>
              <a:rPr lang="ru-RU" sz="3100" dirty="0" smtClean="0">
                <a:solidFill>
                  <a:schemeClr val="bg1"/>
                </a:solidFill>
              </a:rPr>
              <a:t>, </a:t>
            </a:r>
            <a:r>
              <a:rPr lang="ru-RU" sz="3100" dirty="0" err="1" smtClean="0">
                <a:solidFill>
                  <a:schemeClr val="bg1"/>
                </a:solidFill>
              </a:rPr>
              <a:t>сыйға беру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шарттары</a:t>
            </a:r>
            <a:r>
              <a:rPr lang="ru-RU" sz="3100" dirty="0" smtClean="0">
                <a:solidFill>
                  <a:schemeClr val="bg1"/>
                </a:solidFill>
              </a:rPr>
              <a:t>); </a:t>
            </a:r>
            <a:endParaRPr lang="ru-RU" sz="3100" dirty="0" smtClean="0">
              <a:solidFill>
                <a:schemeClr val="bg1"/>
              </a:solidFill>
            </a:endParaRPr>
          </a:p>
          <a:p>
            <a:pPr algn="just"/>
            <a:r>
              <a:rPr lang="ru-RU" sz="3100" dirty="0" smtClean="0">
                <a:solidFill>
                  <a:schemeClr val="bg1"/>
                </a:solidFill>
              </a:rPr>
              <a:t>3) </a:t>
            </a:r>
            <a:r>
              <a:rPr lang="ru-RU" sz="3100" b="1" dirty="0" err="1" smtClean="0">
                <a:solidFill>
                  <a:schemeClr val="bg1"/>
                </a:solidFill>
              </a:rPr>
              <a:t>жерге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меншік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құқығын әмбебап құқық мирасқорлық жолымен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өтуі </a:t>
            </a:r>
            <a:r>
              <a:rPr lang="ru-RU" sz="3100" dirty="0" smtClean="0">
                <a:solidFill>
                  <a:schemeClr val="bg1"/>
                </a:solidFill>
              </a:rPr>
              <a:t>(</a:t>
            </a:r>
            <a:r>
              <a:rPr lang="ru-RU" sz="3100" dirty="0" err="1" smtClean="0">
                <a:solidFill>
                  <a:schemeClr val="bg1"/>
                </a:solidFill>
              </a:rPr>
              <a:t>мүрагерлік</a:t>
            </a:r>
            <a:r>
              <a:rPr lang="ru-RU" sz="3100" dirty="0" smtClean="0">
                <a:solidFill>
                  <a:schemeClr val="bg1"/>
                </a:solidFill>
              </a:rPr>
              <a:t>. </a:t>
            </a:r>
            <a:r>
              <a:rPr lang="ru-RU" sz="3100" dirty="0" err="1" smtClean="0">
                <a:solidFill>
                  <a:schemeClr val="bg1"/>
                </a:solidFill>
              </a:rPr>
              <a:t>Заңды тұлғаның қайта құрылуы</a:t>
            </a:r>
            <a:r>
              <a:rPr lang="ru-RU" sz="3100" dirty="0" smtClean="0">
                <a:solidFill>
                  <a:schemeClr val="bg1"/>
                </a:solidFill>
              </a:rPr>
              <a:t>). </a:t>
            </a:r>
            <a:endParaRPr lang="ru-RU" sz="31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928694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Жер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учаскесіне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құқық </a:t>
            </a:r>
            <a:r>
              <a:rPr lang="ru-RU" dirty="0" err="1" smtClean="0">
                <a:solidFill>
                  <a:schemeClr val="bg1"/>
                </a:solidFill>
              </a:rPr>
              <a:t>куәландыратын құжаттар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858280" cy="502350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Бұл жерге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меншік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құқығының пайда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болуы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өзгеруі </a:t>
            </a:r>
            <a:r>
              <a:rPr lang="ru-RU" b="1" dirty="0" smtClean="0">
                <a:solidFill>
                  <a:schemeClr val="bg1"/>
                </a:solidFill>
              </a:rPr>
              <a:t>мен </a:t>
            </a:r>
            <a:r>
              <a:rPr lang="ru-RU" b="1" dirty="0" err="1" smtClean="0">
                <a:solidFill>
                  <a:schemeClr val="bg1"/>
                </a:solidFill>
              </a:rPr>
              <a:t>тоқтатылуы айқындайтын заңды фактілердің қалыптасуын айқындайтын құжат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шартар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smtClean="0">
                <a:solidFill>
                  <a:schemeClr val="bg1"/>
                </a:solidFill>
              </a:rPr>
              <a:t>сот </a:t>
            </a:r>
            <a:r>
              <a:rPr lang="ru-RU" dirty="0" err="1" smtClean="0">
                <a:solidFill>
                  <a:schemeClr val="bg1"/>
                </a:solidFill>
              </a:rPr>
              <a:t>шешімі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атқару органдарының актілері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u="sng" dirty="0" smtClean="0">
                <a:solidFill>
                  <a:schemeClr val="bg1"/>
                </a:solidFill>
              </a:rPr>
              <a:t>- </a:t>
            </a:r>
            <a:r>
              <a:rPr lang="ru-RU" u="sng" dirty="0" err="1" smtClean="0">
                <a:solidFill>
                  <a:schemeClr val="bg1"/>
                </a:solidFill>
              </a:rPr>
              <a:t>мұра құқығын растайтын</a:t>
            </a:r>
            <a:r>
              <a:rPr lang="ru-RU" u="sng" dirty="0" smtClean="0">
                <a:solidFill>
                  <a:schemeClr val="bg1"/>
                </a:solidFill>
              </a:rPr>
              <a:t> </a:t>
            </a:r>
            <a:r>
              <a:rPr lang="ru-RU" u="sng" dirty="0" err="1" smtClean="0">
                <a:solidFill>
                  <a:schemeClr val="bg1"/>
                </a:solidFill>
              </a:rPr>
              <a:t>акті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табыстау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актісі</a:t>
            </a:r>
            <a:r>
              <a:rPr lang="ru-RU" dirty="0" smtClean="0">
                <a:solidFill>
                  <a:schemeClr val="bg1"/>
                </a:solidFill>
              </a:rPr>
              <a:t>;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err="1" smtClean="0">
                <a:solidFill>
                  <a:schemeClr val="bg1"/>
                </a:solidFill>
              </a:rPr>
              <a:t>-</a:t>
            </a:r>
            <a:r>
              <a:rPr lang="ru-RU" dirty="0" err="1" smtClean="0">
                <a:solidFill>
                  <a:schemeClr val="bg1"/>
                </a:solidFill>
              </a:rPr>
              <a:t>өзара бөлу </a:t>
            </a:r>
            <a:r>
              <a:rPr lang="ru-RU" dirty="0" smtClean="0">
                <a:solidFill>
                  <a:schemeClr val="bg1"/>
                </a:solidFill>
              </a:rPr>
              <a:t>балансы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bg1"/>
                </a:solidFill>
                <a:latin typeface="+mn-lt"/>
              </a:rPr>
              <a:t>Жер</a:t>
            </a:r>
            <a:r>
              <a:rPr lang="ru-RU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+mn-lt"/>
              </a:rPr>
              <a:t>учаскесіне</a:t>
            </a:r>
            <a:r>
              <a:rPr lang="ru-RU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+mn-lt"/>
              </a:rPr>
              <a:t>құқықты растайтын</a:t>
            </a:r>
            <a:r>
              <a:rPr lang="ru-RU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+mn-lt"/>
              </a:rPr>
              <a:t>сәйкестендіру құжаты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- </a:t>
            </a:r>
            <a:r>
              <a:rPr lang="ru-RU" sz="3200" dirty="0" err="1" smtClean="0">
                <a:solidFill>
                  <a:schemeClr val="bg1"/>
                </a:solidFill>
              </a:rPr>
              <a:t>жерге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жеке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меншік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құқығын куәландыратын мемлекеттік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акті</a:t>
            </a:r>
            <a:r>
              <a:rPr lang="ru-RU" sz="3200" dirty="0" smtClean="0">
                <a:solidFill>
                  <a:schemeClr val="bg1"/>
                </a:solidFill>
              </a:rPr>
              <a:t>;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- </a:t>
            </a:r>
            <a:r>
              <a:rPr lang="ru-RU" sz="3200" dirty="0" err="1" smtClean="0">
                <a:solidFill>
                  <a:schemeClr val="bg1"/>
                </a:solidFill>
              </a:rPr>
              <a:t>жерге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уақытша өтеулі жер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пайдалану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құқығын растайтын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мемлекеттік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акті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- </a:t>
            </a:r>
            <a:r>
              <a:rPr lang="ru-RU" sz="3200" dirty="0" err="1" smtClean="0">
                <a:solidFill>
                  <a:schemeClr val="bg1"/>
                </a:solidFill>
              </a:rPr>
              <a:t>жерге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уақытша өтеусіз жер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пайдалану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құқығын растайтын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мемлекеттік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акті</a:t>
            </a:r>
            <a:r>
              <a:rPr lang="ru-RU" sz="3200" dirty="0" smtClean="0">
                <a:solidFill>
                  <a:schemeClr val="bg1"/>
                </a:solidFill>
              </a:rPr>
              <a:t>;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- </a:t>
            </a:r>
            <a:r>
              <a:rPr lang="ru-RU" sz="3200" dirty="0" err="1" smtClean="0">
                <a:solidFill>
                  <a:schemeClr val="bg1"/>
                </a:solidFill>
              </a:rPr>
              <a:t>жерге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тұрақты жер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пайдалану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құқығын растайтын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мемлекеттік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акті</a:t>
            </a:r>
            <a:r>
              <a:rPr lang="ru-RU" sz="3200" dirty="0" smtClean="0">
                <a:solidFill>
                  <a:schemeClr val="bg1"/>
                </a:solidFill>
              </a:rPr>
              <a:t>;</a:t>
            </a:r>
            <a:endParaRPr lang="ru-RU" sz="3200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solidFill>
                  <a:schemeClr val="bg1"/>
                </a:solidFill>
              </a:rPr>
              <a:t>Құрылыс </a:t>
            </a: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kk-KZ" dirty="0" smtClean="0">
                <a:solidFill>
                  <a:schemeClr val="bg1"/>
                </a:solidFill>
              </a:rPr>
              <a:t>ғимаратқа) үйге, құқық растайтын құжаттар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k-KZ" sz="3200" dirty="0" smtClean="0">
                <a:solidFill>
                  <a:schemeClr val="bg1"/>
                </a:solidFill>
              </a:rPr>
              <a:t>Табыстау актісі</a:t>
            </a:r>
            <a:r>
              <a:rPr lang="ru-RU" sz="3200" dirty="0" smtClean="0">
                <a:solidFill>
                  <a:schemeClr val="bg1"/>
                </a:solidFill>
              </a:rPr>
              <a:t>;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kk-KZ" sz="3200" dirty="0" smtClean="0">
                <a:solidFill>
                  <a:schemeClr val="bg1"/>
                </a:solidFill>
              </a:rPr>
              <a:t>Мүлікке меншік құқығының қалыптасу Актісі</a:t>
            </a:r>
            <a:r>
              <a:rPr lang="ru-RU" sz="3200" dirty="0" smtClean="0">
                <a:solidFill>
                  <a:schemeClr val="bg1"/>
                </a:solidFill>
              </a:rPr>
              <a:t>;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err="1" smtClean="0">
                <a:solidFill>
                  <a:schemeClr val="bg1"/>
                </a:solidFill>
              </a:rPr>
              <a:t>Объектіні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қабылдауға енгізу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Актісі</a:t>
            </a:r>
            <a:r>
              <a:rPr lang="ru-RU" sz="3200" dirty="0" smtClean="0">
                <a:solidFill>
                  <a:schemeClr val="bg1"/>
                </a:solidFill>
              </a:rPr>
              <a:t>;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err="1" smtClean="0">
                <a:solidFill>
                  <a:schemeClr val="bg1"/>
                </a:solidFill>
              </a:rPr>
              <a:t>Объектіні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меншік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иесінің бастамасымен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қабылдауға алу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Актісі</a:t>
            </a:r>
            <a:r>
              <a:rPr lang="ru-RU" sz="3200" dirty="0" smtClean="0">
                <a:solidFill>
                  <a:schemeClr val="bg1"/>
                </a:solidFill>
              </a:rPr>
              <a:t>;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err="1" smtClean="0">
                <a:solidFill>
                  <a:schemeClr val="bg1"/>
                </a:solidFill>
              </a:rPr>
              <a:t>Мүлікті сатып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алу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сату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шарты</a:t>
            </a:r>
            <a:r>
              <a:rPr lang="ru-RU" sz="3200" dirty="0" smtClean="0">
                <a:solidFill>
                  <a:schemeClr val="bg1"/>
                </a:solidFill>
              </a:rPr>
              <a:t>;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err="1" smtClean="0">
                <a:solidFill>
                  <a:schemeClr val="bg1"/>
                </a:solidFill>
              </a:rPr>
              <a:t>Мүлікті заңдастыру комиссиясының шешімі</a:t>
            </a:r>
            <a:r>
              <a:rPr lang="ru-RU" sz="3200" dirty="0" smtClean="0">
                <a:solidFill>
                  <a:schemeClr val="bg1"/>
                </a:solidFill>
              </a:rPr>
              <a:t>;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solidFill>
                  <a:schemeClr val="bg1"/>
                </a:solidFill>
              </a:rPr>
              <a:t>Құрылыстарды заңдастыру үшін сәйкестендірілуге жатқызылған құжаттар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r>
              <a:rPr lang="kk-KZ" sz="3600" b="1" dirty="0" smtClean="0">
                <a:solidFill>
                  <a:schemeClr val="bg1"/>
                </a:solidFill>
              </a:rPr>
              <a:t>Ғимараттың төлқұжаты</a:t>
            </a:r>
            <a:endParaRPr lang="ru-RU" sz="3600" b="1" dirty="0" smtClean="0">
              <a:solidFill>
                <a:schemeClr val="bg1"/>
              </a:solidFill>
            </a:endParaRPr>
          </a:p>
          <a:p>
            <a:r>
              <a:rPr lang="kk-KZ" sz="3600" b="1" dirty="0" smtClean="0">
                <a:solidFill>
                  <a:schemeClr val="bg1"/>
                </a:solidFill>
              </a:rPr>
              <a:t>Құқық куәландыратын құжат</a:t>
            </a:r>
          </a:p>
          <a:p>
            <a:r>
              <a:rPr lang="kk-KZ" sz="3600" b="1" dirty="0" smtClean="0">
                <a:solidFill>
                  <a:schemeClr val="bg1"/>
                </a:solidFill>
              </a:rPr>
              <a:t>Тіркелген құқықтар мен ауыртпалықтар туралы </a:t>
            </a:r>
            <a:r>
              <a:rPr lang="ru-RU" sz="3600" b="1" dirty="0" smtClean="0">
                <a:solidFill>
                  <a:schemeClr val="bg1"/>
                </a:solidFill>
              </a:rPr>
              <a:t>02 </a:t>
            </a:r>
            <a:r>
              <a:rPr lang="kk-KZ" sz="3600" b="1" smtClean="0">
                <a:solidFill>
                  <a:schemeClr val="bg1"/>
                </a:solidFill>
              </a:rPr>
              <a:t>нұсқадағы Анықтама</a:t>
            </a:r>
            <a:endParaRPr lang="ru-RU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</TotalTime>
  <Words>263</Words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ЖЕР МЕН ҮЙДІ ҚАЛАЙ ЗАҢДАСТЫРУҒА БОЛАДЫ.</vt:lpstr>
      <vt:lpstr>Жерге құқықтың пайда болу негіздері мен жолдары</vt:lpstr>
      <vt:lpstr>Жер учаскесіне құқық куәландыратын құжаттар</vt:lpstr>
      <vt:lpstr>Жер учаскесіне құқықты растайтын сәйкестендіру құжаты</vt:lpstr>
      <vt:lpstr>Құрылыс (ғимаратқа) үйге, құқық растайтын құжаттар </vt:lpstr>
      <vt:lpstr>Құрылыстарды заңдастыру үшін сәйкестендірілуге жатқызылған құжаттар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можно узаконить дом и землю.</dc:title>
  <dc:creator>ASUS</dc:creator>
  <cp:lastModifiedBy>ASUS</cp:lastModifiedBy>
  <cp:revision>6</cp:revision>
  <dcterms:created xsi:type="dcterms:W3CDTF">2017-06-15T06:09:12Z</dcterms:created>
  <dcterms:modified xsi:type="dcterms:W3CDTF">2017-06-16T07:07:23Z</dcterms:modified>
</cp:coreProperties>
</file>