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093"/>
    <a:srgbClr val="70BCCE"/>
    <a:srgbClr val="33CAFF"/>
    <a:srgbClr val="FFE59B"/>
    <a:srgbClr val="FF6600"/>
    <a:srgbClr val="FF3300"/>
    <a:srgbClr val="E3D8BF"/>
    <a:srgbClr val="FFF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7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BB784B-DC44-4D39-8DE7-A2DBFA326B75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elpme@advok.k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151" y="0"/>
            <a:ext cx="8610849" cy="4077072"/>
          </a:xfrm>
          <a:solidFill>
            <a:srgbClr val="FBC093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«Правило Миранды в РК: когда вы имеете право отказаться от дачи показаний»</a:t>
            </a:r>
            <a:r>
              <a:rPr lang="ru-RU" sz="48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</a:br>
            <a:endParaRPr lang="ru-RU" sz="4800" b="1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151" y="4077072"/>
            <a:ext cx="8610849" cy="2780928"/>
          </a:xfrm>
          <a:solidFill>
            <a:srgbClr val="70BCCE"/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Серик Айтбаев,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адвокат Алматинской городской коллегии адвокатов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656" y="321297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51 Конституции РФ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1. Никто не обязан свидетельствовать против себя самого, своего супруга и близких родственников, круг которых определяется федеральным законом.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149080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9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</a:t>
            </a:r>
            <a:r>
              <a:rPr lang="ru-RU" sz="39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77 Конституции РК</a:t>
            </a:r>
            <a:br>
              <a:rPr lang="ru-RU" sz="39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3. При применении закона </a:t>
            </a:r>
          </a:p>
          <a:p>
            <a:pPr marL="0" indent="0" fontAlgn="base">
              <a:buNone/>
            </a:pPr>
            <a:r>
              <a:rPr lang="ru-RU" sz="3600" u="sng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судья должен </a:t>
            </a:r>
          </a:p>
          <a:p>
            <a:pPr marL="0" indent="0" fontAlgn="base">
              <a:buNone/>
            </a:pP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руководствоваться следующими принципами:</a:t>
            </a:r>
          </a:p>
          <a:p>
            <a:pPr marL="0" indent="0" fontAlgn="base">
              <a:buNone/>
            </a:pP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7) никто не обязан давать показания против самого себя, супруга (супруги) и близких родственников, круг которых определяется законом. </a:t>
            </a: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7707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-5514"/>
            <a:ext cx="8316416" cy="6858000"/>
          </a:xfr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полиции от вас могут потребовать написать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объяснительную.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Законных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оснований для составления такой бумаги нет. 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3305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47352"/>
            <a:ext cx="3156942" cy="236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915816" y="4509120"/>
            <a:ext cx="5184576" cy="202867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131840" y="4365104"/>
            <a:ext cx="5184576" cy="217268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4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Кто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может отказаться от дачи показаний?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Причины отказа зависят от вашего процессуального статуса.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89040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. 65 УПК РК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u="sng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подозреваемый, обвиняемый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вправе отказаться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от дачи показаний. 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Любых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67520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5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Отказываться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от дачи показаний нужно до тех пор, пока ваш адвокат вместе с вами не выработал общую позицию, не продумал линию поведения по вашей защите. </a:t>
            </a: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Давать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показания на допросе можно только в том случае, если вы уже продумали вместе со своим адвокатом линию защиты.</a:t>
            </a: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61048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. 78 УПК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свидетель вправе: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отказаться от дачи показаний, 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u="sng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которые могут повлечь для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 него самого, его супруга (супруги) или близких родственников преследование за совершение уголовно наказуемого деяния или административного правонарушения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58669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Ст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. 71 УПК РК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отказ от дачи показаний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и дачу заведомо ложных показаний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потерпевший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 несет в соответствии с законом уголовную ответственность.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05064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2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Статья 28 УПК РК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Никто не обязан давать показания против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себя самого, супруга (супруги) и своих близких родственников, круг которых определен настоящим Кодексом.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7707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5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214 УПК 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Лицо, осуществляющее досудебное </a:t>
            </a: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расследование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, обязано 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разъяснить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, что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потерпевший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вправе отказаться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от дачи показаний, уличающих в совершении уголовного правонарушения его самого, супруга (супруги), близких родственников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72" y="453919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3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460432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4400" dirty="0" smtClean="0"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Когда </a:t>
            </a:r>
            <a:r>
              <a:rPr lang="ru-RU" sz="3600" dirty="0">
                <a:latin typeface="Arial Black" panose="020B0A04020102020204" pitchFamily="34" charset="0"/>
              </a:rPr>
              <a:t>человека задерживает сотрудник полиции,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важно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знать свои права.</a:t>
            </a:r>
            <a:endParaRPr lang="ru-RU" sz="3600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17689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5" y="3261335"/>
            <a:ext cx="5466891" cy="33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365 УПК 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Судья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 должен разъяснить подсудимому , что он 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обязан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 отвечать на вопрос о том,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признает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он свою виновность или нет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, и что отказ подсудимого отвечать не может быть истолкован во вред ему.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72" y="453919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8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Статья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367 УПК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Перед допросом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подсудимого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 судья разъясняет ему право,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давать или не давать показания по поводу предъявленного обвинения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и других обстоятельств дела, а также что все сказанное подсудимым может быть использовано против него.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72" y="453919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По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статистике, правом на молчание пользуются 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только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4-9 % людей.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72" y="453919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locksdoor.ru/wp-content/uploads/2015/03/-e1425325314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3960440" cy="37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4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300192" y="0"/>
            <a:ext cx="2843808" cy="35010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823" y="0"/>
            <a:ext cx="6362449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Золотое правило: </a:t>
            </a:r>
          </a:p>
          <a:p>
            <a:pPr marL="0" indent="0" fontAlgn="base">
              <a:buNone/>
            </a:pPr>
            <a:r>
              <a:rPr lang="ru-RU" sz="4000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знай свои права и защищай их, но не «качай права». </a:t>
            </a:r>
            <a:br>
              <a:rPr lang="ru-RU" sz="4000" dirty="0" smtClean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4000" dirty="0" smtClean="0">
              <a:solidFill>
                <a:srgbClr val="FF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Особенно, если у </a:t>
            </a: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вас нет опыта и вы не уверены в своих силах.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013" y="474745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699792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1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988840"/>
          </a:xfrm>
          <a:solidFill>
            <a:srgbClr val="33CAFF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8172400" cy="4941168"/>
          </a:xfrm>
          <a:solidFill>
            <a:srgbClr val="FBC093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 Айтбаев,</a:t>
            </a: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адвокат Алматинской городской коллегии адвокатов</a:t>
            </a:r>
          </a:p>
          <a:p>
            <a:pPr marL="82296" indent="0"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Тел. +7 (707) 835 33 11</a:t>
            </a:r>
          </a:p>
          <a:p>
            <a:pPr marL="82296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helpme@advok.kz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2" y="2947563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Формула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9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«Вы имеете право молчать»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— </a:t>
            </a:r>
            <a:b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не изобретение сценаристов. </a:t>
            </a:r>
            <a:b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юридическое положение</a:t>
            </a: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 fontAlgn="base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известное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как </a:t>
            </a: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ru-RU" sz="39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sz="39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Правило </a:t>
            </a:r>
            <a:r>
              <a:rPr lang="ru-RU" sz="39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Миранды»</a:t>
            </a:r>
          </a:p>
          <a:p>
            <a:pPr marL="0" indent="0" fontAlgn="base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260" y="443711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r="3365"/>
          <a:stretch/>
        </p:blipFill>
        <p:spPr bwMode="auto">
          <a:xfrm>
            <a:off x="3652002" y="2005918"/>
            <a:ext cx="2670944" cy="30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67" y="0"/>
            <a:ext cx="846683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Миранда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Аризоны 384 U.S. 436 (1966) 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историческое дело, рассмотренное Верховным Судом Соединённых Штатов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Америки.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установил, что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любые показания могут быть использованы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суде только в том случае,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сторона обвинения может доказать, что подозреваемый перед допросом был информирован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 праве на адвоката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 праве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свидетельствовать против себя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861048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26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июня 2000 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года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высший Верховный Суд США 7 голосами против 2 окончательно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восстановил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 "Правило Миранды". </a:t>
            </a:r>
            <a:endParaRPr lang="ru-RU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Формулируя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мнение большинства, председатель Верховного суда Вильям Ренквист сказал, что </a:t>
            </a:r>
            <a:endParaRPr lang="ru-RU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это правило стало частью нашей национальной культуры»</a:t>
            </a:r>
            <a:endParaRPr lang="ru-RU" b="1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04" y="4365104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0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Почему </a:t>
            </a:r>
            <a:r>
              <a:rPr lang="ru-RU" sz="4400" dirty="0">
                <a:latin typeface="Arial Black" panose="020B0A04020102020204" pitchFamily="34" charset="0"/>
                <a:cs typeface="Arial" panose="020B0604020202020204" pitchFamily="34" charset="0"/>
              </a:rPr>
              <a:t>среди полицейских популярны </a:t>
            </a:r>
            <a:r>
              <a:rPr lang="ru-RU" sz="4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бланки отказа </a:t>
            </a:r>
            <a:r>
              <a:rPr lang="ru-RU" sz="4400" dirty="0">
                <a:latin typeface="Arial Black" panose="020B0A04020102020204" pitchFamily="34" charset="0"/>
                <a:cs typeface="Arial" panose="020B0604020202020204" pitchFamily="34" charset="0"/>
              </a:rPr>
              <a:t>от прав на молчание </a:t>
            </a:r>
            <a:r>
              <a:rPr lang="ru-RU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и </a:t>
            </a:r>
            <a:r>
              <a:rPr lang="ru-RU" sz="4400" dirty="0">
                <a:latin typeface="Arial Black" panose="020B0A04020102020204" pitchFamily="34" charset="0"/>
                <a:cs typeface="Arial" panose="020B0604020202020204" pitchFamily="34" charset="0"/>
              </a:rPr>
              <a:t>на адвоката?</a:t>
            </a:r>
            <a:br>
              <a:rPr lang="ru-RU" sz="4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44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61048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2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Следователь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может сказать: «Ну мы же вас вызываем на беседу, ни в чем вас лично не обвиняем, </a:t>
            </a: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нам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просто нужно прояснить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все обстоятельства дела». 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fontAlgn="base">
              <a:buNone/>
            </a:pP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Это большое лукавство!</a:t>
            </a: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04" y="3670759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1570484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827584" y="2924944"/>
            <a:ext cx="8316416" cy="393305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base">
              <a:buFont typeface="Wingdings 2"/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29969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 случае, если вас вызвали в следственные органы официально, необходимо идти </a:t>
            </a:r>
            <a:r>
              <a:rPr lang="ru-RU" sz="3600" b="1" u="sng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только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 со своим </a:t>
            </a: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адвокатом!</a:t>
            </a:r>
          </a:p>
          <a:p>
            <a:pPr marL="0" indent="0" fontAlgn="base">
              <a:buNone/>
            </a:pP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1703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68" y="3053581"/>
            <a:ext cx="6614703" cy="380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8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8316416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ru-RU" sz="3600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чем отличие статьи 51 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Конституции РФ 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от статьи 77 </a:t>
            </a:r>
            <a:b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  <a:cs typeface="Arial" panose="020B0604020202020204" pitchFamily="34" charset="0"/>
              </a:rPr>
              <a:t>Конституции </a:t>
            </a:r>
            <a:r>
              <a:rPr lang="ru-RU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РК?</a:t>
            </a:r>
          </a:p>
          <a:p>
            <a:pPr marL="0" indent="0" fontAlgn="base">
              <a:buNone/>
            </a:pPr>
            <a:endParaRPr lang="ru-RU" sz="3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33056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7" y="4221088"/>
            <a:ext cx="1744141" cy="244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s.f.kz/prod/898/897336_5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225" y="4221088"/>
            <a:ext cx="1795841" cy="24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rgbClr val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70C0"/>
      </a:hlink>
      <a:folHlink>
        <a:srgbClr val="00206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1064</TotalTime>
  <Words>203</Words>
  <Application>Microsoft Office PowerPoint</Application>
  <PresentationFormat>Экран (4:3)</PresentationFormat>
  <Paragraphs>100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  «Правило Миранды в РК: когда вы имеете право отказаться от дачи показаний»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Исполнительное производство</dc:title>
  <dc:creator>lenovo</dc:creator>
  <cp:lastModifiedBy>Элина Черногрицкая</cp:lastModifiedBy>
  <cp:revision>100</cp:revision>
  <dcterms:created xsi:type="dcterms:W3CDTF">2017-02-13T03:31:43Z</dcterms:created>
  <dcterms:modified xsi:type="dcterms:W3CDTF">2018-01-24T08:17:05Z</dcterms:modified>
</cp:coreProperties>
</file>