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256" r:id="rId2"/>
    <p:sldId id="260" r:id="rId3"/>
    <p:sldId id="289" r:id="rId4"/>
    <p:sldId id="290" r:id="rId5"/>
    <p:sldId id="346" r:id="rId6"/>
    <p:sldId id="352" r:id="rId7"/>
    <p:sldId id="366" r:id="rId8"/>
    <p:sldId id="353" r:id="rId9"/>
    <p:sldId id="345" r:id="rId10"/>
    <p:sldId id="374" r:id="rId11"/>
    <p:sldId id="375" r:id="rId12"/>
    <p:sldId id="351" r:id="rId13"/>
    <p:sldId id="355" r:id="rId14"/>
    <p:sldId id="356" r:id="rId15"/>
    <p:sldId id="354" r:id="rId16"/>
    <p:sldId id="357" r:id="rId17"/>
    <p:sldId id="358" r:id="rId18"/>
    <p:sldId id="360" r:id="rId19"/>
    <p:sldId id="361" r:id="rId20"/>
    <p:sldId id="363" r:id="rId21"/>
    <p:sldId id="364" r:id="rId22"/>
    <p:sldId id="365" r:id="rId23"/>
    <p:sldId id="367" r:id="rId24"/>
    <p:sldId id="368" r:id="rId25"/>
    <p:sldId id="347" r:id="rId26"/>
    <p:sldId id="369" r:id="rId27"/>
    <p:sldId id="371" r:id="rId28"/>
    <p:sldId id="370" r:id="rId29"/>
    <p:sldId id="372" r:id="rId30"/>
    <p:sldId id="373" r:id="rId31"/>
    <p:sldId id="377" r:id="rId32"/>
    <p:sldId id="379" r:id="rId33"/>
    <p:sldId id="378" r:id="rId34"/>
    <p:sldId id="376" r:id="rId35"/>
    <p:sldId id="383" r:id="rId36"/>
    <p:sldId id="381" r:id="rId37"/>
    <p:sldId id="382" r:id="rId38"/>
    <p:sldId id="288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F4F4F"/>
    <a:srgbClr val="606060"/>
    <a:srgbClr val="3278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713" autoAdjust="0"/>
  </p:normalViewPr>
  <p:slideViewPr>
    <p:cSldViewPr>
      <p:cViewPr varScale="1">
        <p:scale>
          <a:sx n="112" d="100"/>
          <a:sy n="112" d="100"/>
        </p:scale>
        <p:origin x="1482" y="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5A8F7CF-EE8C-4B31-85D7-6421B5962300}" type="datetimeFigureOut">
              <a:rPr lang="ru-RU" smtClean="0"/>
              <a:t>27.03.2019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9B6A6D7-C081-4641-9C61-1049572F6F7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16062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9BC534-C453-4924-B508-4DC08A2BD0B8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9974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D292A3-ED81-473D-ACB1-2D392A0FB8A9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8601303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745829-1B57-49B6-8D61-6AC4171B3628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957C-FE14-4F55-B94B-A18B7740030E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206217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EF1066-4C2A-4973-A541-BDA26B52E5D3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93854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8395A0B-C575-42BF-AD95-F3F5DE3DAAAB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006799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F55AF1-02A3-4996-AEA9-981AF9334FEF}" type="datetime1">
              <a:rPr lang="ru-RU" smtClean="0"/>
              <a:t>27.03.2019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8351830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127416-966F-479B-987C-A793A0430677}" type="datetime1">
              <a:rPr lang="ru-RU" smtClean="0"/>
              <a:t>27.03.2019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072289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ACB6A9-DFD6-48C3-9D17-5D3EF534FBD5}" type="datetime1">
              <a:rPr lang="ru-RU" smtClean="0"/>
              <a:t>27.03.2019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37917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4C6D0-E1C4-4519-9D3F-F05B4A048B0A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594174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B78ECD-8AB5-4381-8662-7D35E6924D01}" type="datetime1">
              <a:rPr lang="ru-RU" smtClean="0"/>
              <a:t>27.03.2019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580723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tif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9B35F8-7304-438F-B1F6-B5DDEFB4CB47}" type="datetime1">
              <a:rPr lang="ru-RU" smtClean="0"/>
              <a:t>27.03.2019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B575DEC-D436-4A77-93B4-E6E2A837731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89100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0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eg"/><Relationship Id="rId4" Type="http://schemas.openxmlformats.org/officeDocument/2006/relationships/image" Target="../media/image28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«Декларирование доходов и имущества физических лиц за 2018 год</a:t>
            </a:r>
            <a:r>
              <a:rPr lang="ru-RU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  <a:endParaRPr lang="ru-RU" sz="24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b="1" dirty="0" smtClean="0">
                <a:solidFill>
                  <a:srgbClr val="606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b="1" dirty="0" err="1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Масатбаев</a:t>
            </a:r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Айдар</a:t>
            </a:r>
          </a:p>
          <a:p>
            <a:pPr algn="l"/>
            <a:endParaRPr lang="ru-RU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член Палаты налоговых консультантов</a:t>
            </a:r>
          </a:p>
          <a:p>
            <a:pPr algn="l"/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дипломированный налоговый эксперт </a:t>
            </a:r>
            <a:r>
              <a:rPr lang="en-US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LL.M</a:t>
            </a:r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ru-RU" sz="2000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25244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08639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Отступление: ЕСП и мифы вокруг него (1 из 2) 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ст.774 Налогового Кодекса.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2006890"/>
            <a:ext cx="7704856" cy="39087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Плательщиками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ЕСП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признаются физические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которые: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79388"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уплатили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ЕСП;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79388"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не используют труд наемных работников;</a:t>
            </a:r>
          </a:p>
          <a:p>
            <a:pPr marL="441325" indent="-179388" fontAlgn="base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оказывают услуги исключительно физическим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лицам (ИП исключены),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 (или) реализуют исключительно физическим лицам, не являющимся налоговыми агентами, сельскохозяйственную продукцию личного подсобного хозяйства собственного производства, за исключением подакцизной продукции.</a:t>
            </a:r>
          </a:p>
          <a:p>
            <a:pPr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Размер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дохода плательщика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ЕСП, не может превышать 1175-кратный размер месячного расчетного показателя,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установленного на 1 января соответствующего финансового года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10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30353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821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Отступление: ЕСП и мифы вокруг него (2 из 2)</a:t>
            </a:r>
          </a:p>
          <a:p>
            <a:pPr marL="446088" algn="ctr"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ст.774 Налогового Кодекса.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19572" y="1772816"/>
            <a:ext cx="7704856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признаются в качестве плательщиков ЕСП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pPr fontAlgn="base"/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1325" indent="-179388"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лица, осуществляющие указанные услуги на территории объектов коммерческой недвижимости, а также торговых объектах, в том числе находящихся на праве собственности, аренды, пользования, доверительного управления;</a:t>
            </a:r>
          </a:p>
          <a:p>
            <a:pPr marL="441325" indent="-179388"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лица, предоставляющие в имущественный наем (аренду) имущество, за исключением жилища;</a:t>
            </a:r>
          </a:p>
          <a:p>
            <a:pPr marL="441325" indent="-179388"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лица, занимающиеся частной практикой;</a:t>
            </a:r>
          </a:p>
          <a:p>
            <a:pPr marL="441325" indent="-179388"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иностранцы и лица без гражданства, за исключением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оралманов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441325" indent="-179388" fontAlgn="base"/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лица, имеющие государственную регистрацию в качестве индивидуального предпринимателя.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/>
            </a:r>
            <a:b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ru-RU" sz="20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МИФ: ЕСП налог для безработных</a:t>
            </a:r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11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30353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44162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2636912"/>
            <a:ext cx="7632848" cy="3005167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Случаи обязательного декларирования и последующей оплатой налога: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Имущественный доход резидентов Казахстана;</a:t>
            </a:r>
          </a:p>
          <a:p>
            <a:pPr marL="627063"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Иностранные имущество и доходы резидентов Казахстана.</a:t>
            </a:r>
          </a:p>
          <a:p>
            <a:pPr marL="627063"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Казахстана,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 определенные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 и (или) имущество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47187"/>
            <a:ext cx="1728192" cy="50405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12</a:t>
            </a:fld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0" y="3555248"/>
            <a:ext cx="639713" cy="58424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450" y="4451684"/>
            <a:ext cx="631499" cy="6061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64657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988840"/>
            <a:ext cx="7632848" cy="4392488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представляет собой результат торговли посредника «купить что то дёшево продать дороже».</a:t>
            </a:r>
          </a:p>
          <a:p>
            <a:pPr marL="627063" algn="just"/>
            <a:endParaRPr lang="ru-RU" sz="18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just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Профессиональным языком такой доход называется «</a:t>
            </a:r>
            <a:r>
              <a:rPr lang="ru-RU" sz="16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прирост стоимости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или «</a:t>
            </a:r>
            <a:r>
              <a:rPr lang="ru-RU" sz="16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 от прироста стоимости»</a:t>
            </a:r>
          </a:p>
          <a:p>
            <a:pPr marL="627063" algn="just"/>
            <a:r>
              <a:rPr lang="ru-RU" sz="1600" u="sng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Пример: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купить товар по 1 500 тенге и продать по 15 000 тенге = 13 500 тенге (прирост стоимости 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aka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«имущественный доход»)</a:t>
            </a:r>
          </a:p>
          <a:p>
            <a:pPr marL="627063" algn="just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Торговля каким имуществом и при каких условиях обязывает физических лиц платить налог с дохода с прироста стоимости?</a:t>
            </a:r>
          </a:p>
          <a:p>
            <a:pPr marL="623888"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3888"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Разбираемся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следующем слайде</a:t>
            </a:r>
            <a:r>
              <a:rPr lang="ru-RU" sz="18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«Имущественный доход» 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разбираемся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11183"/>
            <a:ext cx="1728192" cy="50405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751970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27584" y="1700808"/>
            <a:ext cx="7632848" cy="4320480"/>
          </a:xfrm>
        </p:spPr>
        <p:txBody>
          <a:bodyPr>
            <a:noAutofit/>
          </a:bodyPr>
          <a:lstStyle/>
          <a:p>
            <a:pPr algn="just"/>
            <a:r>
              <a:rPr lang="en-US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</a:t>
            </a:r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Казахстане:</a:t>
            </a:r>
            <a:endParaRPr lang="en-US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7275" indent="-342900" algn="just">
              <a:buAutoNum type="alphaLcPeriod"/>
            </a:pP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квартиры, дома, гаражи, объекты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личного подсобного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хозяйства;</a:t>
            </a:r>
            <a:endParaRPr lang="en-US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57275" indent="-342900" algn="just">
              <a:buAutoNum type="alphaLcPeriod"/>
            </a:pPr>
            <a:endParaRPr lang="ru-RU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indent="714375" algn="just"/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b.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участки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земельные доли</a:t>
            </a:r>
          </a:p>
          <a:p>
            <a:pPr marL="1166813" indent="-3175" algn="just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целевое назначение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которых с даты возникновения права собственности до даты реализации являются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ИЖС,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дачное строительство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с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доводство,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ведение личного подсобного хозяйства, под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гараж;</a:t>
            </a:r>
          </a:p>
          <a:p>
            <a:pPr algn="just"/>
            <a:endParaRPr lang="en-US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прирост стоимости возник при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продаже именно этого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имущества, то он облагается ИПН, только если продажа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прошла </a:t>
            </a:r>
            <a:r>
              <a:rPr lang="ru-RU" sz="20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течение года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 дня приобретения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</a:p>
          <a:p>
            <a:pPr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«Правило 1 года»</a:t>
            </a:r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644495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Продажа Недвижимости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(статья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331 Налогового Кодекса)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45451" y="5684764"/>
            <a:ext cx="1728192" cy="50405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2276872"/>
            <a:ext cx="567654" cy="64807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2492" y="3442387"/>
            <a:ext cx="592120" cy="5772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87263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94149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Движимое имущество:</a:t>
            </a:r>
          </a:p>
          <a:p>
            <a:pPr indent="714375"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Механические транспортные средства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прицепы,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подлежащих государственной регистрации в Республике Казахстан, находящихся на праве собственности </a:t>
            </a:r>
            <a:r>
              <a:rPr lang="ru-RU" sz="20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менее </a:t>
            </a:r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indent="714375"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163638" algn="just"/>
            <a:r>
              <a:rPr lang="ru-RU" sz="1600" u="sng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механическое транспортное средство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самоходное дорожное транспортное средство, приводимое в движение двигателем, за исключением мопедов и рельсовых транспортных средств. Понятие распространяется также на тракторы и самоходные машины при их участии в дорожном движении</a:t>
            </a:r>
          </a:p>
          <a:p>
            <a:pPr marL="1163638" algn="l" defTabSz="1163638"/>
            <a:r>
              <a:rPr lang="ru-RU" sz="1600" u="sng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прицеп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 транспортное средство, не оборудованное двигателем и предназначенное для движения в составе с механическим транспортным средством. Понятие распространяется также на полуприцепы и прицепы-роспуски</a:t>
            </a: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lvl="0" algn="ctr"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Движимое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 (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статья 331 Налогового Кодекса)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75180"/>
            <a:ext cx="1728192" cy="50405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15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7" y="3343784"/>
            <a:ext cx="725890" cy="745312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9617" y="4684875"/>
            <a:ext cx="714189" cy="688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0083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1700808"/>
            <a:ext cx="7776864" cy="4941493"/>
          </a:xfrm>
        </p:spPr>
        <p:txBody>
          <a:bodyPr>
            <a:noAutofit/>
          </a:bodyPr>
          <a:lstStyle/>
          <a:p>
            <a:pPr algn="just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Иное имущество без Правила одного года:</a:t>
            </a:r>
          </a:p>
          <a:p>
            <a:pPr algn="just"/>
            <a:endParaRPr lang="ru-RU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6450" indent="-449263" algn="just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(а) Прочие земельные участки и недвижимость не перечисленные выше;</a:t>
            </a:r>
          </a:p>
          <a:p>
            <a:pPr marL="806450" indent="-449263" algn="just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Инвестиционное золото («»).</a:t>
            </a:r>
          </a:p>
          <a:p>
            <a:pPr marL="806450" indent="-449263" algn="just"/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(c)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Ценные бумаги и производные финансовые инструменты </a:t>
            </a:r>
          </a:p>
          <a:p>
            <a:pPr marL="806450" indent="-449263" algn="just"/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(это общее правило, для инвесторов на 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KASE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AIX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есть исключения)</a:t>
            </a:r>
          </a:p>
          <a:p>
            <a:pPr indent="714375" algn="just"/>
            <a:endParaRPr lang="ru-RU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Выводы: перечень объектов имущества, продажа которых может повлечь облагаемый доход ограничен: </a:t>
            </a:r>
          </a:p>
          <a:p>
            <a:pPr marL="898525" indent="-358775" algn="just">
              <a:buAutoNum type="arabicParenBoth"/>
            </a:pP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недвижимость, механический транспорт и прицепы </a:t>
            </a:r>
          </a:p>
          <a:p>
            <a:pPr marL="539750" algn="just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(с учетом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равила одного года владения);</a:t>
            </a:r>
          </a:p>
          <a:p>
            <a:pPr marL="898525" indent="-358775" algn="just">
              <a:buAutoNum type="arabicParenBoth"/>
            </a:pP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инвестиционное золото; и</a:t>
            </a:r>
          </a:p>
          <a:p>
            <a:pPr marL="898525" indent="-358775" algn="just">
              <a:buAutoNum type="arabicParenBoth"/>
            </a:pP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некоторые финансовые инструменты.</a:t>
            </a: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marL="627063" algn="l"/>
            <a:endParaRPr lang="ru-RU" sz="2000" dirty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lvl="0" algn="ctr"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Иное имущество (статья 331 Налогового Кодекса).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33257"/>
            <a:ext cx="1728192" cy="504055"/>
          </a:xfrm>
          <a:prstGeom prst="rect">
            <a:avLst/>
          </a:prstGeom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6676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889248" y="1453304"/>
            <a:ext cx="7571184" cy="4941493"/>
          </a:xfrm>
        </p:spPr>
        <p:txBody>
          <a:bodyPr>
            <a:noAutofit/>
          </a:bodyPr>
          <a:lstStyle/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возникает имущественный доход, который подлежит налогообложению, что определение его размера изначально  простое: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Разность(А – В)</a:t>
            </a:r>
          </a:p>
          <a:p>
            <a:pPr algn="l"/>
            <a:endParaRPr lang="ru-RU" sz="1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4375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где</a:t>
            </a:r>
          </a:p>
          <a:p>
            <a:pPr marL="714375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 – это сумма по которой продавец продает имущество, </a:t>
            </a:r>
          </a:p>
          <a:p>
            <a:pPr marL="714375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– сумма по которой продавец приобрел это имущество </a:t>
            </a:r>
          </a:p>
          <a:p>
            <a:pPr algn="l"/>
            <a:endParaRPr lang="ru-RU" sz="1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Наиболее болезненные моменты возникает в случаях когда у продавца нет стоимости приобретения своего имущества (наследство, подарок родителей или близких)</a:t>
            </a:r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lvl="0" algn="ctr">
              <a:defRPr/>
            </a:pP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исчисления (статья 331 Налогового Кодекса).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32240" y="5733256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122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772816"/>
            <a:ext cx="7632848" cy="4941493"/>
          </a:xfrm>
        </p:spPr>
        <p:txBody>
          <a:bodyPr>
            <a:noAutofit/>
          </a:bodyPr>
          <a:lstStyle/>
          <a:p>
            <a:pPr marL="627063" algn="l"/>
            <a:endParaRPr lang="ru-RU" sz="2000" dirty="0" smtClean="0">
              <a:solidFill>
                <a:srgbClr val="4F4F4F"/>
              </a:solidFill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Когда недвижимость приобретена по договору долевого участия в ЖС, то ценой ее приобретения выступает цена по договору, но год начинает исчисляться с даты оформления права собственности на имущество, а не с даты заключения такого договора.</a:t>
            </a:r>
          </a:p>
          <a:p>
            <a:pPr marL="457200" indent="-457200" algn="just">
              <a:buAutoNum type="arabicPeriod"/>
            </a:pP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 algn="just">
              <a:buAutoNum type="arabicPeriod"/>
            </a:pP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налогоплательщик приобрел права требования по договору долевого участия в ЖС, то цена приобретения такой недвижимости будет равна цене приобретения прав по такому договору.</a:t>
            </a: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</a:t>
            </a:r>
            <a:r>
              <a:rPr lang="ru-RU" sz="20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нет цены приобретения (1 из 3)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804248" y="5733256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3328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010477" y="1685873"/>
            <a:ext cx="7488832" cy="494149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недвижимость получена по наследству (благотворительная помощь) или налогоплательщик построил дом, то цена приобретения в этих случаях будет определяться как рыночная стоимость, определенная оценочной компанией.</a:t>
            </a: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Требования к отчету об оценке: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1.Сам отчет может быть датирован не позднее 31 марта года следующего за годом оформления права собственности</a:t>
            </a:r>
          </a:p>
          <a:p>
            <a:pPr marL="269875" indent="-269875"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Оценка должна быть произведена на дату возникновения права собственности, то есть ретроспективно. 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</a:t>
            </a:r>
            <a:r>
              <a:rPr lang="ru-RU" sz="20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нет цены приобретения (2 из 3)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19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00567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57571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316" y="2060848"/>
            <a:ext cx="9144000" cy="3816424"/>
          </a:xfrm>
        </p:spPr>
        <p:txBody>
          <a:bodyPr>
            <a:normAutofit lnSpcReduction="10000"/>
          </a:bodyPr>
          <a:lstStyle/>
          <a:p>
            <a:pPr>
              <a:tabLst>
                <a:tab pos="8878888" algn="l"/>
              </a:tabLst>
            </a:pPr>
            <a:endParaRPr lang="ru-RU" dirty="0" smtClean="0"/>
          </a:p>
          <a:p>
            <a:pPr>
              <a:tabLst>
                <a:tab pos="8878888" algn="l"/>
              </a:tabLst>
            </a:pPr>
            <a:r>
              <a:rPr lang="en-US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 – резиденты</a:t>
            </a:r>
            <a:r>
              <a:rPr lang="en-US" sz="24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ru-RU" sz="24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93763" indent="-457200" algn="l"/>
            <a:endParaRPr lang="ru-RU" sz="24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6663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обязанные законом сдавать декларацию о доходах в силу  своей профессии</a:t>
            </a:r>
          </a:p>
          <a:p>
            <a:pPr marL="893763" indent="1588" algn="l">
              <a:buFont typeface="Wingdings" panose="05000000000000000000" pitchFamily="2" charset="2"/>
              <a:buChar char="q"/>
            </a:pPr>
            <a:endParaRPr lang="ru-RU" sz="24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36663" indent="-342900" algn="l">
              <a:buFont typeface="Wingdings" panose="05000000000000000000" pitchFamily="2" charset="2"/>
              <a:buChar char="ü"/>
            </a:pP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имеющие имущество или получившие доход, определенные законом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-16350" y="764704"/>
            <a:ext cx="916035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361950" lvl="0" algn="ctr" defTabSz="36195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Кто предоставляет индивидуальную декларацию </a:t>
            </a:r>
          </a:p>
          <a:p>
            <a:pPr marL="361950" lvl="0" algn="ctr" defTabSz="361950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доходах и имуществе за 2018 год</a:t>
            </a:r>
            <a:endParaRPr lang="ru-RU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25244"/>
            <a:ext cx="1728192" cy="504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3616821"/>
            <a:ext cx="605256" cy="70447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483" y="4733430"/>
            <a:ext cx="733345" cy="7264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7984" y="1896554"/>
            <a:ext cx="895194" cy="8677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3860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19672" y="1597419"/>
            <a:ext cx="7200800" cy="494149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Последствия несоответствия отчета об оценке указанным требованиям:</a:t>
            </a: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Цена приобретения будет исчисляться из стоимости определённой Государственной корпорацией «Правительство для граждан»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определенная для исчисления налога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соответственно на землю или имущество.</a:t>
            </a: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Возможность использовать услуги оценки может применяться только к случаям:</a:t>
            </a:r>
          </a:p>
          <a:p>
            <a:pPr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самостоятельной постройки дома;</a:t>
            </a:r>
          </a:p>
          <a:p>
            <a:pPr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(2) получения недвижимости по наследству; </a:t>
            </a:r>
            <a:endParaRPr lang="en-US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(3) полученного в качестве благотворительной </a:t>
            </a:r>
          </a:p>
          <a:p>
            <a:pPr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помощи.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</a:t>
            </a:r>
            <a:r>
              <a:rPr lang="ru-RU" sz="20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нет цены приобретения (3 из 3)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20</a:t>
            </a:fld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80421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285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597419"/>
            <a:ext cx="7632848" cy="4941493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 недвижимого имущества в уставной капитал юридических лиц также может образовать имущественный доход</a:t>
            </a:r>
            <a:endParaRPr lang="en-US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(А - В)</a:t>
            </a:r>
            <a:r>
              <a:rPr lang="en-US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Разность</a:t>
            </a:r>
            <a:r>
              <a:rPr lang="en-US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&gt; 0</a:t>
            </a:r>
            <a:endParaRPr lang="ru-RU" sz="2000" b="1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где А - стоимость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вклада, указанной в учредительных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документах юридического лица «полученного обмен на 	внесенное 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УК имущество»</a:t>
            </a:r>
          </a:p>
          <a:p>
            <a:pPr algn="l"/>
            <a:endParaRPr lang="ru-RU" sz="1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В- цена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приобретения недвижимости меньше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чем полученная в 	обмен.  </a:t>
            </a: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остальном полная аналогия с продажей недвижимости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учетом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равила 1 года.</a:t>
            </a: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</a:t>
            </a:r>
            <a:r>
              <a:rPr lang="ru-RU" sz="20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20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клад недвижимости в УК (</a:t>
            </a:r>
            <a:r>
              <a:rPr lang="ru-RU" sz="2000" b="1" dirty="0" err="1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 333 НК РК)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21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809420" y="5690962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5462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19572" y="1779982"/>
            <a:ext cx="7704856" cy="4941493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Налоговые органы интересует продажа следующего имущества, которое находится за пределами Казахстана: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44500" indent="-357188" algn="l"/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находящегося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пределами Республики Казахстан, по которому права и (или) сделки подлежат государственной или иной регистрации в компетентном органе иностранного государства в соответствии с законодательством иностранного государства;</a:t>
            </a:r>
          </a:p>
          <a:p>
            <a:pPr marL="444500" indent="-357188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находящегося за пределами Республики Казахстан, подлежащего государственной или иной регистрации в компетентном органе иностранного государства в соответствии с законодательством иностранного государства.</a:t>
            </a:r>
            <a:endParaRPr lang="ru-RU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остальном налогообложение в общем аналогично общему правилу налогообложения имущественного дохода в Казахстане с учетом следующих особенностей:</a:t>
            </a:r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</a:t>
            </a:r>
            <a:r>
              <a:rPr lang="ru-RU" sz="20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имущество за рубежом (ст. 332 НК РК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723659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81944" y="2138619"/>
            <a:ext cx="7704856" cy="3600400"/>
          </a:xfrm>
        </p:spPr>
        <p:txBody>
          <a:bodyPr>
            <a:noAutofit/>
          </a:bodyPr>
          <a:lstStyle/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Правило одного года НЕ применяется к продаже иностранного имущества</a:t>
            </a:r>
          </a:p>
          <a:p>
            <a:pPr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предметом продажи является иностранная недвижимость, участвовавшая в прошедшей легализации, то ценой приобретения является заявленная стоимость для такой легализации. </a:t>
            </a:r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Если имущество находится в странах с льготным налогообложением, то цена приобретения равна «0».</a:t>
            </a:r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Имущественный доход разбираемся:</a:t>
            </a:r>
          </a:p>
          <a:p>
            <a:pPr marL="446088" lvl="0" algn="ctr"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Порядок исчислени</a:t>
            </a:r>
            <a:r>
              <a:rPr lang="ru-RU" sz="2000" b="1" noProof="0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имущество за рубежом (ст. 332 НК РК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</a:t>
            </a:r>
            <a:r>
              <a:rPr lang="en-US" sz="20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2)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kumimoji="0" lang="ru-RU" sz="20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4907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295423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3" name="Подзаголовок 2"/>
              <p:cNvSpPr>
                <a:spLocks noGrp="1"/>
              </p:cNvSpPr>
              <p:nvPr>
                <p:ph type="subTitle" idx="1"/>
              </p:nvPr>
            </p:nvSpPr>
            <p:spPr>
              <a:xfrm>
                <a:off x="903106" y="1772092"/>
                <a:ext cx="7560840" cy="3816424"/>
              </a:xfrm>
            </p:spPr>
            <p:txBody>
              <a:bodyPr>
                <a:noAutofit/>
              </a:bodyPr>
              <a:lstStyle/>
              <a:p>
                <a:pPr algn="l"/>
                <a:r>
                  <a:rPr lang="ru-RU" sz="20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Налоговый кодекс требует платить налог с любых доходов, полученных за рубежом.</a:t>
                </a:r>
              </a:p>
              <a:p>
                <a:pPr marL="444500" algn="l"/>
                <a:endParaRPr lang="en-US" sz="1600" b="1" dirty="0" smtClean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4500" algn="l"/>
                <a:r>
                  <a:rPr lang="ru-RU" sz="1600" b="1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Новелла</a:t>
                </a:r>
                <a:r>
                  <a:rPr lang="ru-RU" sz="1600" b="1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</a:t>
                </a:r>
                <a:r>
                  <a:rPr lang="ru-RU" sz="1600" b="1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Статьи 339, 297 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Контролируемая 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иностранная компания (КИК)</a:t>
                </a:r>
              </a:p>
              <a:p>
                <a:pPr marL="444500" algn="l"/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доход 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иностранной компании при одновременном выполнении следующих условий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</a:t>
                </a:r>
                <a:endParaRPr lang="en-US" sz="1600" dirty="0" smtClean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4500" algn="l"/>
                <a:endParaRPr lang="ru-RU" sz="1600" dirty="0" smtClean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4500" algn="l"/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- 25</a:t>
                </a:r>
                <a:r>
                  <a:rPr lang="ru-RU" sz="1600" dirty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 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доли участия прямо косвенно или конструктивно </a:t>
                </a:r>
                <a:r>
                  <a:rPr lang="ru-RU" sz="1600" dirty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принадлежит 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резиденту Казахстана (в США 50+%)</a:t>
                </a:r>
                <a:endParaRPr lang="ru-RU" sz="1600" dirty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444500" algn="l"/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- 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эффективная </a:t>
                </a:r>
                <a:r>
                  <a:rPr lang="ru-RU" sz="1600" dirty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ставка налога (ЭСН) менее 10</a:t>
                </a:r>
                <a:r>
                  <a:rPr lang="ru-RU" sz="16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%</a:t>
                </a:r>
              </a:p>
              <a:p>
                <a:endParaRPr lang="en-US" sz="2000" dirty="0" smtClean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r>
                  <a:rPr lang="ru-RU" sz="20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ЭСН </a:t>
                </a:r>
                <a:r>
                  <a:rPr lang="ru-RU" sz="2000" dirty="0" smtClean="0">
                    <a:solidFill>
                      <a:srgbClr val="4F4F4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= </a:t>
                </a:r>
                <a14:m>
                  <m:oMath xmlns:m="http://schemas.openxmlformats.org/officeDocument/2006/math">
                    <m:f>
                      <m:fPr>
                        <m:ctrlPr>
                          <a:rPr lang="ru-RU" sz="2000" i="1">
                            <a:solidFill>
                              <a:srgbClr val="4F4F4F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ru-RU" sz="2000">
                            <a:solidFill>
                              <a:srgbClr val="4F4F4F"/>
                            </a:solidFill>
                            <a:latin typeface="Cambria Math" panose="02040503050406030204" pitchFamily="18" charset="0"/>
                          </a:rPr>
                          <m:t>Сумма уплаченного налога</m:t>
                        </m:r>
                      </m:num>
                      <m:den>
                        <m:r>
                          <a:rPr lang="ru-RU" sz="2000">
                            <a:solidFill>
                              <a:srgbClr val="4F4F4F"/>
                            </a:solidFill>
                            <a:latin typeface="Cambria Math" panose="02040503050406030204" pitchFamily="18" charset="0"/>
                          </a:rPr>
                          <m:t>Сумма прибыли</m:t>
                        </m:r>
                      </m:den>
                    </m:f>
                  </m:oMath>
                </a14:m>
                <a:endParaRPr lang="ru-RU" sz="2000" dirty="0">
                  <a:solidFill>
                    <a:srgbClr val="4F4F4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>
          <p:sp>
            <p:nvSpPr>
              <p:cNvPr id="3" name="Подзаголовок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subTitle" idx="1"/>
              </p:nvPr>
            </p:nvSpPr>
            <p:spPr>
              <a:xfrm>
                <a:off x="903106" y="1772092"/>
                <a:ext cx="7560840" cy="3816424"/>
              </a:xfrm>
              <a:blipFill>
                <a:blip r:embed="rId2"/>
                <a:stretch>
                  <a:fillRect l="-806" t="-799" b="-830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Казахстана,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 определенные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законом иностранные </a:t>
            </a:r>
            <a:r>
              <a:rPr lang="ru-RU" sz="2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доходы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и (или) имущество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24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20405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993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45246"/>
            <a:ext cx="6840760" cy="4454517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Имущество, подлежащее декларированию: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состоянию на 31 декабря 2018 деньги на банковских счетах в иностранных банках, в сумме, превышающей 141-кратный размер </a:t>
            </a:r>
            <a:r>
              <a:rPr lang="ru-RU" sz="1600" dirty="0" err="1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мрп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(</a:t>
            </a:r>
            <a:r>
              <a:rPr lang="ru-RU" sz="16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KZT 356 </a:t>
            </a:r>
            <a:r>
              <a:rPr lang="ru-RU" sz="16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025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2018 году )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pPr marL="627063" algn="l"/>
            <a:endParaRPr lang="en-US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недвижимость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 рубежом, </a:t>
            </a:r>
            <a:endParaRPr lang="ru-RU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ценные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бумаги иностранных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эмитентов (КАСЕ)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endParaRPr lang="ru-RU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l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доли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участия в иностранных юридических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лицах</a:t>
            </a:r>
            <a:r>
              <a:rPr lang="en-US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1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Простое нахождение и проживание за рубежом само по себе не порождает обязанности сдавать декларацию.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II.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Казахстана,</a:t>
            </a:r>
            <a:r>
              <a:rPr lang="en-US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имеющие определенные законом иностранные доходы и (или) </a:t>
            </a:r>
            <a:r>
              <a:rPr lang="ru-RU" sz="2400" b="1" u="sng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имущество</a:t>
            </a:r>
            <a:endParaRPr kumimoji="0" lang="ru-RU" sz="2400" b="1" i="0" u="sng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25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33256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0065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76894" y="1640577"/>
            <a:ext cx="8064896" cy="5184576"/>
          </a:xfrm>
        </p:spPr>
        <p:txBody>
          <a:bodyPr>
            <a:noAutofit/>
          </a:bodyPr>
          <a:lstStyle/>
          <a:p>
            <a:r>
              <a:rPr lang="ru-RU" sz="900" b="1" dirty="0">
                <a:solidFill>
                  <a:srgbClr val="4F4F4F"/>
                </a:solidFill>
              </a:rPr>
              <a:t>Конвенция </a:t>
            </a:r>
          </a:p>
          <a:p>
            <a:r>
              <a:rPr lang="ru-RU" sz="900" b="1" dirty="0">
                <a:solidFill>
                  <a:srgbClr val="4F4F4F"/>
                </a:solidFill>
              </a:rPr>
              <a:t>между Правительством Республики Казахстан и Правительством Соединенного Королевства Великобритании и Северной Ирландии об устранении двойного налогообложения и предотвращении уклонения от уплаты налогов на доходы и прирост стоимости имущества </a:t>
            </a:r>
          </a:p>
          <a:p>
            <a:r>
              <a:rPr lang="ru-RU" sz="900" b="1" dirty="0">
                <a:solidFill>
                  <a:srgbClr val="4F4F4F"/>
                </a:solidFill>
              </a:rPr>
              <a:t>(Лондон, 21 марта 1994 года)</a:t>
            </a:r>
          </a:p>
          <a:p>
            <a:endParaRPr lang="ru-RU" sz="1600" b="1" dirty="0" smtClean="0">
              <a:solidFill>
                <a:srgbClr val="4F4F4F"/>
              </a:solidFill>
            </a:endParaRPr>
          </a:p>
          <a:p>
            <a:r>
              <a:rPr lang="ru-RU" sz="1600" b="1" dirty="0" smtClean="0">
                <a:solidFill>
                  <a:srgbClr val="4F4F4F"/>
                </a:solidFill>
              </a:rPr>
              <a:t>Статья </a:t>
            </a:r>
            <a:r>
              <a:rPr lang="ru-RU" sz="1600" b="1" dirty="0">
                <a:solidFill>
                  <a:srgbClr val="4F4F4F"/>
                </a:solidFill>
              </a:rPr>
              <a:t>27</a:t>
            </a:r>
            <a:r>
              <a:rPr lang="ru-RU" sz="1600" dirty="0">
                <a:solidFill>
                  <a:srgbClr val="4F4F4F"/>
                </a:solidFill>
              </a:rPr>
              <a:t> </a:t>
            </a:r>
          </a:p>
          <a:p>
            <a:r>
              <a:rPr lang="ru-RU" sz="1600" b="1" dirty="0">
                <a:solidFill>
                  <a:srgbClr val="4F4F4F"/>
                </a:solidFill>
              </a:rPr>
              <a:t>Обмен информацией</a:t>
            </a:r>
            <a:endParaRPr lang="ru-RU" sz="1600" dirty="0">
              <a:solidFill>
                <a:srgbClr val="4F4F4F"/>
              </a:solidFill>
            </a:endParaRPr>
          </a:p>
          <a:p>
            <a:pPr algn="just"/>
            <a:r>
              <a:rPr lang="ru-RU" sz="1600" dirty="0">
                <a:solidFill>
                  <a:srgbClr val="4F4F4F"/>
                </a:solidFill>
              </a:rPr>
              <a:t>  </a:t>
            </a:r>
            <a:r>
              <a:rPr lang="ru-RU" sz="1600" dirty="0" smtClean="0">
                <a:solidFill>
                  <a:srgbClr val="4F4F4F"/>
                </a:solidFill>
              </a:rPr>
              <a:t>«1</a:t>
            </a:r>
            <a:r>
              <a:rPr lang="ru-RU" sz="1600" dirty="0">
                <a:solidFill>
                  <a:srgbClr val="4F4F4F"/>
                </a:solidFill>
              </a:rPr>
              <a:t>. Компетентные органы </a:t>
            </a:r>
            <a:r>
              <a:rPr lang="ru-RU" sz="1600" dirty="0" smtClean="0">
                <a:solidFill>
                  <a:srgbClr val="4F4F4F"/>
                </a:solidFill>
              </a:rPr>
              <a:t>стран – участниц, обмениваются </a:t>
            </a:r>
            <a:r>
              <a:rPr lang="ru-RU" sz="1600" dirty="0">
                <a:solidFill>
                  <a:srgbClr val="4F4F4F"/>
                </a:solidFill>
              </a:rPr>
              <a:t>информацией, необходимой для выполнения положений настоящей Конвенции или внутреннего законодательства </a:t>
            </a:r>
            <a:r>
              <a:rPr lang="ru-RU" sz="1600" dirty="0" smtClean="0">
                <a:solidFill>
                  <a:srgbClr val="4F4F4F"/>
                </a:solidFill>
              </a:rPr>
              <a:t>стран - участниц, </a:t>
            </a:r>
            <a:r>
              <a:rPr lang="ru-RU" sz="1600" dirty="0">
                <a:solidFill>
                  <a:srgbClr val="4F4F4F"/>
                </a:solidFill>
              </a:rPr>
              <a:t>касающихся налогов, на которые распространяется настоящая Конвенция в той степени, в которой налогообложение по этому законодательству не противоречит Конвенции, в частности, в отношении предотвращения уклонения от налогов и облегчения выполнения положений закона, направленных против легального налогового </a:t>
            </a:r>
            <a:r>
              <a:rPr lang="ru-RU" sz="1600" dirty="0" smtClean="0">
                <a:solidFill>
                  <a:srgbClr val="4F4F4F"/>
                </a:solidFill>
              </a:rPr>
              <a:t>избегания…» (редакция сохранена)</a:t>
            </a:r>
          </a:p>
          <a:p>
            <a:pPr algn="l"/>
            <a:endParaRPr lang="ru-RU" sz="2200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в рамках налоговых конвенций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03447639"/>
              </p:ext>
            </p:extLst>
          </p:nvPr>
        </p:nvGraphicFramePr>
        <p:xfrm>
          <a:off x="848902" y="5229200"/>
          <a:ext cx="7992888" cy="1463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996444">
                  <a:extLst>
                    <a:ext uri="{9D8B030D-6E8A-4147-A177-3AD203B41FA5}">
                      <a16:colId xmlns:a16="http://schemas.microsoft.com/office/drawing/2014/main" val="3807238509"/>
                    </a:ext>
                  </a:extLst>
                </a:gridCol>
                <a:gridCol w="3996444">
                  <a:extLst>
                    <a:ext uri="{9D8B030D-6E8A-4147-A177-3AD203B41FA5}">
                      <a16:colId xmlns:a16="http://schemas.microsoft.com/office/drawing/2014/main" val="374163368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F4F4F"/>
                          </a:solidFill>
                        </a:rPr>
                        <a:t>22 августа 2018  Визит представителей Национальной налоговой службы Республики Корея во главе с главой налогового ведомства Комиссаром </a:t>
                      </a:r>
                      <a:r>
                        <a:rPr lang="ru-RU" b="1" dirty="0" err="1" smtClean="0">
                          <a:solidFill>
                            <a:srgbClr val="4F4F4F"/>
                          </a:solidFill>
                        </a:rPr>
                        <a:t>Сынхи</a:t>
                      </a:r>
                      <a:r>
                        <a:rPr lang="ru-RU" b="1" dirty="0" smtClean="0">
                          <a:solidFill>
                            <a:srgbClr val="4F4F4F"/>
                          </a:solidFill>
                        </a:rPr>
                        <a:t> Ханом</a:t>
                      </a:r>
                      <a:endParaRPr lang="ru-RU" b="1" dirty="0">
                        <a:solidFill>
                          <a:srgbClr val="4F4F4F"/>
                        </a:solidFill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ru-RU" b="1" dirty="0" smtClean="0">
                          <a:solidFill>
                            <a:srgbClr val="4F4F4F"/>
                          </a:solidFill>
                        </a:rPr>
                        <a:t>9 декабря 2018 года на двустороннем уровне состоялось подписание Меморандума о взаимопонимании в рамках Налоговой Конвенции между  Казахстаном и Нидерландов</a:t>
                      </a:r>
                      <a:endParaRPr lang="ru-RU" b="1" dirty="0">
                        <a:solidFill>
                          <a:srgbClr val="4F4F4F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15190326"/>
                  </a:ext>
                </a:extLst>
              </a:tr>
            </a:tbl>
          </a:graphicData>
        </a:graphic>
      </p:graphicFrame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284261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31640" y="2204864"/>
            <a:ext cx="7582158" cy="3804647"/>
          </a:xfrm>
        </p:spPr>
        <p:txBody>
          <a:bodyPr>
            <a:noAutofit/>
          </a:bodyPr>
          <a:lstStyle/>
          <a:p>
            <a:pPr algn="r"/>
            <a:r>
              <a:rPr lang="ru-RU" sz="900" b="1" dirty="0">
                <a:solidFill>
                  <a:srgbClr val="4F4F4F"/>
                </a:solidFill>
              </a:rPr>
              <a:t>Инициатива стран </a:t>
            </a:r>
            <a:r>
              <a:rPr lang="ru-RU" sz="900" b="1" dirty="0" smtClean="0">
                <a:solidFill>
                  <a:srgbClr val="4F4F4F"/>
                </a:solidFill>
              </a:rPr>
              <a:t>ОЭСР </a:t>
            </a:r>
            <a:r>
              <a:rPr lang="en-US" sz="900" b="1" dirty="0" smtClean="0">
                <a:solidFill>
                  <a:srgbClr val="4F4F4F"/>
                </a:solidFill>
              </a:rPr>
              <a:t>BEPS (</a:t>
            </a:r>
            <a:r>
              <a:rPr lang="ru-RU" sz="900" b="1" dirty="0" smtClean="0">
                <a:solidFill>
                  <a:srgbClr val="4F4F4F"/>
                </a:solidFill>
              </a:rPr>
              <a:t> </a:t>
            </a:r>
            <a:r>
              <a:rPr lang="en-US" sz="900" b="1" dirty="0" smtClean="0">
                <a:solidFill>
                  <a:srgbClr val="4F4F4F"/>
                </a:solidFill>
              </a:rPr>
              <a:t>Base </a:t>
            </a:r>
            <a:r>
              <a:rPr lang="en-US" sz="900" b="1" dirty="0">
                <a:solidFill>
                  <a:srgbClr val="4F4F4F"/>
                </a:solidFill>
              </a:rPr>
              <a:t>Erosion Profit </a:t>
            </a:r>
            <a:r>
              <a:rPr lang="en-US" sz="900" b="1" dirty="0" smtClean="0">
                <a:solidFill>
                  <a:srgbClr val="4F4F4F"/>
                </a:solidFill>
              </a:rPr>
              <a:t>Shifting)</a:t>
            </a:r>
            <a:endParaRPr lang="ru-RU" sz="1600" b="1" dirty="0" smtClean="0">
              <a:solidFill>
                <a:srgbClr val="4F4F4F"/>
              </a:solidFill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Конвенция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 взаимной административной помощи по налоговым делам  от  25 января 1988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года</a:t>
            </a:r>
            <a:r>
              <a:rPr lang="en-US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627063" algn="just"/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Многостороннее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соглашение основывается на статье 6 Конвенции о взаимной административной помощи по налоговым делам, ратифицированным Законом Республики Казахстан от 26 декабря 2014 года №267-V ЗРК (далее – Страсбургская Конвенция), и предусматривает внедрение Единого стандарта автоматического обмена информацией (CRS) по финансовым счетам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1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en-US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Дата обмена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Казахстана 2020</a:t>
            </a:r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 algn="l"/>
            <a:endParaRPr lang="ru-RU" sz="24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в рамках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BEPS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948264" y="116632"/>
            <a:ext cx="1728192" cy="504055"/>
          </a:xfrm>
          <a:prstGeom prst="rect">
            <a:avLst/>
          </a:prstGeom>
        </p:spPr>
      </p:pic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57483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055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2"/>
          <a:srcRect l="11617" t="6494" r="25558" b="16882"/>
          <a:stretch/>
        </p:blipFill>
        <p:spPr>
          <a:xfrm>
            <a:off x="4542248" y="1809282"/>
            <a:ext cx="4482523" cy="3262944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Международное сотрудничество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Сотрудничество в рамках </a:t>
            </a: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BEPS (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первый опыт России)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3"/>
          <a:srcRect l="12539" t="4814" r="31495" b="8527"/>
          <a:stretch/>
        </p:blipFill>
        <p:spPr>
          <a:xfrm>
            <a:off x="979592" y="2852936"/>
            <a:ext cx="4464496" cy="387928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/>
          <a:srcRect l="11113" t="4999" r="25472" b="43608"/>
          <a:stretch/>
        </p:blipFill>
        <p:spPr>
          <a:xfrm>
            <a:off x="107504" y="1700809"/>
            <a:ext cx="4144432" cy="180020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2179720" y="4706069"/>
            <a:ext cx="2592288" cy="825804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Прямоугольник 13"/>
          <p:cNvSpPr/>
          <p:nvPr/>
        </p:nvSpPr>
        <p:spPr>
          <a:xfrm>
            <a:off x="5734400" y="2348880"/>
            <a:ext cx="3014064" cy="1584176"/>
          </a:xfrm>
          <a:prstGeom prst="rect">
            <a:avLst/>
          </a:prstGeom>
          <a:solidFill>
            <a:srgbClr val="FFFF00">
              <a:alpha val="19000"/>
            </a:srgbClr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28</a:t>
            </a:fld>
            <a:endParaRPr lang="ru-RU"/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660232" y="5660886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8505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физического лица в случае 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неуплаты налогов или непредставления декларации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755576" y="1772816"/>
            <a:ext cx="828092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Кодекс Республики Казахстан об административных правонарушениях от 5 июля 2014 года </a:t>
            </a:r>
            <a:r>
              <a:rPr lang="ru-RU" sz="2000" dirty="0" err="1">
                <a:latin typeface="Arial" panose="020B0604020202020204" pitchFamily="34" charset="0"/>
                <a:cs typeface="Arial" panose="020B0604020202020204" pitchFamily="34" charset="0"/>
              </a:rPr>
              <a:t>No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235-V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за неуплату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налога (Статья 278) </a:t>
            </a:r>
          </a:p>
          <a:p>
            <a:endParaRPr lang="ru-RU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Занижение сумм налогов,  если это действие не содержит признаков уголовно наказуемого деяния (на сумму менее 20 000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мрп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)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влечет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штраф на физических лиц в размере десяти месячных расчетных показателей (KZT 25 250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marL="712788"/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Непредставление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налоговой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отчетности (Статья 272) 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712788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Непредставление налогоплательщиком в орган государственных доходов налоговой отчетности в срок, установленный законодательными актами Республики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Казахстан </a:t>
            </a:r>
            <a:r>
              <a:rPr lang="ru-RU" sz="1600" b="1" dirty="0" smtClean="0">
                <a:latin typeface="Arial" panose="020B0604020202020204" pitchFamily="34" charset="0"/>
                <a:cs typeface="Arial" panose="020B0604020202020204" pitchFamily="34" charset="0"/>
              </a:rPr>
              <a:t>(не ф. 230(!)</a:t>
            </a:r>
          </a:p>
          <a:p>
            <a:pPr marL="71278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влечет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предупреждение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29</a:t>
            </a:fld>
            <a:endParaRPr lang="ru-RU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48716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348880"/>
            <a:ext cx="9144000" cy="3672408"/>
          </a:xfrm>
        </p:spPr>
        <p:txBody>
          <a:bodyPr>
            <a:normAutofit/>
          </a:bodyPr>
          <a:lstStyle/>
          <a:p>
            <a:pPr marL="809625" algn="l"/>
            <a:r>
              <a:rPr lang="ru-RU" sz="24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Как определить является ли физическое лицо налоговым резидентом?</a:t>
            </a:r>
          </a:p>
          <a:p>
            <a:pPr algn="l"/>
            <a:r>
              <a:rPr lang="ru-RU" sz="24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algn="l"/>
            <a:r>
              <a:rPr lang="ru-RU" sz="24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«183 дней»</a:t>
            </a:r>
            <a:endParaRPr lang="ru-RU" sz="24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914400" lvl="1" indent="-457200" algn="l">
              <a:buFont typeface="Courier New" panose="02070309020205020404" pitchFamily="49" charset="0"/>
              <a:buChar char="o"/>
            </a:pPr>
            <a:endParaRPr lang="ru-RU" sz="24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1" algn="l"/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или </a:t>
            </a:r>
          </a:p>
          <a:p>
            <a:pPr lvl="1" algn="l"/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lvl="1" algn="l"/>
            <a:r>
              <a:rPr lang="ru-RU" sz="24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«Центр жизненных интересов»  </a:t>
            </a:r>
            <a:endParaRPr lang="ru-RU" dirty="0" smtClean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-5179" y="764704"/>
            <a:ext cx="9144000" cy="769441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algn="ctr"/>
            <a:r>
              <a:rPr lang="ru-RU" sz="24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Физические лица – резиденты</a:t>
            </a:r>
          </a:p>
          <a:p>
            <a:pPr marL="446088" algn="ctr"/>
            <a:r>
              <a:rPr lang="ru-RU" sz="2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(национальное законодательство и налоговые конвенции)</a:t>
            </a:r>
            <a:endParaRPr lang="ru-RU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876256" y="5949280"/>
            <a:ext cx="1728192" cy="504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3" y="3573016"/>
            <a:ext cx="588988" cy="576064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3" y="5249026"/>
            <a:ext cx="604098" cy="557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448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Ответственность</a:t>
            </a:r>
            <a:r>
              <a:rPr lang="ru-RU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физического лица в случае 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noProof="0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неуплаты налогов или непредставления декларации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1595701"/>
            <a:ext cx="8424936" cy="46474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Сокрытие </a:t>
            </a:r>
            <a:r>
              <a:rPr lang="ru-RU" sz="2000" dirty="0">
                <a:latin typeface="Arial" panose="020B0604020202020204" pitchFamily="34" charset="0"/>
                <a:cs typeface="Arial" panose="020B0604020202020204" pitchFamily="34" charset="0"/>
              </a:rPr>
              <a:t>объектов налогообложения и иного имущества, подлежащих отражению в налоговой </a:t>
            </a:r>
            <a:r>
              <a:rPr lang="ru-RU" sz="2000" dirty="0" smtClean="0">
                <a:latin typeface="Arial" panose="020B0604020202020204" pitchFamily="34" charset="0"/>
                <a:cs typeface="Arial" panose="020B0604020202020204" pitchFamily="34" charset="0"/>
              </a:rPr>
              <a:t>отчетности (Статья 275)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804863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Сокрытие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физическим лицом сведений подлежащих отражению в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декларации,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совершенное путем их </a:t>
            </a:r>
            <a:r>
              <a:rPr lang="ru-RU" sz="1600" dirty="0" err="1">
                <a:latin typeface="Arial" panose="020B0604020202020204" pitchFamily="34" charset="0"/>
                <a:cs typeface="Arial" panose="020B0604020202020204" pitchFamily="34" charset="0"/>
              </a:rPr>
              <a:t>неотражения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декларации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</a:p>
          <a:p>
            <a:pPr marL="125253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имущества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на праве собственности за пределами Республики Казахстан,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252538"/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- денег на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банковских счетах в иностранных банках, находящихся за пределами Республики Казахстан,  </a:t>
            </a:r>
            <a:endParaRPr lang="ru-RU" sz="1600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	влечет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штраф в размере ста месячных расчетных показателей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</a:p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ПРИМЕЧАНИЕ к статье</a:t>
            </a:r>
            <a:r>
              <a:rPr lang="en-US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ru-RU" sz="1600" dirty="0" smtClean="0">
                <a:latin typeface="Arial" panose="020B0604020202020204" pitchFamily="34" charset="0"/>
                <a:cs typeface="Arial" panose="020B0604020202020204" pitchFamily="34" charset="0"/>
              </a:rPr>
              <a:t>ответственность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возникает в отдельности по каждому объекту имущества</a:t>
            </a:r>
            <a:r>
              <a:rPr lang="ru-RU" sz="1600" b="1" dirty="0">
                <a:latin typeface="Arial" panose="020B0604020202020204" pitchFamily="34" charset="0"/>
                <a:cs typeface="Arial" panose="020B0604020202020204" pitchFamily="34" charset="0"/>
              </a:rPr>
              <a:t>, подлежащего государственной или иной регистрации (учету), права и (или) сделки по которому подлежат государственной или иной регистрации (учету) в компетентном органе </a:t>
            </a:r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иностранного государства в соответствии с законодательством иностранного государства, а также по каждому банковскому счету в иностранных банках, находящихся за пределами Республики Казахстан.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9821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59532" y="1595701"/>
            <a:ext cx="84249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31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542676" y="2116699"/>
            <a:ext cx="7931224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</a:t>
            </a:r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Анастасия</a:t>
            </a: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Добрый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день! Подскажите, пожалуйста, как поступать гражданам, которые </a:t>
            </a:r>
            <a:r>
              <a:rPr lang="ru-RU" sz="2400" b="1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временно работают за пределами Казахстана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и являются </a:t>
            </a:r>
            <a:r>
              <a:rPr lang="ru-RU" sz="2400" b="1" dirty="0">
                <a:solidFill>
                  <a:srgbClr val="FF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налоговыми резидентами другой страны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? Что необходимо заполнять в декларации?</a:t>
            </a: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12053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32</a:t>
            </a:fld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11560" y="1722288"/>
            <a:ext cx="7920880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2</a:t>
            </a:r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. Раиса </a:t>
            </a: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Здравствуйте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! Гражданин РК выписался и выехал на ПМЖ в Германию. В Германии живет и работает по виду на жительство в Германии. Имеет счет в немецком банке, платит налоги с доходов, полученных в Германии.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2а.Нужно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ли ему сдавать декларацию по форме 240? В ней нужно отразить только наличие счета или полученный доход в том числе?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2б.Нужно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ли делать пересчет налогов с учетом законодательства РК и заплатить их в РК? </a:t>
            </a:r>
            <a:endParaRPr lang="ru-RU" sz="2400" b="0" i="0" dirty="0">
              <a:solidFill>
                <a:srgbClr val="4F4F4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0331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33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7610" y="1988840"/>
            <a:ext cx="814919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3</a:t>
            </a:r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. Раиса </a:t>
            </a: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Гражданин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РК живет во Франции и зарегистрирован там частным предпринимателем, имеет счет во французском банке.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3а. В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декларации по форме 240 ему нужно отразить только наличие счета или полученный доход в том числе?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</a:rPr>
              <a:t>3б. Нужно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ли делать пересчет налогов с учетом законодательства РК? Благодарю за ответ.</a:t>
            </a:r>
            <a:endParaRPr lang="ru-RU" sz="2400" b="0" i="0" dirty="0">
              <a:solidFill>
                <a:srgbClr val="4F4F4F"/>
              </a:solidFill>
              <a:effectLst/>
              <a:latin typeface="Tahoma" panose="020B060403050404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132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11560" y="1970255"/>
            <a:ext cx="8424936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4. Раиса </a:t>
            </a:r>
          </a:p>
          <a:p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Здравствуйте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! Гражданин Германии имеет вид на жительство в Республике Казахстан. В Германии имеет недвижимость – жилье. </a:t>
            </a:r>
            <a:endParaRPr lang="ru-RU" sz="2400" dirty="0">
              <a:solidFill>
                <a:srgbClr val="4F4F4F"/>
              </a:solidFill>
              <a:latin typeface="Tahoma" panose="020B0604030504040204" pitchFamily="34" charset="0"/>
            </a:endParaRPr>
          </a:p>
          <a:p>
            <a:endParaRPr lang="ru-RU" sz="2400" dirty="0">
              <a:solidFill>
                <a:srgbClr val="4F4F4F"/>
              </a:solidFill>
              <a:latin typeface="Tahoma" panose="020B0604030504040204" pitchFamily="34" charset="0"/>
            </a:endParaRPr>
          </a:p>
          <a:p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Нужно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</a:rPr>
              <a:t>ли ему сдавать декларацию по форме 240 о наличии счетов в зарубежных банках и наличии недвижимости там?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34</a:t>
            </a:fld>
            <a:endParaRPr lang="ru-RU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44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35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606388" y="1990239"/>
            <a:ext cx="7931224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</a:t>
            </a:r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Саша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Физическое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лицо владеет компанией, зарегистрированной за пределами РК.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5а. Официальный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доход, которое получит физ. лицо, будет облагаться налогом ИПН?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5б. В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каком размере?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5в. Каким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образом </a:t>
            </a:r>
            <a:r>
              <a:rPr lang="ru-RU" sz="2400" dirty="0" err="1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физ.лицо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должно заявить государству о наличии в собственности данной компании?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8434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36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537481" y="1724083"/>
            <a:ext cx="79466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</a:t>
            </a:r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Василий</a:t>
            </a: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Добрый 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день. Неоднократно при разъяснениях особенностей всеобщего декларирования упоминалась амнистия. </a:t>
            </a:r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ru-RU" sz="2400" dirty="0" smtClean="0">
              <a:solidFill>
                <a:srgbClr val="4F4F4F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ru-RU" sz="2400" dirty="0" smtClean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Пожалуйста</a:t>
            </a:r>
            <a:r>
              <a:rPr lang="ru-RU" sz="2400" dirty="0">
                <a:solidFill>
                  <a:srgbClr val="4F4F4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, поясните подробнее, кого касается амнистия, на каких условиях, каким нормативным актом она предусмотрена? </a:t>
            </a: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78917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Вопросы слушателей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37</a:t>
            </a:fld>
            <a:endParaRPr lang="ru-RU"/>
          </a:p>
        </p:txBody>
      </p:sp>
      <p:sp>
        <p:nvSpPr>
          <p:cNvPr id="4" name="TextBox 3"/>
          <p:cNvSpPr txBox="1"/>
          <p:nvPr/>
        </p:nvSpPr>
        <p:spPr>
          <a:xfrm>
            <a:off x="467544" y="1699647"/>
            <a:ext cx="7931224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7. Ольга</a:t>
            </a:r>
            <a:endParaRPr lang="en-US" dirty="0" smtClean="0"/>
          </a:p>
          <a:p>
            <a:r>
              <a:rPr lang="ru-RU" dirty="0" smtClean="0"/>
              <a:t> </a:t>
            </a:r>
            <a:r>
              <a:rPr lang="ru-RU" dirty="0" smtClean="0"/>
              <a:t>Гражданин </a:t>
            </a:r>
            <a:r>
              <a:rPr lang="ru-RU" dirty="0"/>
              <a:t>Казахстана обучается в России по очной форме, начислена и получена стипендия за 2018г. в сумме 29600 рублей, остаток денег на карточке российского банка на 31.12.18г. 10 рублей. </a:t>
            </a:r>
            <a:endParaRPr lang="ru-RU" dirty="0" smtClean="0"/>
          </a:p>
          <a:p>
            <a:r>
              <a:rPr lang="ru-RU" dirty="0" smtClean="0"/>
              <a:t>	</a:t>
            </a:r>
            <a:r>
              <a:rPr lang="ru-RU" u="sng" dirty="0" smtClean="0"/>
              <a:t>Прошу </a:t>
            </a:r>
            <a:r>
              <a:rPr lang="ru-RU" u="sng" dirty="0"/>
              <a:t>разъяснить: </a:t>
            </a:r>
            <a:endParaRPr lang="ru-RU" u="sng" dirty="0" smtClean="0"/>
          </a:p>
          <a:p>
            <a:pPr marL="342900" indent="-342900">
              <a:buAutoNum type="arabicParenR"/>
            </a:pPr>
            <a:r>
              <a:rPr lang="ru-RU" dirty="0" smtClean="0"/>
              <a:t>какие </a:t>
            </a:r>
            <a:r>
              <a:rPr lang="ru-RU" dirty="0"/>
              <a:t>строки в ФНО 240.00 необходимо заполнить?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по </a:t>
            </a:r>
            <a:r>
              <a:rPr lang="ru-RU" dirty="0"/>
              <a:t>доходам в виде стипендии необходимо заполнить строки: 240.00.002I или 240.00.002IV;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240.00.005I </a:t>
            </a:r>
            <a:r>
              <a:rPr lang="ru-RU" dirty="0"/>
              <a:t>или 240.00.005II или 240.00.006?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приложение </a:t>
            </a:r>
            <a:r>
              <a:rPr lang="ru-RU" dirty="0"/>
              <a:t>240.03 подлежит заполнению в случае получения дохода в виде стипендии или нет?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/>
              <a:t>сведения </a:t>
            </a:r>
            <a:r>
              <a:rPr lang="ru-RU" dirty="0"/>
              <a:t>об остатках на расчетном счете в сумме 10 рублей отражать в ФНО 240.00 или нет? </a:t>
            </a:r>
            <a:endParaRPr lang="ru-RU" dirty="0" smtClean="0"/>
          </a:p>
          <a:p>
            <a:pPr marL="342900" indent="-342900">
              <a:buAutoNum type="arabicParenR"/>
            </a:pPr>
            <a:r>
              <a:rPr lang="ru-RU" dirty="0" smtClean="0">
                <a:solidFill>
                  <a:srgbClr val="00B050"/>
                </a:solidFill>
              </a:rPr>
              <a:t>Прошу </a:t>
            </a:r>
            <a:r>
              <a:rPr lang="ru-RU" dirty="0">
                <a:solidFill>
                  <a:srgbClr val="00B050"/>
                </a:solidFill>
              </a:rPr>
              <a:t>перечислить строки в ФНО 240.00. подлежащие заполнению в данной </a:t>
            </a:r>
            <a:r>
              <a:rPr lang="ru-RU" dirty="0" smtClean="0">
                <a:solidFill>
                  <a:srgbClr val="00B050"/>
                </a:solidFill>
              </a:rPr>
              <a:t>ситуации (ПОВТОР) </a:t>
            </a:r>
            <a:r>
              <a:rPr lang="ru-RU" dirty="0" smtClean="0">
                <a:solidFill>
                  <a:srgbClr val="FFC000"/>
                </a:solidFill>
              </a:rPr>
              <a:t>.</a:t>
            </a:r>
            <a:endParaRPr lang="ru-RU" sz="2800" dirty="0">
              <a:solidFill>
                <a:srgbClr val="FFC0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761130"/>
            <a:ext cx="1728192" cy="5040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849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1196752"/>
            <a:ext cx="9144000" cy="5661248"/>
          </a:xfrm>
          <a:noFill/>
        </p:spPr>
        <p:txBody>
          <a:bodyPr>
            <a:normAutofit/>
          </a:bodyPr>
          <a:lstStyle/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4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44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БЛАГОДАРЮ ЗА ВНИМАНИЕ!</a:t>
            </a:r>
          </a:p>
          <a:p>
            <a:endParaRPr lang="ru-RU" sz="2400" b="1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Айдар </a:t>
            </a:r>
            <a:r>
              <a:rPr lang="ru-RU" b="1" dirty="0" err="1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Масатбаев</a:t>
            </a:r>
            <a:r>
              <a:rPr lang="ru-RU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r>
              <a:rPr lang="ru-RU" sz="2000" b="1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Налоговый эксперт, член Ассоциации налоговых консультантов</a:t>
            </a:r>
          </a:p>
          <a:p>
            <a:r>
              <a:rPr lang="en-US" sz="2000" dirty="0"/>
              <a:t/>
            </a:r>
            <a:br>
              <a:rPr lang="en-US" sz="2000" dirty="0"/>
            </a:br>
            <a:endParaRPr lang="ru-RU" sz="2000" b="1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2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38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92959"/>
            <a:ext cx="1728192" cy="504055"/>
          </a:xfrm>
          <a:prstGeom prst="rect">
            <a:avLst/>
          </a:prstGeom>
        </p:spPr>
      </p:pic>
      <p:sp>
        <p:nvSpPr>
          <p:cNvPr id="2" name="Прямоугольник 1"/>
          <p:cNvSpPr/>
          <p:nvPr/>
        </p:nvSpPr>
        <p:spPr>
          <a:xfrm>
            <a:off x="1187624" y="778530"/>
            <a:ext cx="7848872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«Декларирование доходов и имущества физических лиц за 2018 год»</a:t>
            </a:r>
            <a:endParaRPr lang="ru-RU" sz="1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0216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15615" y="1734179"/>
            <a:ext cx="7563513" cy="3672408"/>
          </a:xfrm>
        </p:spPr>
        <p:txBody>
          <a:bodyPr>
            <a:noAutofit/>
          </a:bodyPr>
          <a:lstStyle/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(1)</a:t>
            </a:r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гражданство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Республики Казахстан или  (вид на жительство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);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супруг (а) и (или) </a:t>
            </a:r>
            <a:r>
              <a:rPr lang="ru-RU" sz="20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близкие родственники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проживают в Республике Казахстан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algn="l"/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(3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 наличие в Республике Казахстан недвижимого имущества, принадлежащего на праве собственности или на иных основаниях физическому лицу и (или) супругу(е) и (или) его близким родственникам, доступного в любое время для его проживания и (или) для проживания супруга(и) и (или) его близких родственников. </a:t>
            </a: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461665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lvl="0" algn="ctr"/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Концепция «Центр жизненных интересов» 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4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62369"/>
            <a:ext cx="1728192" cy="50405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1707739"/>
            <a:ext cx="651520" cy="762369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324" y="3861048"/>
            <a:ext cx="761928" cy="74314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944" y="2854471"/>
            <a:ext cx="640104" cy="622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197185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1866300"/>
            <a:ext cx="7380820" cy="4320480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а) оно считается резидентом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страны-участницы,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располагает доступным ему постоянным жилищем; если оно располагает доступным его постоянным жилищем в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обеих странах-участницах,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считается резидентом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страны,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имеет более тесные личные и экономические отношения (центр жизненных интересов); </a:t>
            </a: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b) если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страна - участница,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которой лицо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имеет центр жизненных интересов, не может быть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определена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если оно не располагает принадлежащим ему постоянным жилищем ни в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одной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 - участниц,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оно считается резидентом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страны,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котором оно </a:t>
            </a: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обычно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проживает; </a:t>
            </a: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dirty="0">
              <a:solidFill>
                <a:srgbClr val="4F4F4F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Налоговые конвенции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как механизм 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определения налогового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резидентства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(1 из 2).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5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912260" y="5953324"/>
            <a:ext cx="1728192" cy="504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1" y="1892740"/>
            <a:ext cx="796065" cy="734301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868" y="4221088"/>
            <a:ext cx="863352" cy="822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66082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75656" y="2132856"/>
            <a:ext cx="7344816" cy="3384376"/>
          </a:xfrm>
        </p:spPr>
        <p:txBody>
          <a:bodyPr>
            <a:normAutofit fontScale="77500" lnSpcReduction="20000"/>
          </a:bodyPr>
          <a:lstStyle/>
          <a:p>
            <a:pPr algn="just"/>
            <a:endParaRPr lang="ru-RU" dirty="0">
              <a:solidFill>
                <a:srgbClr val="4F4F4F"/>
              </a:solidFill>
            </a:endParaRPr>
          </a:p>
          <a:p>
            <a:pPr algn="just"/>
            <a:r>
              <a:rPr lang="ru-RU" sz="2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с) если оно обычно проживает в </a:t>
            </a:r>
            <a:r>
              <a:rPr lang="ru-RU" sz="2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обеих странах – участницах </a:t>
            </a:r>
            <a:r>
              <a:rPr lang="ru-RU" sz="2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ни в одном из них, оно считается резидентом </a:t>
            </a:r>
            <a:r>
              <a:rPr lang="ru-RU" sz="2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той страны, </a:t>
            </a:r>
            <a:r>
              <a:rPr lang="ru-RU" sz="2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гражданином которого оно является; </a:t>
            </a:r>
            <a:endParaRPr lang="en-US" sz="2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US" sz="2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26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d) если оно является гражданином </a:t>
            </a:r>
            <a:r>
              <a:rPr lang="ru-RU" sz="2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обеих стран - участниц </a:t>
            </a:r>
            <a:r>
              <a:rPr lang="ru-RU" sz="2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или не является гражданином ни одного из них, компетентные органы </a:t>
            </a:r>
            <a:r>
              <a:rPr lang="ru-RU" sz="2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стран - участниц </a:t>
            </a:r>
            <a:r>
              <a:rPr lang="ru-RU" sz="2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решают вопрос по взаимному согласию</a:t>
            </a:r>
            <a:r>
              <a:rPr lang="ru-RU" sz="2600" dirty="0"/>
              <a:t>. 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Налоговые конвенции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как механизм </a:t>
            </a:r>
          </a:p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определения налогового </a:t>
            </a:r>
            <a:r>
              <a:rPr kumimoji="0" lang="ru-RU" sz="2400" b="1" i="0" u="none" strike="noStrike" kern="1200" cap="none" spc="0" normalizeH="0" noProof="0" dirty="0" err="1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резидентства</a:t>
            </a:r>
            <a:r>
              <a:rPr kumimoji="0" lang="ru-RU" sz="2400" b="1" i="0" u="none" strike="noStrike" kern="1200" cap="none" spc="0" normalizeH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(2 из 2).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958608" y="5712220"/>
            <a:ext cx="1728192" cy="504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6880" y="2564904"/>
            <a:ext cx="651520" cy="76236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2560" y="4509120"/>
            <a:ext cx="585840" cy="648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40129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403648" y="2780928"/>
            <a:ext cx="6984776" cy="2619672"/>
          </a:xfrm>
        </p:spPr>
        <p:txBody>
          <a:bodyPr>
            <a:normAutofit/>
          </a:bodyPr>
          <a:lstStyle/>
          <a:p>
            <a:pPr lvl="0" algn="l">
              <a:spcBef>
                <a:spcPts val="0"/>
              </a:spcBef>
              <a:defRPr/>
            </a:pPr>
            <a:r>
              <a:rPr lang="en-US" sz="22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</a:t>
            </a:r>
            <a:r>
              <a:rPr lang="ru-RU" sz="22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Казахстана обязанные декларировать доходы и имущество в силу своей профессии</a:t>
            </a:r>
          </a:p>
          <a:p>
            <a:pPr algn="l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/>
            <a:r>
              <a:rPr lang="en-US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II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Казахстана</a:t>
            </a:r>
            <a:r>
              <a:rPr lang="en-US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обязанные декларировать только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определенные доходы</a:t>
            </a:r>
            <a:r>
              <a:rPr lang="en-US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(или) имущество</a:t>
            </a:r>
          </a:p>
          <a:p>
            <a:pPr marL="269875" indent="-269875" algn="l"/>
            <a:endParaRPr lang="ru-RU" sz="22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/>
            <a:endParaRPr lang="ru-RU" sz="22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Казахстана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обязанные декларировать доходы и (или) имущество за 2018 год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7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647189"/>
            <a:ext cx="1728192" cy="504055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778798"/>
            <a:ext cx="605256" cy="704478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507" y="3727540"/>
            <a:ext cx="733345" cy="726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83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259632" y="2780927"/>
            <a:ext cx="7560840" cy="2833289"/>
          </a:xfrm>
        </p:spPr>
        <p:txBody>
          <a:bodyPr>
            <a:normAutofit fontScale="85000" lnSpcReduction="20000"/>
          </a:bodyPr>
          <a:lstStyle/>
          <a:p>
            <a:pPr marL="269875" indent="-269875" algn="l"/>
            <a:r>
              <a:rPr lang="en-US" sz="22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Государственные служащие, кандидаты на такие должности их супруги, обязанные законодательством противодействии коррупции «Меры финансового контроля».</a:t>
            </a:r>
          </a:p>
          <a:p>
            <a:pPr algn="l"/>
            <a:endParaRPr lang="ru-RU" sz="24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69875" indent="-269875" algn="l"/>
            <a:r>
              <a:rPr lang="en-US" sz="24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Кандидаты </a:t>
            </a:r>
            <a:r>
              <a:rPr lang="ru-RU" sz="24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должности </a:t>
            </a:r>
            <a:r>
              <a:rPr lang="ru-RU" sz="2400" b="1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руководящих работников </a:t>
            </a:r>
            <a:r>
              <a:rPr lang="ru-RU" sz="24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должны сдавать декларацию о доходах как условия своего согласования с Национальным банком Казахстана.</a:t>
            </a:r>
          </a:p>
          <a:p>
            <a:pPr algn="l"/>
            <a:endParaRPr lang="ru-RU" sz="24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r>
              <a:rPr lang="ru-RU" sz="24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</a:t>
            </a:r>
            <a:r>
              <a:rPr lang="ru-RU" sz="24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налоговую декларацию по форме 230.00</a:t>
            </a:r>
          </a:p>
          <a:p>
            <a:pPr algn="l"/>
            <a:endParaRPr lang="ru-RU" sz="22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l"/>
            <a:endParaRPr lang="ru-RU" sz="22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Казахстана</a:t>
            </a:r>
            <a:r>
              <a:rPr lang="ru-RU" sz="24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обязанные декларировать доходы и имущество в силу своей профессии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8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876256" y="5733256"/>
            <a:ext cx="1728192" cy="50405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8" y="2768858"/>
            <a:ext cx="686696" cy="68542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529" y="4077073"/>
            <a:ext cx="686696" cy="6754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6399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0" y="764704"/>
            <a:ext cx="9144000" cy="830997"/>
          </a:xfrm>
          <a:prstGeom prst="rect">
            <a:avLst/>
          </a:prstGeom>
          <a:solidFill>
            <a:srgbClr val="C00000"/>
          </a:solidFill>
        </p:spPr>
        <p:txBody>
          <a:bodyPr wrap="square">
            <a:spAutoFit/>
          </a:bodyPr>
          <a:lstStyle/>
          <a:p>
            <a:pPr marL="446088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I. </a:t>
            </a:r>
            <a:r>
              <a:rPr lang="ru-RU" sz="2400" b="1" dirty="0" smtClean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Казахстана обязанные декларировать доходы в силу своей профессии.</a:t>
            </a: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032268" y="1933571"/>
            <a:ext cx="7704856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Индивидуальные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предприниматели </a:t>
            </a:r>
            <a:endParaRPr lang="ru-RU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(Общеустановленный режим);</a:t>
            </a:r>
          </a:p>
          <a:p>
            <a:pPr fontAlgn="base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2. Лица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занимающиеся частной практикой:</a:t>
            </a:r>
          </a:p>
          <a:p>
            <a:pPr fontAlgn="base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частные нотариусы, профессиональные медиаторы, </a:t>
            </a:r>
          </a:p>
          <a:p>
            <a:pPr fontAlgn="base"/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частные судебные исполнители, 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адвокаты.</a:t>
            </a:r>
          </a:p>
          <a:p>
            <a:pPr fontAlgn="base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3. Прочие: </a:t>
            </a:r>
          </a:p>
          <a:p>
            <a:pPr algn="just" fontAlgn="base"/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домашние работники, чьи услуги физическими лицами;</a:t>
            </a:r>
          </a:p>
          <a:p>
            <a:pPr algn="just" fontAlgn="base"/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резиденты </a:t>
            </a:r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азахстана работающие на трудовом или 	гражданско-правовом договорах в посольствах и 	консульствах иностранных государств в Казахстане;</a:t>
            </a:r>
          </a:p>
          <a:p>
            <a:pPr algn="just" fontAlgn="base"/>
            <a:r>
              <a:rPr lang="ru-RU" sz="16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ru-RU" sz="16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лица, сдающие </a:t>
            </a:r>
            <a:r>
              <a:rPr lang="ru-RU" sz="1600" u="sng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аренду жилища в аренду другим физическим 	лицам</a:t>
            </a:r>
            <a:endParaRPr lang="ru-RU" sz="2000" u="sng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en-US" sz="2000" dirty="0" smtClean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Предоставляют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налоговую декларацию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</a:t>
            </a:r>
            <a:r>
              <a:rPr lang="ru-RU" sz="2000" dirty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форме </a:t>
            </a:r>
            <a:r>
              <a:rPr lang="ru-RU" sz="2000" dirty="0" smtClean="0">
                <a:solidFill>
                  <a:srgbClr val="4F4F4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240.00</a:t>
            </a:r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fontAlgn="base"/>
            <a:endParaRPr lang="ru-RU" sz="2000" dirty="0">
              <a:solidFill>
                <a:srgbClr val="4F4F4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B575DEC-D436-4A77-93B4-E6E2A8377312}" type="slidenum">
              <a:rPr lang="ru-RU" smtClean="0"/>
              <a:t>9</a:t>
            </a:fld>
            <a:endParaRPr lang="ru-RU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01" t="36667" r="9999" b="40000"/>
          <a:stretch/>
        </p:blipFill>
        <p:spPr>
          <a:xfrm>
            <a:off x="6755904" y="5871362"/>
            <a:ext cx="1728192" cy="50405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6567" y="1835013"/>
            <a:ext cx="570125" cy="57606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6" y="2507955"/>
            <a:ext cx="566846" cy="593841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2186" y="3323331"/>
            <a:ext cx="604788" cy="6008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5315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8686</TotalTime>
  <Words>2347</Words>
  <Application>Microsoft Office PowerPoint</Application>
  <PresentationFormat>Экран (4:3)</PresentationFormat>
  <Paragraphs>393</Paragraphs>
  <Slides>38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45" baseType="lpstr">
      <vt:lpstr>Arial</vt:lpstr>
      <vt:lpstr>Calibri</vt:lpstr>
      <vt:lpstr>Cambria Math</vt:lpstr>
      <vt:lpstr>Courier New</vt:lpstr>
      <vt:lpstr>Tahoma</vt:lpstr>
      <vt:lpstr>Wingdings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Элина Черногрицкая</dc:creator>
  <cp:lastModifiedBy>aidar massatbayev</cp:lastModifiedBy>
  <cp:revision>250</cp:revision>
  <dcterms:created xsi:type="dcterms:W3CDTF">2018-01-30T04:51:50Z</dcterms:created>
  <dcterms:modified xsi:type="dcterms:W3CDTF">2019-03-27T13:29:23Z</dcterms:modified>
</cp:coreProperties>
</file>