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352" r:id="rId5"/>
    <p:sldId id="355" r:id="rId6"/>
    <p:sldId id="356" r:id="rId7"/>
    <p:sldId id="357" r:id="rId8"/>
    <p:sldId id="262" r:id="rId9"/>
    <p:sldId id="345" r:id="rId10"/>
    <p:sldId id="346" r:id="rId11"/>
    <p:sldId id="340" r:id="rId12"/>
    <p:sldId id="348" r:id="rId13"/>
    <p:sldId id="273" r:id="rId14"/>
    <p:sldId id="339" r:id="rId15"/>
    <p:sldId id="358" r:id="rId16"/>
    <p:sldId id="359" r:id="rId17"/>
    <p:sldId id="360" r:id="rId18"/>
    <p:sldId id="362" r:id="rId19"/>
    <p:sldId id="363" r:id="rId20"/>
    <p:sldId id="361" r:id="rId21"/>
    <p:sldId id="364" r:id="rId22"/>
    <p:sldId id="365" r:id="rId23"/>
    <p:sldId id="366" r:id="rId24"/>
    <p:sldId id="367" r:id="rId25"/>
    <p:sldId id="368" r:id="rId26"/>
    <p:sldId id="369" r:id="rId27"/>
    <p:sldId id="370" r:id="rId28"/>
    <p:sldId id="371" r:id="rId29"/>
    <p:sldId id="372" r:id="rId30"/>
    <p:sldId id="375" r:id="rId31"/>
    <p:sldId id="374" r:id="rId32"/>
    <p:sldId id="373" r:id="rId33"/>
    <p:sldId id="376" r:id="rId34"/>
    <p:sldId id="377" r:id="rId35"/>
    <p:sldId id="378" r:id="rId36"/>
    <p:sldId id="379" r:id="rId37"/>
    <p:sldId id="380" r:id="rId38"/>
    <p:sldId id="381" r:id="rId39"/>
    <p:sldId id="382" r:id="rId40"/>
    <p:sldId id="383" r:id="rId41"/>
    <p:sldId id="354" r:id="rId42"/>
    <p:sldId id="384" r:id="rId43"/>
    <p:sldId id="385" r:id="rId44"/>
    <p:sldId id="386" r:id="rId45"/>
    <p:sldId id="387" r:id="rId46"/>
    <p:sldId id="353" r:id="rId47"/>
  </p:sldIdLst>
  <p:sldSz cx="9144000" cy="5143500" type="screen16x9"/>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7"/>
    <p:restoredTop sz="94649"/>
  </p:normalViewPr>
  <p:slideViewPr>
    <p:cSldViewPr>
      <p:cViewPr varScale="1">
        <p:scale>
          <a:sx n="110" d="100"/>
          <a:sy n="110" d="100"/>
        </p:scale>
        <p:origin x="437"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1947DF8-371D-462B-9C48-045C62A71580}" type="datetimeFigureOut">
              <a:rPr lang="ru-RU" smtClean="0"/>
              <a:t>21.07.2020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54997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947DF8-371D-462B-9C48-045C62A71580}" type="datetimeFigureOut">
              <a:rPr lang="ru-RU" smtClean="0"/>
              <a:t>21.07.2020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38601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947DF8-371D-462B-9C48-045C62A71580}" type="datetimeFigureOut">
              <a:rPr lang="ru-RU" smtClean="0"/>
              <a:t>21.07.2020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3197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947DF8-371D-462B-9C48-045C62A71580}" type="datetimeFigureOut">
              <a:rPr lang="ru-RU" smtClean="0"/>
              <a:t>21.07.2020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72062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1947DF8-371D-462B-9C48-045C62A71580}" type="datetimeFigureOut">
              <a:rPr lang="ru-RU" smtClean="0"/>
              <a:t>21.07.2020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2938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1947DF8-371D-462B-9C48-045C62A71580}" type="datetimeFigureOut">
              <a:rPr lang="ru-RU" smtClean="0"/>
              <a:t>21.07.2020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30067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1947DF8-371D-462B-9C48-045C62A71580}" type="datetimeFigureOut">
              <a:rPr lang="ru-RU" smtClean="0"/>
              <a:t>21.07.2020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78351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1947DF8-371D-462B-9C48-045C62A71580}" type="datetimeFigureOut">
              <a:rPr lang="ru-RU" smtClean="0"/>
              <a:t>21.07.2020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94072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947DF8-371D-462B-9C48-045C62A71580}" type="datetimeFigureOut">
              <a:rPr lang="ru-RU" smtClean="0"/>
              <a:t>21.07.2020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247379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t>21.07.2020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95941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t>21.07.2020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75807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1947DF8-371D-462B-9C48-045C62A71580}" type="datetimeFigureOut">
              <a:rPr lang="ru-RU" smtClean="0"/>
              <a:t>21.07.2020</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575DEC-D436-4A77-93B4-E6E2A8377312}" type="slidenum">
              <a:rPr lang="ru-RU" smtClean="0"/>
              <a:t>‹#›</a:t>
            </a:fld>
            <a:endParaRPr lang="ru-RU"/>
          </a:p>
        </p:txBody>
      </p:sp>
    </p:spTree>
    <p:extLst>
      <p:ext uri="{BB962C8B-B14F-4D97-AF65-F5344CB8AC3E}">
        <p14:creationId xmlns:p14="http://schemas.microsoft.com/office/powerpoint/2010/main" val="114891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potrebitel.k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347614"/>
            <a:ext cx="8856984" cy="1102519"/>
          </a:xfrm>
        </p:spPr>
        <p:txBody>
          <a:bodyPr>
            <a:noAutofit/>
          </a:bodyPr>
          <a:lstStyle/>
          <a:p>
            <a:r>
              <a:rPr lang="ru-RU" sz="3600" b="1" dirty="0">
                <a:solidFill>
                  <a:srgbClr val="C00000"/>
                </a:solidFill>
                <a:latin typeface="Arial Black" panose="020B0A04020102020204" pitchFamily="34" charset="0"/>
              </a:rPr>
              <a:t>«Правовые аспекты защиты прав потребителей»</a:t>
            </a:r>
          </a:p>
        </p:txBody>
      </p:sp>
      <p:sp>
        <p:nvSpPr>
          <p:cNvPr id="3" name="Подзаголовок 2"/>
          <p:cNvSpPr>
            <a:spLocks noGrp="1"/>
          </p:cNvSpPr>
          <p:nvPr>
            <p:ph type="subTitle" idx="1"/>
          </p:nvPr>
        </p:nvSpPr>
        <p:spPr>
          <a:xfrm>
            <a:off x="539552" y="3147814"/>
            <a:ext cx="6477000" cy="1485900"/>
          </a:xfrm>
        </p:spPr>
        <p:txBody>
          <a:bodyPr>
            <a:normAutofit fontScale="92500" lnSpcReduction="20000"/>
          </a:bodyPr>
          <a:lstStyle/>
          <a:p>
            <a:pPr algn="l"/>
            <a:r>
              <a:rPr lang="ru-RU" sz="1900" dirty="0" err="1">
                <a:solidFill>
                  <a:schemeClr val="tx1"/>
                </a:solidFill>
              </a:rPr>
              <a:t>К.ю.н</a:t>
            </a:r>
            <a:r>
              <a:rPr lang="ru-RU" sz="1900" dirty="0">
                <a:solidFill>
                  <a:schemeClr val="tx1"/>
                </a:solidFill>
              </a:rPr>
              <a:t>., ассоциированный профессор</a:t>
            </a:r>
          </a:p>
          <a:p>
            <a:pPr algn="l"/>
            <a:r>
              <a:rPr lang="ru-RU" sz="1900" dirty="0">
                <a:solidFill>
                  <a:schemeClr val="tx1"/>
                </a:solidFill>
              </a:rPr>
              <a:t>Председатель Правления: </a:t>
            </a:r>
          </a:p>
          <a:p>
            <a:pPr algn="l"/>
            <a:r>
              <a:rPr lang="ru-RU" sz="1900" dirty="0">
                <a:solidFill>
                  <a:schemeClr val="tx1"/>
                </a:solidFill>
              </a:rPr>
              <a:t>ОЮЛ «Ассоциация Лига Потребителей Казахстана»,</a:t>
            </a:r>
          </a:p>
          <a:p>
            <a:pPr algn="l"/>
            <a:r>
              <a:rPr lang="ru-RU" sz="1900" dirty="0">
                <a:solidFill>
                  <a:schemeClr val="tx1"/>
                </a:solidFill>
              </a:rPr>
              <a:t>РОО «Национальная Палата Медиаторов»</a:t>
            </a:r>
          </a:p>
          <a:p>
            <a:pPr algn="l"/>
            <a:r>
              <a:rPr lang="ru-RU" sz="1900" dirty="0">
                <a:solidFill>
                  <a:schemeClr val="tx1"/>
                </a:solidFill>
              </a:rPr>
              <a:t>Романовская С.Ю.</a:t>
            </a:r>
          </a:p>
        </p:txBody>
      </p:sp>
    </p:spTree>
    <p:extLst>
      <p:ext uri="{BB962C8B-B14F-4D97-AF65-F5344CB8AC3E}">
        <p14:creationId xmlns:p14="http://schemas.microsoft.com/office/powerpoint/2010/main" val="57244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411510"/>
            <a:ext cx="7239000" cy="628650"/>
          </a:xfrm>
        </p:spPr>
        <p:txBody>
          <a:bodyPr>
            <a:normAutofit/>
          </a:bodyPr>
          <a:lstStyle/>
          <a:p>
            <a:r>
              <a:rPr lang="ru-RU" sz="2000" dirty="0">
                <a:solidFill>
                  <a:schemeClr val="bg1"/>
                </a:solidFill>
              </a:rPr>
              <a:t>Порядок проведения Общественного контроля </a:t>
            </a:r>
            <a:endParaRPr lang="ru-RU" sz="2000" dirty="0">
              <a:solidFill>
                <a:schemeClr val="bg1"/>
              </a:solidFill>
            </a:endParaRPr>
          </a:p>
        </p:txBody>
      </p:sp>
      <p:sp>
        <p:nvSpPr>
          <p:cNvPr id="5" name="Нижний колонтитул 3"/>
          <p:cNvSpPr>
            <a:spLocks noGrp="1"/>
          </p:cNvSpPr>
          <p:nvPr>
            <p:ph type="ftr" sz="quarter" idx="11"/>
          </p:nvPr>
        </p:nvSpPr>
        <p:spPr>
          <a:xfrm>
            <a:off x="0" y="4702097"/>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a:spLocks noGrp="1"/>
          </p:cNvSpPr>
          <p:nvPr>
            <p:ph idx="1"/>
          </p:nvPr>
        </p:nvSpPr>
        <p:spPr>
          <a:xfrm>
            <a:off x="107504" y="965523"/>
            <a:ext cx="8712968" cy="3720778"/>
          </a:xfrm>
        </p:spPr>
        <p:txBody>
          <a:bodyPr>
            <a:normAutofit fontScale="62500" lnSpcReduction="20000"/>
          </a:bodyPr>
          <a:lstStyle/>
          <a:p>
            <a:pPr marL="0" indent="0" fontAlgn="base">
              <a:buNone/>
            </a:pPr>
            <a:r>
              <a:rPr lang="ru-RU" dirty="0" smtClean="0"/>
              <a:t>Срок проведения общественного контроля не должен превышать </a:t>
            </a:r>
            <a:r>
              <a:rPr lang="ru-RU" dirty="0" smtClean="0">
                <a:solidFill>
                  <a:srgbClr val="C00000"/>
                </a:solidFill>
              </a:rPr>
              <a:t>одного </a:t>
            </a:r>
            <a:r>
              <a:rPr lang="ru-RU" dirty="0" smtClean="0"/>
              <a:t>рабочего дня</a:t>
            </a:r>
            <a:r>
              <a:rPr lang="ru-RU" dirty="0" smtClean="0"/>
              <a:t>.</a:t>
            </a:r>
          </a:p>
          <a:p>
            <a:pPr marL="0" indent="0" fontAlgn="base">
              <a:buNone/>
            </a:pPr>
            <a:endParaRPr lang="ru-RU" sz="2000" dirty="0" smtClean="0"/>
          </a:p>
          <a:p>
            <a:pPr marL="0" indent="0" fontAlgn="base">
              <a:buNone/>
            </a:pPr>
            <a:r>
              <a:rPr lang="ru-RU" dirty="0" smtClean="0"/>
              <a:t>Результаты проведенного общественного контроля с рекомендациями комиссии размещаются на </a:t>
            </a:r>
            <a:r>
              <a:rPr lang="ru-RU" dirty="0" err="1" smtClean="0"/>
              <a:t>интернет-ресурсе</a:t>
            </a:r>
            <a:r>
              <a:rPr lang="ru-RU" dirty="0" smtClean="0"/>
              <a:t> общественного объединения потребителей, ассоциации (союза) (при наличии), в Единой информационной системе защиты прав потребителей и (или) средствах массовой информации в течение </a:t>
            </a:r>
            <a:r>
              <a:rPr lang="ru-RU" dirty="0" smtClean="0">
                <a:solidFill>
                  <a:srgbClr val="C00000"/>
                </a:solidFill>
              </a:rPr>
              <a:t>тридцати календарных дней</a:t>
            </a:r>
            <a:r>
              <a:rPr lang="ru-RU" dirty="0" smtClean="0"/>
              <a:t> со дня проведения общественного контроля с указанием даты, места и информации о продавце (изготовителе, исполнителе) в соответствии со </a:t>
            </a:r>
            <a:r>
              <a:rPr lang="ru-RU" dirty="0" smtClean="0"/>
              <a:t>ст.26</a:t>
            </a:r>
            <a:r>
              <a:rPr lang="ru-RU" dirty="0" smtClean="0"/>
              <a:t>  Закона РК «О защите прав потребителей</a:t>
            </a:r>
            <a:r>
              <a:rPr lang="ru-RU" dirty="0" smtClean="0"/>
              <a:t>».</a:t>
            </a:r>
          </a:p>
          <a:p>
            <a:pPr marL="0" indent="0" fontAlgn="base">
              <a:buNone/>
            </a:pPr>
            <a:endParaRPr lang="ru-RU" sz="1300" dirty="0" smtClean="0"/>
          </a:p>
          <a:p>
            <a:pPr marL="0" indent="0" fontAlgn="base">
              <a:buNone/>
            </a:pPr>
            <a:r>
              <a:rPr lang="ru-RU" dirty="0" smtClean="0"/>
              <a:t>При выявлении нарушений прав и законных интересов потребителей информация об этом направляется в соответствующие государственные органы, а также предоставляется предпринимателю.</a:t>
            </a:r>
          </a:p>
          <a:p>
            <a:endParaRPr lang="ru-RU" dirty="0"/>
          </a:p>
        </p:txBody>
      </p:sp>
    </p:spTree>
    <p:extLst>
      <p:ext uri="{BB962C8B-B14F-4D97-AF65-F5344CB8AC3E}">
        <p14:creationId xmlns:p14="http://schemas.microsoft.com/office/powerpoint/2010/main" val="20066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8020"/>
            <a:ext cx="9144000" cy="754380"/>
          </a:xfrm>
        </p:spPr>
        <p:txBody>
          <a:bodyPr>
            <a:noAutofit/>
          </a:bodyPr>
          <a:lstStyle/>
          <a:p>
            <a:r>
              <a:rPr lang="ru-RU" sz="2000" dirty="0">
                <a:solidFill>
                  <a:schemeClr val="bg1"/>
                </a:solidFill>
              </a:rPr>
              <a:t>Новая система защиты прав потребителей:</a:t>
            </a:r>
            <a:endParaRPr lang="ru-RU" sz="2000" dirty="0">
              <a:solidFill>
                <a:schemeClr val="bg1"/>
              </a:solidFill>
            </a:endParaRPr>
          </a:p>
        </p:txBody>
      </p:sp>
      <p:sp>
        <p:nvSpPr>
          <p:cNvPr id="5" name="Нижний колонтитул 3"/>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a:spLocks noGrp="1"/>
          </p:cNvSpPr>
          <p:nvPr>
            <p:ph idx="1"/>
          </p:nvPr>
        </p:nvSpPr>
        <p:spPr>
          <a:xfrm>
            <a:off x="251520" y="1059582"/>
            <a:ext cx="8784976" cy="3528392"/>
          </a:xfrm>
        </p:spPr>
        <p:txBody>
          <a:bodyPr>
            <a:normAutofit fontScale="62500" lnSpcReduction="20000"/>
          </a:bodyPr>
          <a:lstStyle/>
          <a:p>
            <a:pPr marL="0" indent="0" fontAlgn="base">
              <a:buNone/>
            </a:pPr>
            <a:r>
              <a:rPr lang="ru-RU" dirty="0" smtClean="0">
                <a:solidFill>
                  <a:srgbClr val="C00000"/>
                </a:solidFill>
              </a:rPr>
              <a:t>1) </a:t>
            </a:r>
            <a:r>
              <a:rPr lang="ru-RU" dirty="0" smtClean="0"/>
              <a:t>урегулирование вопроса восстановления нарушенных прав потребителя </a:t>
            </a:r>
            <a:r>
              <a:rPr lang="ru-RU" b="1" dirty="0" smtClean="0">
                <a:solidFill>
                  <a:srgbClr val="C00000"/>
                </a:solidFill>
              </a:rPr>
              <a:t>продавцом (изготовителем, исполнителем)</a:t>
            </a:r>
            <a:r>
              <a:rPr lang="ru-RU" dirty="0" smtClean="0">
                <a:solidFill>
                  <a:srgbClr val="C00000"/>
                </a:solidFill>
              </a:rPr>
              <a:t>, </a:t>
            </a:r>
            <a:r>
              <a:rPr lang="ru-RU" dirty="0" smtClean="0"/>
              <a:t>нарушившим его права и законные интересы, предусмотренное законодательством РК о защите прав потребителей;</a:t>
            </a:r>
          </a:p>
          <a:p>
            <a:pPr marL="0" indent="0" fontAlgn="base">
              <a:buNone/>
            </a:pPr>
            <a:r>
              <a:rPr lang="ru-RU" dirty="0" smtClean="0">
                <a:solidFill>
                  <a:srgbClr val="C00000"/>
                </a:solidFill>
              </a:rPr>
              <a:t>2) </a:t>
            </a:r>
            <a:r>
              <a:rPr lang="ru-RU" dirty="0" smtClean="0"/>
              <a:t>защита и восстановление нарушенных прав потребителей, возмещение причиненного убытка (вреда) вследствие недостатков товара (работы, услуги) при рассмотрении потребительского спора в</a:t>
            </a:r>
            <a:r>
              <a:rPr lang="ru-RU" b="1" dirty="0" smtClean="0"/>
              <a:t> </a:t>
            </a:r>
            <a:r>
              <a:rPr lang="ru-RU" b="1" dirty="0" smtClean="0">
                <a:solidFill>
                  <a:srgbClr val="C00000"/>
                </a:solidFill>
              </a:rPr>
              <a:t>досудебном порядке</a:t>
            </a:r>
            <a:r>
              <a:rPr lang="ru-RU" dirty="0" smtClean="0">
                <a:solidFill>
                  <a:srgbClr val="C00000"/>
                </a:solidFill>
              </a:rPr>
              <a:t>;</a:t>
            </a:r>
          </a:p>
          <a:p>
            <a:pPr marL="0" indent="0" fontAlgn="base">
              <a:buNone/>
            </a:pPr>
            <a:r>
              <a:rPr lang="ru-RU" dirty="0" smtClean="0">
                <a:solidFill>
                  <a:srgbClr val="C00000"/>
                </a:solidFill>
              </a:rPr>
              <a:t>3) </a:t>
            </a:r>
            <a:r>
              <a:rPr lang="ru-RU" dirty="0" smtClean="0"/>
              <a:t>защита и восстановление нарушенных прав потребителей, возмещение причиненного убытка (вреда) вследствие недостатков товара (работы, услуги) в </a:t>
            </a:r>
            <a:r>
              <a:rPr lang="ru-RU" b="1" dirty="0" smtClean="0">
                <a:solidFill>
                  <a:srgbClr val="C00000"/>
                </a:solidFill>
              </a:rPr>
              <a:t>суде</a:t>
            </a:r>
            <a:r>
              <a:rPr lang="ru-RU" dirty="0" smtClean="0">
                <a:solidFill>
                  <a:srgbClr val="C00000"/>
                </a:solidFill>
              </a:rPr>
              <a:t>.</a:t>
            </a:r>
          </a:p>
          <a:p>
            <a:pPr marL="0" indent="0" fontAlgn="base">
              <a:buNone/>
            </a:pPr>
            <a:r>
              <a:rPr lang="ru-RU" dirty="0" smtClean="0"/>
              <a:t>Также в случае совершения административного нарушения - привлечение к ответственности продавцов (изготовителей, исполнителей), нарушивших права и законные интересы потребителей </a:t>
            </a:r>
            <a:r>
              <a:rPr lang="ru-RU" b="1" dirty="0" smtClean="0">
                <a:solidFill>
                  <a:srgbClr val="C00000"/>
                </a:solidFill>
              </a:rPr>
              <a:t>уполномоченным органом</a:t>
            </a:r>
            <a:r>
              <a:rPr lang="ru-RU" dirty="0" smtClean="0">
                <a:solidFill>
                  <a:srgbClr val="C00000"/>
                </a:solidFill>
              </a:rPr>
              <a:t>.</a:t>
            </a:r>
          </a:p>
          <a:p>
            <a:pPr fontAlgn="base"/>
            <a:endParaRPr lang="ru-RU" dirty="0" smtClean="0"/>
          </a:p>
          <a:p>
            <a:endParaRPr lang="ru-RU" dirty="0"/>
          </a:p>
        </p:txBody>
      </p:sp>
    </p:spTree>
    <p:extLst>
      <p:ext uri="{BB962C8B-B14F-4D97-AF65-F5344CB8AC3E}">
        <p14:creationId xmlns:p14="http://schemas.microsoft.com/office/powerpoint/2010/main" val="252244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01698"/>
            <a:ext cx="9001000" cy="857250"/>
          </a:xfrm>
        </p:spPr>
        <p:txBody>
          <a:bodyPr>
            <a:noAutofit/>
          </a:bodyPr>
          <a:lstStyle/>
          <a:p>
            <a:r>
              <a:rPr lang="ru-RU" sz="2000" dirty="0">
                <a:solidFill>
                  <a:schemeClr val="bg1"/>
                </a:solidFill>
              </a:rPr>
              <a:t>Потребитель</a:t>
            </a:r>
            <a:endParaRPr lang="ru-RU" sz="2000" dirty="0">
              <a:solidFill>
                <a:schemeClr val="bg1"/>
              </a:solidFill>
            </a:endParaRPr>
          </a:p>
        </p:txBody>
      </p:sp>
      <p:sp>
        <p:nvSpPr>
          <p:cNvPr id="5" name="Нижний колонтитул 3"/>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txBox="1">
            <a:spLocks/>
          </p:cNvSpPr>
          <p:nvPr/>
        </p:nvSpPr>
        <p:spPr>
          <a:xfrm>
            <a:off x="1043608" y="1128779"/>
            <a:ext cx="7992888" cy="350037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2400" dirty="0" smtClean="0"/>
              <a:t>П.15 ст.1 ЗРК «О защите прав потребителей»:</a:t>
            </a:r>
          </a:p>
          <a:p>
            <a:pPr marL="0" indent="0">
              <a:buNone/>
            </a:pPr>
            <a:r>
              <a:rPr lang="ru-RU" sz="2400" b="1" dirty="0" smtClean="0">
                <a:solidFill>
                  <a:srgbClr val="C00000"/>
                </a:solidFill>
              </a:rPr>
              <a:t>потребитель</a:t>
            </a:r>
            <a:r>
              <a:rPr lang="ru-RU" sz="2400" dirty="0" smtClean="0"/>
              <a:t> - физическое лицо, имеющее намерение заказать или приобрести либо заказывающее, приобретающее и (или) использующее товар (работу, услугу) исключительно для личного, семейного, домашнего или иного использования, </a:t>
            </a:r>
            <a:r>
              <a:rPr lang="ru-RU" sz="2400" b="1" dirty="0" smtClean="0">
                <a:solidFill>
                  <a:srgbClr val="C00000"/>
                </a:solidFill>
              </a:rPr>
              <a:t>не связанного с предпринимательской деятельностью.</a:t>
            </a:r>
          </a:p>
          <a:p>
            <a:pPr marL="0" indent="0">
              <a:buNone/>
            </a:pPr>
            <a:r>
              <a:rPr lang="ru-RU" sz="2400" dirty="0" smtClean="0"/>
              <a:t>То есть на юридические лица, приобретающие товары/ услуги/ работы положения ЗРК «О защите прав потребителей» не распространяются.</a:t>
            </a:r>
            <a:endParaRPr lang="ru-RU" sz="2400" dirty="0"/>
          </a:p>
        </p:txBody>
      </p:sp>
    </p:spTree>
    <p:extLst>
      <p:ext uri="{BB962C8B-B14F-4D97-AF65-F5344CB8AC3E}">
        <p14:creationId xmlns:p14="http://schemas.microsoft.com/office/powerpoint/2010/main" val="594175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297063"/>
            <a:ext cx="9001000" cy="857250"/>
          </a:xfrm>
        </p:spPr>
        <p:txBody>
          <a:bodyPr>
            <a:noAutofit/>
          </a:bodyPr>
          <a:lstStyle/>
          <a:p>
            <a:r>
              <a:rPr lang="ru-RU" sz="2000" dirty="0">
                <a:solidFill>
                  <a:schemeClr val="bg1"/>
                </a:solidFill>
              </a:rPr>
              <a:t>Продавец/Исполнитель/ Производитель</a:t>
            </a:r>
            <a:endParaRPr lang="ru-RU" sz="2000" dirty="0">
              <a:solidFill>
                <a:schemeClr val="bg1"/>
              </a:solidFill>
            </a:endParaRPr>
          </a:p>
        </p:txBody>
      </p:sp>
      <p:sp>
        <p:nvSpPr>
          <p:cNvPr id="5" name="Нижний колонтитул 3"/>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a:spLocks noGrp="1"/>
          </p:cNvSpPr>
          <p:nvPr>
            <p:ph idx="1"/>
          </p:nvPr>
        </p:nvSpPr>
        <p:spPr>
          <a:xfrm>
            <a:off x="71500" y="987574"/>
            <a:ext cx="8892988" cy="3600400"/>
          </a:xfrm>
        </p:spPr>
        <p:txBody>
          <a:bodyPr>
            <a:normAutofit fontScale="32500" lnSpcReduction="20000"/>
          </a:bodyPr>
          <a:lstStyle/>
          <a:p>
            <a:pPr algn="ctr" fontAlgn="base">
              <a:buNone/>
            </a:pPr>
            <a:r>
              <a:rPr lang="ru-RU" sz="4300" dirty="0" smtClean="0"/>
              <a:t/>
            </a:r>
            <a:br>
              <a:rPr lang="ru-RU" sz="4300" dirty="0" smtClean="0"/>
            </a:br>
            <a:r>
              <a:rPr lang="ru-RU" sz="5500" b="1" dirty="0" smtClean="0">
                <a:solidFill>
                  <a:srgbClr val="C00000"/>
                </a:solidFill>
              </a:rPr>
              <a:t>ст.1 ЗРК «О защите прав потребителей»:</a:t>
            </a:r>
          </a:p>
          <a:p>
            <a:pPr marL="0" indent="0" fontAlgn="base">
              <a:buNone/>
            </a:pPr>
            <a:r>
              <a:rPr lang="ru-RU" sz="4900" dirty="0" smtClean="0">
                <a:solidFill>
                  <a:srgbClr val="C00000"/>
                </a:solidFill>
              </a:rPr>
              <a:t>изготовитель</a:t>
            </a:r>
            <a:r>
              <a:rPr lang="ru-RU" sz="4900" dirty="0" smtClean="0"/>
              <a:t> - физическое или юридическое лицо, производящее товар для реализации;</a:t>
            </a:r>
          </a:p>
          <a:p>
            <a:pPr marL="0" indent="0" fontAlgn="base">
              <a:buNone/>
            </a:pPr>
            <a:r>
              <a:rPr lang="ru-RU" sz="4900" dirty="0" smtClean="0">
                <a:solidFill>
                  <a:srgbClr val="C00000"/>
                </a:solidFill>
              </a:rPr>
              <a:t>продавец </a:t>
            </a:r>
            <a:r>
              <a:rPr lang="ru-RU" sz="4900" dirty="0" smtClean="0"/>
              <a:t>- физическое или юридическое лицо, реализующее товар в соответствии с гражданским законодательством Республики Казахстан;</a:t>
            </a:r>
          </a:p>
          <a:p>
            <a:pPr marL="0" indent="0" fontAlgn="base">
              <a:buNone/>
            </a:pPr>
            <a:r>
              <a:rPr lang="ru-RU" sz="4900" dirty="0" smtClean="0">
                <a:solidFill>
                  <a:srgbClr val="C00000"/>
                </a:solidFill>
              </a:rPr>
              <a:t>товар</a:t>
            </a:r>
            <a:r>
              <a:rPr lang="ru-RU" sz="4900" dirty="0" smtClean="0"/>
              <a:t> - продукт (продукция) деятельности изготовителя (исполнителя), предназначенный для личного, семейного, домашнего или иного использования, не связанного с предпринимательской деятельностью;</a:t>
            </a:r>
          </a:p>
          <a:p>
            <a:pPr marL="0" indent="0" fontAlgn="base">
              <a:buNone/>
            </a:pPr>
            <a:r>
              <a:rPr lang="ru-RU" sz="4900" dirty="0" smtClean="0">
                <a:solidFill>
                  <a:srgbClr val="C00000"/>
                </a:solidFill>
              </a:rPr>
              <a:t>исполнитель</a:t>
            </a:r>
            <a:r>
              <a:rPr lang="ru-RU" sz="4900" dirty="0" smtClean="0"/>
              <a:t> - физическое или юридическое лицо, выполняющее работу или оказывающее услугу по договору;</a:t>
            </a:r>
          </a:p>
          <a:p>
            <a:pPr marL="0" indent="0" fontAlgn="base">
              <a:buNone/>
            </a:pPr>
            <a:r>
              <a:rPr lang="ru-RU" sz="4900" dirty="0" smtClean="0">
                <a:solidFill>
                  <a:srgbClr val="C00000"/>
                </a:solidFill>
              </a:rPr>
              <a:t>работа </a:t>
            </a:r>
            <a:r>
              <a:rPr lang="ru-RU" sz="4900" dirty="0" smtClean="0"/>
              <a:t>- деятельность, направленная на удовлетворение потребностей потребителей, результаты которой имеют материальное выражение;</a:t>
            </a:r>
          </a:p>
          <a:p>
            <a:pPr marL="0" indent="0" fontAlgn="base">
              <a:buNone/>
            </a:pPr>
            <a:r>
              <a:rPr lang="ru-RU" sz="4900" dirty="0" smtClean="0">
                <a:solidFill>
                  <a:srgbClr val="C00000"/>
                </a:solidFill>
              </a:rPr>
              <a:t>услуга</a:t>
            </a:r>
            <a:r>
              <a:rPr lang="ru-RU" sz="4900" dirty="0" smtClean="0"/>
              <a:t> - деятельность, направленная на удовлетворение потребностей потребителей, результаты которой не имеют материального выражения.</a:t>
            </a:r>
          </a:p>
          <a:p>
            <a:pPr marL="0" indent="0" fontAlgn="base">
              <a:buNone/>
            </a:pPr>
            <a:r>
              <a:rPr lang="ru-RU" sz="4900" dirty="0" smtClean="0"/>
              <a:t>Исходя из норм </a:t>
            </a:r>
            <a:r>
              <a:rPr lang="ru-RU" sz="4900" dirty="0" smtClean="0"/>
              <a:t>закона, </a:t>
            </a:r>
            <a:r>
              <a:rPr lang="ru-RU" sz="4900" b="1" dirty="0" smtClean="0">
                <a:solidFill>
                  <a:srgbClr val="C00000"/>
                </a:solidFill>
              </a:rPr>
              <a:t>право на возврат товара надлежащего качества распространяется лишь на товары, не являющиеся результатом услуги/ работы.</a:t>
            </a:r>
          </a:p>
          <a:p>
            <a:pPr fontAlgn="base">
              <a:buNone/>
            </a:pPr>
            <a:endParaRPr lang="ru-RU" dirty="0"/>
          </a:p>
        </p:txBody>
      </p:sp>
    </p:spTree>
    <p:extLst>
      <p:ext uri="{BB962C8B-B14F-4D97-AF65-F5344CB8AC3E}">
        <p14:creationId xmlns:p14="http://schemas.microsoft.com/office/powerpoint/2010/main" val="129283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Продавец (изготовитель, исполнитель) обязан согласно ст.24 ЗРК «О защите прав потребителей»:</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a:spLocks noGrp="1"/>
          </p:cNvSpPr>
          <p:nvPr>
            <p:ph idx="1"/>
          </p:nvPr>
        </p:nvSpPr>
        <p:spPr>
          <a:xfrm>
            <a:off x="107504" y="1060216"/>
            <a:ext cx="8856984" cy="3744416"/>
          </a:xfrm>
        </p:spPr>
        <p:txBody>
          <a:bodyPr>
            <a:normAutofit fontScale="55000" lnSpcReduction="20000"/>
          </a:bodyPr>
          <a:lstStyle/>
          <a:p>
            <a:pPr marL="0" indent="0" fontAlgn="base">
              <a:buNone/>
            </a:pPr>
            <a:r>
              <a:rPr lang="ru-RU" sz="2900" dirty="0" smtClean="0">
                <a:solidFill>
                  <a:srgbClr val="C00000"/>
                </a:solidFill>
              </a:rPr>
              <a:t>1) </a:t>
            </a:r>
            <a:r>
              <a:rPr lang="ru-RU" sz="2900" dirty="0" smtClean="0"/>
              <a:t>предоставить информацию о товаре (работе, услуге), а также о продавце (изготовителе, исполнителе) на казахском и русском языках ( в ином случае наступает административная ответственность согласно ч.1 ст.193 КоАП РК в виде штрафа до 30 МРП);</a:t>
            </a:r>
          </a:p>
          <a:p>
            <a:pPr marL="0" indent="0" fontAlgn="base">
              <a:buNone/>
            </a:pPr>
            <a:r>
              <a:rPr lang="ru-RU" sz="2900" dirty="0" smtClean="0">
                <a:solidFill>
                  <a:srgbClr val="C00000"/>
                </a:solidFill>
              </a:rPr>
              <a:t>2) </a:t>
            </a:r>
            <a:r>
              <a:rPr lang="ru-RU" sz="2900" dirty="0" smtClean="0"/>
              <a:t>обеспечить безопасность товара (работы, услуги), что означает, что товар должен изготавливаться, транспортироваться и хранится согласно установленным государственным стандартам качества;</a:t>
            </a:r>
          </a:p>
          <a:p>
            <a:pPr marL="0" indent="0" fontAlgn="base">
              <a:buNone/>
            </a:pPr>
            <a:r>
              <a:rPr lang="ru-RU" sz="2900" dirty="0" smtClean="0">
                <a:solidFill>
                  <a:srgbClr val="C00000"/>
                </a:solidFill>
              </a:rPr>
              <a:t>3) </a:t>
            </a:r>
            <a:r>
              <a:rPr lang="ru-RU" sz="2900" dirty="0" smtClean="0"/>
              <a:t>обеспечить свободный выбор товара (работы, услуги),  не допускается навязывание потребителю дополнительных товаров/услуг/работ;</a:t>
            </a:r>
          </a:p>
          <a:p>
            <a:pPr marL="0" indent="0" fontAlgn="base">
              <a:buNone/>
            </a:pPr>
            <a:r>
              <a:rPr lang="ru-RU" sz="2900" dirty="0" smtClean="0">
                <a:solidFill>
                  <a:srgbClr val="C00000"/>
                </a:solidFill>
              </a:rPr>
              <a:t>4) </a:t>
            </a:r>
            <a:r>
              <a:rPr lang="ru-RU" sz="2900" dirty="0" smtClean="0"/>
              <a:t>обеспечить надлежащее качество товара (работы, услуги);</a:t>
            </a:r>
          </a:p>
          <a:p>
            <a:pPr marL="0" indent="0" fontAlgn="base">
              <a:buNone/>
            </a:pPr>
            <a:r>
              <a:rPr lang="ru-RU" sz="2900" dirty="0" smtClean="0">
                <a:solidFill>
                  <a:srgbClr val="C00000"/>
                </a:solidFill>
              </a:rPr>
              <a:t>5) </a:t>
            </a:r>
            <a:r>
              <a:rPr lang="ru-RU" sz="2900" dirty="0" smtClean="0"/>
              <a:t>обеспечить обмен или возврат товара как надлежащего, так и ненадлежащего качества, </a:t>
            </a:r>
            <a:r>
              <a:rPr lang="ru-RU" sz="2900" dirty="0" smtClean="0">
                <a:solidFill>
                  <a:srgbClr val="C00000"/>
                </a:solidFill>
              </a:rPr>
              <a:t>в случае отказа на предпринимателя налагается штраф в соответствии со ст.190 КоАП РК до 50 МРП </a:t>
            </a:r>
            <a:r>
              <a:rPr lang="ru-RU" sz="2900" dirty="0" smtClean="0"/>
              <a:t>;</a:t>
            </a:r>
          </a:p>
          <a:p>
            <a:pPr marL="0" indent="0" fontAlgn="base">
              <a:buNone/>
            </a:pPr>
            <a:r>
              <a:rPr lang="ru-RU" sz="2900" dirty="0" smtClean="0">
                <a:solidFill>
                  <a:srgbClr val="C00000"/>
                </a:solidFill>
              </a:rPr>
              <a:t>6) </a:t>
            </a:r>
            <a:r>
              <a:rPr lang="ru-RU" sz="2900" dirty="0" smtClean="0"/>
              <a:t>возместить в полном объеме убытки (вред), причиненные жизни, здоровью и (или) имуществу потребителя вследствие недостатков товара (работы, услуги);</a:t>
            </a:r>
          </a:p>
          <a:p>
            <a:pPr marL="0" indent="0" fontAlgn="base">
              <a:buNone/>
            </a:pPr>
            <a:r>
              <a:rPr lang="ru-RU" sz="2900" dirty="0" smtClean="0">
                <a:solidFill>
                  <a:srgbClr val="C00000"/>
                </a:solidFill>
              </a:rPr>
              <a:t>7) </a:t>
            </a:r>
            <a:r>
              <a:rPr lang="ru-RU" sz="2900" dirty="0" smtClean="0"/>
              <a:t>иметь в наличии контрольно-кассовые машины, за   неприменение  которых согласно ч.1-2 с. 284 КоАП РК предусмотрен штраф до 50 МРП;</a:t>
            </a:r>
          </a:p>
          <a:p>
            <a:pPr marL="0" indent="0" fontAlgn="base">
              <a:buNone/>
            </a:pPr>
            <a:endParaRPr lang="ru-RU" dirty="0" smtClean="0"/>
          </a:p>
        </p:txBody>
      </p:sp>
    </p:spTree>
    <p:extLst>
      <p:ext uri="{BB962C8B-B14F-4D97-AF65-F5344CB8AC3E}">
        <p14:creationId xmlns:p14="http://schemas.microsoft.com/office/powerpoint/2010/main" val="361733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Продавец (изготовитель, исполнитель) </a:t>
            </a:r>
            <a:r>
              <a:rPr lang="ru-RU" sz="1600" dirty="0" smtClean="0">
                <a:solidFill>
                  <a:schemeClr val="bg1"/>
                </a:solidFill>
              </a:rPr>
              <a:t>обязан:</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7" name="Содержимое 2"/>
          <p:cNvSpPr>
            <a:spLocks noGrp="1"/>
          </p:cNvSpPr>
          <p:nvPr>
            <p:ph idx="1"/>
          </p:nvPr>
        </p:nvSpPr>
        <p:spPr>
          <a:xfrm>
            <a:off x="179512" y="1142729"/>
            <a:ext cx="8682168" cy="3375829"/>
          </a:xfrm>
        </p:spPr>
        <p:txBody>
          <a:bodyPr>
            <a:normAutofit fontScale="55000" lnSpcReduction="20000"/>
          </a:bodyPr>
          <a:lstStyle/>
          <a:p>
            <a:pPr marL="0" indent="0" fontAlgn="base">
              <a:buNone/>
            </a:pPr>
            <a:r>
              <a:rPr lang="ru-RU" sz="2900" dirty="0" smtClean="0">
                <a:solidFill>
                  <a:srgbClr val="C00000"/>
                </a:solidFill>
              </a:rPr>
              <a:t>8) </a:t>
            </a:r>
            <a:r>
              <a:rPr lang="ru-RU" sz="2900" dirty="0" smtClean="0"/>
              <a:t>размещать в месте нахождения контрольно-кассовых машин информацию на казахском и русском языках о необходимости получения потребителем контрольного (товарного) чека и о его праве обратиться в орган государственных доходов (с указанием номера телефона соответствующего органа государственных доходов) в случае нарушения порядка применения контрольно-кассовых машин;</a:t>
            </a:r>
          </a:p>
          <a:p>
            <a:pPr marL="0" indent="0" fontAlgn="base">
              <a:buNone/>
            </a:pPr>
            <a:r>
              <a:rPr lang="ru-RU" sz="2900" dirty="0" smtClean="0">
                <a:solidFill>
                  <a:srgbClr val="C00000"/>
                </a:solidFill>
              </a:rPr>
              <a:t>9) </a:t>
            </a:r>
            <a:r>
              <a:rPr lang="ru-RU" sz="2900" dirty="0" smtClean="0"/>
              <a:t>обеспечить наличие у физического лица, непосредственно осуществляющего деятельность по продаже товаров (выполнению работ, оказанию услуг), нагрудной карточки (</a:t>
            </a:r>
            <a:r>
              <a:rPr lang="ru-RU" sz="2900" dirty="0" err="1" smtClean="0"/>
              <a:t>бейджа</a:t>
            </a:r>
            <a:r>
              <a:rPr lang="ru-RU" sz="2900" dirty="0" smtClean="0"/>
              <a:t>) с указанием его фамилии, имени и отчества (при его наличии)  </a:t>
            </a:r>
          </a:p>
          <a:p>
            <a:pPr marL="0" indent="0" fontAlgn="base">
              <a:buNone/>
            </a:pPr>
            <a:r>
              <a:rPr lang="ru-RU" sz="2900" dirty="0" smtClean="0"/>
              <a:t>обеспечить соблюдение физическим лицом, непосредственно осуществляющим деятельность по продаже товаров (выполнению работ, оказанию услуг санитарных правил и гигиенических нормативов;</a:t>
            </a:r>
          </a:p>
          <a:p>
            <a:pPr marL="0" indent="0" fontAlgn="base">
              <a:buNone/>
            </a:pPr>
            <a:r>
              <a:rPr lang="ru-RU" sz="2900" dirty="0" smtClean="0">
                <a:solidFill>
                  <a:srgbClr val="C00000"/>
                </a:solidFill>
              </a:rPr>
              <a:t>10) </a:t>
            </a:r>
            <a:r>
              <a:rPr lang="ru-RU" sz="2900" dirty="0" smtClean="0"/>
              <a:t>при продаже товара (выполнении работы, оказании услуги) выдать документ, подтверждающий факт приобретения товара (выполнения работы, оказания услуги), </a:t>
            </a:r>
            <a:r>
              <a:rPr lang="ru-RU" sz="2900" dirty="0" smtClean="0">
                <a:solidFill>
                  <a:srgbClr val="C00000"/>
                </a:solidFill>
              </a:rPr>
              <a:t>или договор, заключенный </a:t>
            </a:r>
            <a:r>
              <a:rPr lang="ru-RU" sz="2900" dirty="0" smtClean="0">
                <a:solidFill>
                  <a:srgbClr val="C00000"/>
                </a:solidFill>
              </a:rPr>
              <a:t>при </a:t>
            </a:r>
            <a:r>
              <a:rPr lang="ru-RU" sz="2900" dirty="0" smtClean="0">
                <a:solidFill>
                  <a:srgbClr val="C00000"/>
                </a:solidFill>
              </a:rPr>
              <a:t>приобретении товара (выполнении работы, оказании услуги);</a:t>
            </a:r>
          </a:p>
          <a:p>
            <a:pPr marL="0" indent="0" fontAlgn="base">
              <a:buNone/>
            </a:pPr>
            <a:r>
              <a:rPr lang="ru-RU" sz="2900" dirty="0" smtClean="0">
                <a:solidFill>
                  <a:srgbClr val="C00000"/>
                </a:solidFill>
              </a:rPr>
              <a:t>11) </a:t>
            </a:r>
            <a:r>
              <a:rPr lang="ru-RU" sz="2900" dirty="0" smtClean="0"/>
              <a:t>соблюдать заявленный режим работы</a:t>
            </a:r>
            <a:r>
              <a:rPr lang="ru-RU" sz="2900" dirty="0" smtClean="0"/>
              <a:t>;</a:t>
            </a:r>
            <a:endParaRPr lang="ru-RU" dirty="0"/>
          </a:p>
        </p:txBody>
      </p:sp>
    </p:spTree>
    <p:extLst>
      <p:ext uri="{BB962C8B-B14F-4D97-AF65-F5344CB8AC3E}">
        <p14:creationId xmlns:p14="http://schemas.microsoft.com/office/powerpoint/2010/main" val="2738563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Продавец (изготовитель, исполнитель) </a:t>
            </a:r>
            <a:r>
              <a:rPr lang="ru-RU" sz="1600" dirty="0" smtClean="0">
                <a:solidFill>
                  <a:schemeClr val="bg1"/>
                </a:solidFill>
              </a:rPr>
              <a:t>обязан:</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7" name="Содержимое 2"/>
          <p:cNvSpPr>
            <a:spLocks noGrp="1"/>
          </p:cNvSpPr>
          <p:nvPr>
            <p:ph idx="1"/>
          </p:nvPr>
        </p:nvSpPr>
        <p:spPr>
          <a:xfrm>
            <a:off x="179512" y="999191"/>
            <a:ext cx="8640960" cy="3838052"/>
          </a:xfrm>
        </p:spPr>
        <p:txBody>
          <a:bodyPr>
            <a:noAutofit/>
          </a:bodyPr>
          <a:lstStyle/>
          <a:p>
            <a:pPr fontAlgn="base">
              <a:buFont typeface="Wingdings" panose="05000000000000000000" pitchFamily="2" charset="2"/>
              <a:buChar char="q"/>
            </a:pPr>
            <a:r>
              <a:rPr lang="ru-RU" sz="1400" dirty="0" smtClean="0"/>
              <a:t>Продавец (изготовитель) обязан указывать стоимость товара, оформленного ярлыком цен, выставленного во внутренних и внешних витринах торгового объекта, в тенге, а также обеспечить условия хранения товара.  </a:t>
            </a:r>
            <a:endParaRPr lang="ru-RU" sz="1400" dirty="0" smtClean="0">
              <a:solidFill>
                <a:srgbClr val="FF0000"/>
              </a:solidFill>
            </a:endParaRPr>
          </a:p>
          <a:p>
            <a:pPr fontAlgn="base">
              <a:buFont typeface="Wingdings" panose="05000000000000000000" pitchFamily="2" charset="2"/>
              <a:buChar char="q"/>
            </a:pPr>
            <a:r>
              <a:rPr lang="ru-RU" sz="1400" dirty="0" smtClean="0"/>
              <a:t>Изготовитель (исполнитель) обязан указывать стоимость работ и услуг в тенге в письменном виде. </a:t>
            </a:r>
          </a:p>
          <a:p>
            <a:pPr fontAlgn="base">
              <a:buFont typeface="Wingdings" panose="05000000000000000000" pitchFamily="2" charset="2"/>
              <a:buChar char="q"/>
            </a:pPr>
            <a:r>
              <a:rPr lang="ru-RU" sz="1400" dirty="0" smtClean="0"/>
              <a:t>Изготовитель обязан устанавливать срок годности, срок хранения товара.</a:t>
            </a:r>
          </a:p>
          <a:p>
            <a:pPr fontAlgn="base">
              <a:buFont typeface="Wingdings" panose="05000000000000000000" pitchFamily="2" charset="2"/>
              <a:buChar char="q"/>
            </a:pPr>
            <a:r>
              <a:rPr lang="ru-RU" sz="1400" dirty="0" smtClean="0"/>
              <a:t>Продавец (изготовитель) обязан продать, а потребитель вправе купить товар согласно указанной стоимости, оформленной ярлыком цен, выставленным во внутренних и (или) внешних витринах торгового объекта. </a:t>
            </a:r>
          </a:p>
          <a:p>
            <a:pPr fontAlgn="base">
              <a:buFont typeface="Wingdings" panose="05000000000000000000" pitchFamily="2" charset="2"/>
              <a:buChar char="q"/>
            </a:pPr>
            <a:r>
              <a:rPr lang="ru-RU" sz="1400" dirty="0" smtClean="0">
                <a:solidFill>
                  <a:srgbClr val="C00000"/>
                </a:solidFill>
              </a:rPr>
              <a:t>Отсутствие ярлыков с указанием стоимости товаров, либо указание стоимости в иной валюте, либо реализация товаров по стоимости превышающей указанную на ярлыке влечет административную ответственность в виде </a:t>
            </a:r>
            <a:r>
              <a:rPr lang="ru-RU" sz="1400" b="1" dirty="0" smtClean="0">
                <a:solidFill>
                  <a:srgbClr val="C00000"/>
                </a:solidFill>
              </a:rPr>
              <a:t>штрафа до </a:t>
            </a:r>
            <a:r>
              <a:rPr lang="ru-RU" sz="1400" b="1" dirty="0" smtClean="0">
                <a:solidFill>
                  <a:srgbClr val="C00000"/>
                </a:solidFill>
              </a:rPr>
              <a:t>200 </a:t>
            </a:r>
            <a:r>
              <a:rPr lang="ru-RU" sz="1400" b="1" dirty="0" smtClean="0">
                <a:solidFill>
                  <a:srgbClr val="C00000"/>
                </a:solidFill>
              </a:rPr>
              <a:t>МРП</a:t>
            </a:r>
            <a:r>
              <a:rPr lang="ru-RU" sz="1400" dirty="0" smtClean="0">
                <a:solidFill>
                  <a:srgbClr val="C00000"/>
                </a:solidFill>
              </a:rPr>
              <a:t> согласно ч.4-5 ст.193 КоАП РК.</a:t>
            </a:r>
          </a:p>
          <a:p>
            <a:pPr fontAlgn="base">
              <a:buFont typeface="Wingdings" panose="05000000000000000000" pitchFamily="2" charset="2"/>
              <a:buChar char="q"/>
            </a:pPr>
            <a:r>
              <a:rPr lang="ru-RU" sz="1400" dirty="0" smtClean="0"/>
              <a:t>Запрещается продавцу (изготовителю, исполнителю), за исключением случаев, предусмотренных законодательством Республики Казахстан, ограничивать права потребителей в отношении применения фото-, видеосъемки. Исключительным случаем является  съемка на объектах охраняющих государственные тайны. </a:t>
            </a:r>
            <a:endParaRPr lang="ru-RU" sz="1400" dirty="0"/>
          </a:p>
        </p:txBody>
      </p:sp>
    </p:spTree>
    <p:extLst>
      <p:ext uri="{BB962C8B-B14F-4D97-AF65-F5344CB8AC3E}">
        <p14:creationId xmlns:p14="http://schemas.microsoft.com/office/powerpoint/2010/main" val="307495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Ответственность </a:t>
            </a:r>
            <a:r>
              <a:rPr lang="ru-RU" sz="1600" dirty="0" smtClean="0">
                <a:solidFill>
                  <a:schemeClr val="bg1"/>
                </a:solidFill>
              </a:rPr>
              <a:t>предпринимателей</a:t>
            </a:r>
            <a:r>
              <a:rPr lang="ru-RU" sz="1600" dirty="0">
                <a:solidFill>
                  <a:schemeClr val="bg1"/>
                </a:solidFill>
              </a:rPr>
              <a:t>, не исполняющих своих обязанностей (ст.190 КоАП РК):</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125506" y="967717"/>
            <a:ext cx="8892988" cy="3890033"/>
          </a:xfrm>
        </p:spPr>
        <p:txBody>
          <a:bodyPr>
            <a:noAutofit/>
          </a:bodyPr>
          <a:lstStyle/>
          <a:p>
            <a:pPr marL="95250" indent="-12700" fontAlgn="base">
              <a:spcBef>
                <a:spcPts val="0"/>
              </a:spcBef>
              <a:buNone/>
            </a:pPr>
            <a:r>
              <a:rPr lang="ru-RU" sz="1800" b="1" dirty="0" smtClean="0">
                <a:solidFill>
                  <a:srgbClr val="C00000"/>
                </a:solidFill>
              </a:rPr>
              <a:t>Часть 5. </a:t>
            </a:r>
            <a:r>
              <a:rPr lang="ru-RU" sz="1800" dirty="0" smtClean="0"/>
              <a:t>Неисполнение продавцом (изготовителем, исполнителем) обязанностей по:</a:t>
            </a:r>
          </a:p>
          <a:p>
            <a:pPr marL="95250" indent="-12700" fontAlgn="base">
              <a:spcBef>
                <a:spcPts val="0"/>
              </a:spcBef>
              <a:buNone/>
            </a:pPr>
            <a:r>
              <a:rPr lang="ru-RU" sz="1800" dirty="0" smtClean="0"/>
              <a:t>1) размещению на казахском и русском языках информации о контактных данных продавца (изготовителя, исполнителя), уполномоченного органа в сфере защиты прав потребителей и субъектов досудебного урегулирования потребительских споров, а также информации о праве потребителя обратиться к ним за восстановлением своих нарушенных прав и законных интересов;</a:t>
            </a:r>
          </a:p>
          <a:p>
            <a:pPr marL="95250" indent="-12700" fontAlgn="base">
              <a:spcBef>
                <a:spcPts val="0"/>
              </a:spcBef>
              <a:buNone/>
            </a:pPr>
            <a:r>
              <a:rPr lang="ru-RU" sz="1800" dirty="0" smtClean="0"/>
              <a:t>3) представлению письменного ответа на претензию об устранении нарушений прав и законных интересов потребителя в срок, установленный законодательством </a:t>
            </a:r>
            <a:r>
              <a:rPr lang="ru-RU" sz="1800" dirty="0" smtClean="0"/>
              <a:t>РК </a:t>
            </a:r>
            <a:r>
              <a:rPr lang="ru-RU" sz="1800" dirty="0" smtClean="0"/>
              <a:t>о защите прав потребителей, -</a:t>
            </a:r>
          </a:p>
          <a:p>
            <a:pPr marL="95250" indent="-12700" fontAlgn="base">
              <a:spcBef>
                <a:spcPts val="0"/>
              </a:spcBef>
              <a:buNone/>
            </a:pPr>
            <a:r>
              <a:rPr lang="ru-RU" sz="1800" b="1" dirty="0" smtClean="0">
                <a:solidFill>
                  <a:srgbClr val="C00000"/>
                </a:solidFill>
              </a:rPr>
              <a:t>влечет предупреждение.</a:t>
            </a:r>
          </a:p>
          <a:p>
            <a:pPr marL="95250" indent="-12700" fontAlgn="base">
              <a:spcBef>
                <a:spcPts val="0"/>
              </a:spcBef>
              <a:buNone/>
            </a:pPr>
            <a:r>
              <a:rPr lang="ru-RU" sz="1800" b="1" dirty="0" smtClean="0">
                <a:solidFill>
                  <a:srgbClr val="C00000"/>
                </a:solidFill>
              </a:rPr>
              <a:t>Часть 6. </a:t>
            </a:r>
            <a:r>
              <a:rPr lang="ru-RU" sz="1800" dirty="0" smtClean="0"/>
              <a:t>Деяние, предусмотренное частью пятой настоящей статьи, совершенное повторно в течение года после наложения административного взыскания, -</a:t>
            </a:r>
          </a:p>
          <a:p>
            <a:pPr marL="95250" indent="-12700" fontAlgn="base">
              <a:spcBef>
                <a:spcPts val="0"/>
              </a:spcBef>
              <a:buNone/>
            </a:pPr>
            <a:r>
              <a:rPr lang="ru-RU" sz="1800" dirty="0" smtClean="0"/>
              <a:t>влечет штраф от </a:t>
            </a:r>
            <a:r>
              <a:rPr lang="ru-RU" sz="1800" b="1" dirty="0" smtClean="0">
                <a:solidFill>
                  <a:srgbClr val="C00000"/>
                </a:solidFill>
              </a:rPr>
              <a:t>двадцати (55 560 </a:t>
            </a:r>
            <a:r>
              <a:rPr lang="ru-RU" sz="1800" b="1" dirty="0" err="1" smtClean="0">
                <a:solidFill>
                  <a:srgbClr val="C00000"/>
                </a:solidFill>
              </a:rPr>
              <a:t>тг</a:t>
            </a:r>
            <a:r>
              <a:rPr lang="ru-RU" sz="1800" b="1" dirty="0" smtClean="0">
                <a:solidFill>
                  <a:srgbClr val="C00000"/>
                </a:solidFill>
              </a:rPr>
              <a:t>) до пятидесяти (138 900 </a:t>
            </a:r>
            <a:r>
              <a:rPr lang="ru-RU" sz="1800" b="1" dirty="0" err="1" smtClean="0">
                <a:solidFill>
                  <a:srgbClr val="C00000"/>
                </a:solidFill>
              </a:rPr>
              <a:t>тг</a:t>
            </a:r>
            <a:r>
              <a:rPr lang="ru-RU" sz="1800" b="1" dirty="0" smtClean="0">
                <a:solidFill>
                  <a:srgbClr val="C00000"/>
                </a:solidFill>
              </a:rPr>
              <a:t>) МРП</a:t>
            </a:r>
            <a:r>
              <a:rPr lang="ru-RU" sz="1800" dirty="0" smtClean="0"/>
              <a:t>.</a:t>
            </a:r>
          </a:p>
          <a:p>
            <a:endParaRPr lang="ru-RU" sz="1600" dirty="0">
              <a:solidFill>
                <a:srgbClr val="FF0000"/>
              </a:solidFill>
            </a:endParaRPr>
          </a:p>
        </p:txBody>
      </p:sp>
    </p:spTree>
    <p:extLst>
      <p:ext uri="{BB962C8B-B14F-4D97-AF65-F5344CB8AC3E}">
        <p14:creationId xmlns:p14="http://schemas.microsoft.com/office/powerpoint/2010/main" val="202607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Административная ответственность в сфере защиты прав потребителей (ст.190 КоАП РК):</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a:spLocks noGrp="1"/>
          </p:cNvSpPr>
          <p:nvPr>
            <p:ph idx="1"/>
          </p:nvPr>
        </p:nvSpPr>
        <p:spPr>
          <a:xfrm>
            <a:off x="323528" y="1013892"/>
            <a:ext cx="8496944" cy="3672408"/>
          </a:xfrm>
        </p:spPr>
        <p:txBody>
          <a:bodyPr>
            <a:normAutofit fontScale="92500" lnSpcReduction="20000"/>
          </a:bodyPr>
          <a:lstStyle/>
          <a:p>
            <a:pPr marL="0" indent="0" fontAlgn="base">
              <a:buNone/>
            </a:pPr>
            <a:r>
              <a:rPr lang="ru-RU" sz="2300" dirty="0" smtClean="0"/>
              <a:t>Обмеривание, обвешивание, обсчет, введение в заблуждение относительно потребительских свойств или качества товара (работы, услуги) или иной обман потребителей индивидуальными предпринимателями или организациями, осуществляющими торговую деятельность и оказание услуг, </a:t>
            </a:r>
            <a:r>
              <a:rPr lang="ru-RU" sz="2300" dirty="0" smtClean="0">
                <a:solidFill>
                  <a:srgbClr val="C00000"/>
                </a:solidFill>
              </a:rPr>
              <a:t>-</a:t>
            </a:r>
            <a:r>
              <a:rPr lang="ru-RU" sz="2300" dirty="0" smtClean="0">
                <a:solidFill>
                  <a:srgbClr val="FF0000"/>
                </a:solidFill>
              </a:rPr>
              <a:t> </a:t>
            </a:r>
            <a:r>
              <a:rPr lang="ru-RU" sz="2300" dirty="0" smtClean="0">
                <a:solidFill>
                  <a:srgbClr val="C00000"/>
                </a:solidFill>
              </a:rPr>
              <a:t>влекут штраф в размере от 10 до 50 МРП (27780 – 138900 </a:t>
            </a:r>
            <a:r>
              <a:rPr lang="ru-RU" sz="2300" dirty="0" err="1" smtClean="0">
                <a:solidFill>
                  <a:srgbClr val="C00000"/>
                </a:solidFill>
              </a:rPr>
              <a:t>тг</a:t>
            </a:r>
            <a:r>
              <a:rPr lang="ru-RU" sz="2300" dirty="0" smtClean="0">
                <a:solidFill>
                  <a:srgbClr val="C00000"/>
                </a:solidFill>
              </a:rPr>
              <a:t>);</a:t>
            </a:r>
          </a:p>
          <a:p>
            <a:pPr marL="0" indent="0" fontAlgn="base">
              <a:buNone/>
            </a:pPr>
            <a:r>
              <a:rPr lang="ru-RU" sz="2300" dirty="0" smtClean="0"/>
              <a:t>Вышеуказанные действия, совершенные повторно в течение года с момента наложения штрафа, </a:t>
            </a:r>
            <a:r>
              <a:rPr lang="ru-RU" sz="2300" dirty="0" smtClean="0">
                <a:solidFill>
                  <a:srgbClr val="C00000"/>
                </a:solidFill>
              </a:rPr>
              <a:t>- влекут штраф в размере от 30 до 100 МРП (83340 – 277800 </a:t>
            </a:r>
            <a:r>
              <a:rPr lang="ru-RU" sz="2300" dirty="0" err="1" smtClean="0">
                <a:solidFill>
                  <a:srgbClr val="C00000"/>
                </a:solidFill>
              </a:rPr>
              <a:t>тг</a:t>
            </a:r>
            <a:r>
              <a:rPr lang="ru-RU" sz="2300" dirty="0" smtClean="0">
                <a:solidFill>
                  <a:srgbClr val="C00000"/>
                </a:solidFill>
              </a:rPr>
              <a:t>);</a:t>
            </a:r>
          </a:p>
          <a:p>
            <a:pPr marL="0" indent="0" fontAlgn="base">
              <a:buNone/>
            </a:pPr>
            <a:r>
              <a:rPr lang="ru-RU" sz="2300" dirty="0" smtClean="0">
                <a:solidFill>
                  <a:srgbClr val="C00000"/>
                </a:solidFill>
              </a:rPr>
              <a:t>В случае нанесения ущерба на сумму более 2778 </a:t>
            </a:r>
            <a:r>
              <a:rPr lang="ru-RU" sz="2300" dirty="0" err="1" smtClean="0">
                <a:solidFill>
                  <a:srgbClr val="C00000"/>
                </a:solidFill>
              </a:rPr>
              <a:t>тг</a:t>
            </a:r>
            <a:r>
              <a:rPr lang="ru-RU" sz="2300" dirty="0" smtClean="0">
                <a:solidFill>
                  <a:srgbClr val="C00000"/>
                </a:solidFill>
              </a:rPr>
              <a:t> размер штрафа увеличивается от  30 до 100 МРП (83340 – 277800 </a:t>
            </a:r>
            <a:r>
              <a:rPr lang="ru-RU" sz="2300" dirty="0" err="1" smtClean="0">
                <a:solidFill>
                  <a:srgbClr val="C00000"/>
                </a:solidFill>
              </a:rPr>
              <a:t>тг</a:t>
            </a:r>
            <a:r>
              <a:rPr lang="ru-RU" sz="2300" dirty="0" smtClean="0">
                <a:solidFill>
                  <a:srgbClr val="C00000"/>
                </a:solidFill>
              </a:rPr>
              <a:t>);</a:t>
            </a:r>
          </a:p>
          <a:p>
            <a:pPr marL="0" indent="0" fontAlgn="base">
              <a:buNone/>
            </a:pPr>
            <a:r>
              <a:rPr lang="ru-RU" sz="2300" dirty="0" smtClean="0">
                <a:solidFill>
                  <a:srgbClr val="C00000"/>
                </a:solidFill>
              </a:rPr>
              <a:t>В случае нанесения ущерба на сумму более 8334 </a:t>
            </a:r>
            <a:r>
              <a:rPr lang="ru-RU" sz="2300" dirty="0" err="1" smtClean="0">
                <a:solidFill>
                  <a:srgbClr val="C00000"/>
                </a:solidFill>
              </a:rPr>
              <a:t>тг</a:t>
            </a:r>
            <a:r>
              <a:rPr lang="ru-RU" sz="2300" dirty="0" smtClean="0">
                <a:solidFill>
                  <a:srgbClr val="C00000"/>
                </a:solidFill>
              </a:rPr>
              <a:t> размер штрафа увеличивается от 50 до 200 МРП (138900 – 555600 </a:t>
            </a:r>
            <a:r>
              <a:rPr lang="ru-RU" sz="2300" dirty="0" err="1" smtClean="0">
                <a:solidFill>
                  <a:srgbClr val="C00000"/>
                </a:solidFill>
              </a:rPr>
              <a:t>тг</a:t>
            </a:r>
            <a:r>
              <a:rPr lang="ru-RU" sz="2300" dirty="0" smtClean="0">
                <a:solidFill>
                  <a:srgbClr val="C00000"/>
                </a:solidFill>
              </a:rPr>
              <a:t>).</a:t>
            </a:r>
          </a:p>
          <a:p>
            <a:endParaRPr lang="ru-RU" dirty="0"/>
          </a:p>
        </p:txBody>
      </p:sp>
    </p:spTree>
    <p:extLst>
      <p:ext uri="{BB962C8B-B14F-4D97-AF65-F5344CB8AC3E}">
        <p14:creationId xmlns:p14="http://schemas.microsoft.com/office/powerpoint/2010/main" val="346794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Наиболее распространенные нарушения в сфере защиты прав потребителей:</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467544" y="1178547"/>
            <a:ext cx="8285544" cy="3525366"/>
          </a:xfrm>
        </p:spPr>
        <p:txBody>
          <a:bodyPr>
            <a:normAutofit fontScale="92500" lnSpcReduction="20000"/>
          </a:bodyPr>
          <a:lstStyle/>
          <a:p>
            <a:pPr>
              <a:buFont typeface="Wingdings" panose="05000000000000000000" pitchFamily="2" charset="2"/>
              <a:buChar char="ü"/>
            </a:pPr>
            <a:r>
              <a:rPr lang="ru-RU" sz="2800" dirty="0" smtClean="0"/>
              <a:t>Отказ в </a:t>
            </a:r>
            <a:r>
              <a:rPr lang="ru-RU" sz="2800" dirty="0" smtClean="0"/>
              <a:t>возврате/обмене </a:t>
            </a:r>
            <a:r>
              <a:rPr lang="ru-RU" sz="2800" dirty="0" smtClean="0"/>
              <a:t>товаров надлежащего качества;</a:t>
            </a:r>
          </a:p>
          <a:p>
            <a:pPr>
              <a:buFont typeface="Wingdings" panose="05000000000000000000" pitchFamily="2" charset="2"/>
              <a:buChar char="ü"/>
            </a:pPr>
            <a:r>
              <a:rPr lang="ru-RU" sz="2800" dirty="0" smtClean="0"/>
              <a:t>Отказ в </a:t>
            </a:r>
            <a:r>
              <a:rPr lang="ru-RU" sz="2800" dirty="0" smtClean="0"/>
              <a:t>возврате/обмене /безвозмездном </a:t>
            </a:r>
            <a:r>
              <a:rPr lang="ru-RU" sz="2800" dirty="0" smtClean="0"/>
              <a:t>устранении недостатков в товарах ненадлежащего качества.</a:t>
            </a:r>
          </a:p>
          <a:p>
            <a:pPr>
              <a:buFont typeface="Wingdings" panose="05000000000000000000" pitchFamily="2" charset="2"/>
              <a:buChar char="ü"/>
            </a:pPr>
            <a:r>
              <a:rPr lang="ru-RU" sz="2800" dirty="0" smtClean="0"/>
              <a:t>Отказ в возврате денежных средств за </a:t>
            </a:r>
            <a:r>
              <a:rPr lang="ru-RU" sz="2800" dirty="0" err="1" smtClean="0"/>
              <a:t>непредоставленные</a:t>
            </a:r>
            <a:r>
              <a:rPr lang="ru-RU" sz="2800" dirty="0" smtClean="0"/>
              <a:t> </a:t>
            </a:r>
            <a:r>
              <a:rPr lang="ru-RU" sz="2800" dirty="0" smtClean="0"/>
              <a:t>товары/услуги/работы</a:t>
            </a:r>
            <a:r>
              <a:rPr lang="ru-RU" sz="2800" dirty="0" smtClean="0"/>
              <a:t>;</a:t>
            </a:r>
          </a:p>
          <a:p>
            <a:pPr>
              <a:buFont typeface="Wingdings" panose="05000000000000000000" pitchFamily="2" charset="2"/>
              <a:buChar char="ü"/>
            </a:pPr>
            <a:r>
              <a:rPr lang="ru-RU" sz="2800" dirty="0" smtClean="0"/>
              <a:t>Выдача документа подтверждающего приобретение </a:t>
            </a:r>
            <a:r>
              <a:rPr lang="ru-RU" sz="2800" dirty="0" smtClean="0"/>
              <a:t>товара/услуги/работы </a:t>
            </a:r>
            <a:r>
              <a:rPr lang="ru-RU" sz="2800" dirty="0" smtClean="0"/>
              <a:t>неустановленного образца;</a:t>
            </a:r>
          </a:p>
          <a:p>
            <a:pPr>
              <a:buFont typeface="Wingdings" panose="05000000000000000000" pitchFamily="2" charset="2"/>
              <a:buChar char="ü"/>
            </a:pPr>
            <a:r>
              <a:rPr lang="ru-RU" sz="2800" dirty="0" smtClean="0"/>
              <a:t>Отказ в приеме безналичной оплаты.</a:t>
            </a:r>
          </a:p>
          <a:p>
            <a:endParaRPr lang="ru-RU" dirty="0"/>
          </a:p>
        </p:txBody>
      </p:sp>
    </p:spTree>
    <p:extLst>
      <p:ext uri="{BB962C8B-B14F-4D97-AF65-F5344CB8AC3E}">
        <p14:creationId xmlns:p14="http://schemas.microsoft.com/office/powerpoint/2010/main" val="1547875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7" name="Заголовок 1"/>
          <p:cNvSpPr txBox="1">
            <a:spLocks/>
          </p:cNvSpPr>
          <p:nvPr/>
        </p:nvSpPr>
        <p:spPr>
          <a:xfrm>
            <a:off x="395288" y="195486"/>
            <a:ext cx="8229600" cy="10709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err="1" smtClean="0">
                <a:solidFill>
                  <a:schemeClr val="bg1">
                    <a:lumMod val="95000"/>
                  </a:schemeClr>
                </a:solidFill>
              </a:rPr>
              <a:t>ОЮЛ«Ассоциация</a:t>
            </a:r>
            <a:r>
              <a:rPr lang="ru-RU" sz="2400" dirty="0" smtClean="0">
                <a:solidFill>
                  <a:schemeClr val="bg1">
                    <a:lumMod val="95000"/>
                  </a:schemeClr>
                </a:solidFill>
              </a:rPr>
              <a:t> Лига Потребителей Казахстана»:</a:t>
            </a:r>
            <a:endParaRPr lang="ru-RU" sz="2400" dirty="0">
              <a:solidFill>
                <a:schemeClr val="bg1">
                  <a:lumMod val="95000"/>
                </a:schemeClr>
              </a:solidFill>
            </a:endParaRPr>
          </a:p>
        </p:txBody>
      </p:sp>
      <p:sp>
        <p:nvSpPr>
          <p:cNvPr id="9" name="Содержимое 2"/>
          <p:cNvSpPr>
            <a:spLocks noGrp="1"/>
          </p:cNvSpPr>
          <p:nvPr>
            <p:ph idx="1"/>
          </p:nvPr>
        </p:nvSpPr>
        <p:spPr>
          <a:xfrm>
            <a:off x="395288" y="1131590"/>
            <a:ext cx="8229600" cy="3394075"/>
          </a:xfrm>
        </p:spPr>
        <p:txBody>
          <a:bodyPr>
            <a:normAutofit fontScale="85000" lnSpcReduction="10000"/>
          </a:bodyPr>
          <a:lstStyle/>
          <a:p>
            <a:pPr>
              <a:buFont typeface="Wingdings" panose="05000000000000000000" pitchFamily="2" charset="2"/>
              <a:buChar char="q"/>
            </a:pPr>
            <a:r>
              <a:rPr lang="ru-RU" sz="2400" dirty="0" smtClean="0">
                <a:solidFill>
                  <a:srgbClr val="C00000"/>
                </a:solidFill>
              </a:rPr>
              <a:t>н</a:t>
            </a:r>
            <a:r>
              <a:rPr lang="ru-RU" sz="2400" dirty="0" smtClean="0"/>
              <a:t>екоммерческая, неправительственная организация;</a:t>
            </a:r>
          </a:p>
          <a:p>
            <a:pPr>
              <a:buFont typeface="Wingdings" panose="05000000000000000000" pitchFamily="2" charset="2"/>
              <a:buChar char="q"/>
            </a:pPr>
            <a:r>
              <a:rPr lang="ru-RU" sz="2400" dirty="0" smtClean="0">
                <a:solidFill>
                  <a:srgbClr val="C00000"/>
                </a:solidFill>
              </a:rPr>
              <a:t>с</a:t>
            </a:r>
            <a:r>
              <a:rPr lang="ru-RU" sz="2400" dirty="0" smtClean="0"/>
              <a:t>уществует на протяжении 29 лет и объединяет 60111 членов, 28 000 волонтеров;</a:t>
            </a:r>
          </a:p>
          <a:p>
            <a:pPr>
              <a:buFont typeface="Wingdings" panose="05000000000000000000" pitchFamily="2" charset="2"/>
              <a:buChar char="q"/>
            </a:pPr>
            <a:r>
              <a:rPr lang="ru-RU" sz="2400" dirty="0" smtClean="0">
                <a:solidFill>
                  <a:srgbClr val="C00000"/>
                </a:solidFill>
              </a:rPr>
              <a:t>о</a:t>
            </a:r>
            <a:r>
              <a:rPr lang="ru-RU" sz="2400" dirty="0" smtClean="0"/>
              <a:t>существляет консультирование потребителей со всего Казахстана по номерам бесплатных телефонных линий </a:t>
            </a:r>
            <a:r>
              <a:rPr lang="kk-KZ" sz="2400" dirty="0" smtClean="0"/>
              <a:t> </a:t>
            </a:r>
            <a:r>
              <a:rPr lang="en-US" sz="2400" dirty="0" smtClean="0">
                <a:solidFill>
                  <a:srgbClr val="C00000"/>
                </a:solidFill>
              </a:rPr>
              <a:t>Active/</a:t>
            </a:r>
            <a:r>
              <a:rPr lang="en-US" sz="2400" dirty="0" err="1" smtClean="0">
                <a:solidFill>
                  <a:srgbClr val="C00000"/>
                </a:solidFill>
              </a:rPr>
              <a:t>Kcell</a:t>
            </a:r>
            <a:r>
              <a:rPr lang="en-US" sz="2400" dirty="0" smtClean="0">
                <a:solidFill>
                  <a:srgbClr val="C00000"/>
                </a:solidFill>
              </a:rPr>
              <a:t> 2040</a:t>
            </a:r>
            <a:r>
              <a:rPr lang="ru-RU" sz="2400" dirty="0" smtClean="0"/>
              <a:t>, </a:t>
            </a:r>
            <a:r>
              <a:rPr lang="en-US" sz="2400" dirty="0" smtClean="0">
                <a:solidFill>
                  <a:srgbClr val="C00000"/>
                </a:solidFill>
              </a:rPr>
              <a:t>Beeline 2518</a:t>
            </a:r>
            <a:r>
              <a:rPr lang="ru-RU" sz="2400" dirty="0" smtClean="0"/>
              <a:t>;</a:t>
            </a:r>
          </a:p>
          <a:p>
            <a:pPr>
              <a:buFont typeface="Wingdings" panose="05000000000000000000" pitchFamily="2" charset="2"/>
              <a:buChar char="q"/>
            </a:pPr>
            <a:r>
              <a:rPr lang="ru-RU" sz="2400" dirty="0" smtClean="0">
                <a:solidFill>
                  <a:srgbClr val="C00000"/>
                </a:solidFill>
              </a:rPr>
              <a:t>и</a:t>
            </a:r>
            <a:r>
              <a:rPr lang="ru-RU" sz="2400" dirty="0" smtClean="0"/>
              <a:t>меет </a:t>
            </a:r>
            <a:r>
              <a:rPr lang="ru-RU" sz="2400" dirty="0" smtClean="0"/>
              <a:t>собственный сайт </a:t>
            </a:r>
            <a:r>
              <a:rPr lang="en-US" sz="2400" dirty="0" smtClean="0">
                <a:hlinkClick r:id="rId2"/>
              </a:rPr>
              <a:t>www.potrebitel.kz</a:t>
            </a:r>
            <a:r>
              <a:rPr lang="ru-RU" sz="2400" dirty="0" smtClean="0"/>
              <a:t>  </a:t>
            </a:r>
            <a:r>
              <a:rPr lang="ru-RU" sz="2400" dirty="0" smtClean="0"/>
              <a:t>и  аккаунты в социальных сетях</a:t>
            </a:r>
            <a:r>
              <a:rPr lang="en-US" sz="2400" dirty="0" smtClean="0"/>
              <a:t> (</a:t>
            </a:r>
            <a:r>
              <a:rPr lang="en-US" sz="2400" dirty="0" err="1" smtClean="0"/>
              <a:t>Instagram</a:t>
            </a:r>
            <a:r>
              <a:rPr lang="en-US" sz="2400" dirty="0" smtClean="0"/>
              <a:t>- </a:t>
            </a:r>
            <a:r>
              <a:rPr lang="ru-RU" sz="2400" dirty="0" smtClean="0"/>
              <a:t>Национальная Лига Потребителей, </a:t>
            </a:r>
            <a:r>
              <a:rPr lang="en-US" sz="2400" dirty="0" err="1" smtClean="0"/>
              <a:t>Youtube</a:t>
            </a:r>
            <a:r>
              <a:rPr lang="en-US" sz="2400" dirty="0" smtClean="0"/>
              <a:t>- </a:t>
            </a:r>
            <a:r>
              <a:rPr lang="ru-RU" sz="2400" dirty="0" smtClean="0"/>
              <a:t>Светлана Романовская, </a:t>
            </a:r>
            <a:r>
              <a:rPr lang="en-US" sz="2400" dirty="0" err="1" smtClean="0"/>
              <a:t>Facebook</a:t>
            </a:r>
            <a:r>
              <a:rPr lang="en-US" sz="2400" dirty="0" smtClean="0"/>
              <a:t>- </a:t>
            </a:r>
            <a:r>
              <a:rPr lang="kk-KZ" sz="2400" dirty="0" smtClean="0"/>
              <a:t>Лига Потребителей</a:t>
            </a:r>
            <a:r>
              <a:rPr lang="en-US" sz="2400" dirty="0" smtClean="0"/>
              <a:t>)</a:t>
            </a:r>
            <a:r>
              <a:rPr lang="ru-RU" sz="2400" dirty="0" smtClean="0"/>
              <a:t>, где потребители также имеют возможность обратиться в ОЮЛ «АЛПК», а также получают актуальную информацию в сфере защиты прав потребителей. </a:t>
            </a:r>
          </a:p>
          <a:p>
            <a:endParaRPr lang="ru-RU" sz="2400" dirty="0"/>
          </a:p>
        </p:txBody>
      </p:sp>
    </p:spTree>
    <p:extLst>
      <p:ext uri="{BB962C8B-B14F-4D97-AF65-F5344CB8AC3E}">
        <p14:creationId xmlns:p14="http://schemas.microsoft.com/office/powerpoint/2010/main" val="1745587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Право потребителя на возврат товара надлежащего качества</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215516" y="1164789"/>
            <a:ext cx="8712968" cy="3740549"/>
          </a:xfrm>
        </p:spPr>
        <p:txBody>
          <a:bodyPr>
            <a:noAutofit/>
          </a:bodyPr>
          <a:lstStyle/>
          <a:p>
            <a:pPr marL="0" indent="0" algn="ctr">
              <a:buNone/>
            </a:pPr>
            <a:r>
              <a:rPr lang="ru-RU" sz="2050" b="1" dirty="0" smtClean="0">
                <a:solidFill>
                  <a:srgbClr val="C00000"/>
                </a:solidFill>
              </a:rPr>
              <a:t>Согласно ст.14 ЗРК «О защите прав потребителей»:</a:t>
            </a:r>
          </a:p>
          <a:p>
            <a:pPr>
              <a:buFont typeface="Wingdings" panose="05000000000000000000" pitchFamily="2" charset="2"/>
              <a:buChar char="q"/>
            </a:pPr>
            <a:r>
              <a:rPr lang="ru-RU" sz="1800" dirty="0" smtClean="0">
                <a:solidFill>
                  <a:srgbClr val="C00000"/>
                </a:solidFill>
              </a:rPr>
              <a:t>П</a:t>
            </a:r>
            <a:r>
              <a:rPr lang="ru-RU" sz="1800" dirty="0" smtClean="0"/>
              <a:t>окупатель вправе в течение </a:t>
            </a:r>
            <a:r>
              <a:rPr lang="ru-RU" sz="1800" dirty="0" smtClean="0">
                <a:solidFill>
                  <a:srgbClr val="C00000"/>
                </a:solidFill>
              </a:rPr>
              <a:t>четырнадцати дней </a:t>
            </a:r>
            <a:r>
              <a:rPr lang="ru-RU" sz="1800" dirty="0" smtClean="0"/>
              <a:t>с момента передачи ему непродовольственного товара, если более длительный срок не объявлен продавцом (изготовителем), обменять купленный товар в месте покупки или иных местах, объявленных продавцом (изготовителем), на аналогичный товар другого размера, формы, габарита, фасона, расцветки, комплектации и тому подобное либо на другой товар по соглашению сторон, произведя в случае разницы в цене необходимый перерасчет с продавцом.</a:t>
            </a:r>
          </a:p>
          <a:p>
            <a:pPr>
              <a:buFont typeface="Wingdings" panose="05000000000000000000" pitchFamily="2" charset="2"/>
              <a:buChar char="q"/>
            </a:pPr>
            <a:r>
              <a:rPr lang="ru-RU" sz="1800" dirty="0" smtClean="0">
                <a:solidFill>
                  <a:srgbClr val="C00000"/>
                </a:solidFill>
              </a:rPr>
              <a:t>П</a:t>
            </a:r>
            <a:r>
              <a:rPr lang="ru-RU" sz="1800" dirty="0" smtClean="0"/>
              <a:t>ри отсутствии необходимого для обмена товара у продавца (изготовителя) покупатель вправе возвратить приобретенный товар продавцу (изготовителю) и получить уплаченную за него денежную сумму.</a:t>
            </a:r>
            <a:endParaRPr lang="ru-RU" sz="1800" dirty="0"/>
          </a:p>
        </p:txBody>
      </p:sp>
    </p:spTree>
    <p:extLst>
      <p:ext uri="{BB962C8B-B14F-4D97-AF65-F5344CB8AC3E}">
        <p14:creationId xmlns:p14="http://schemas.microsoft.com/office/powerpoint/2010/main" val="3364350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Условия возврата товаров надлежащего качества (ст.14, ст.30 ЗРК «ОЗПП»):</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611560" y="1491630"/>
            <a:ext cx="7920880" cy="2376264"/>
          </a:xfrm>
        </p:spPr>
        <p:txBody>
          <a:bodyPr>
            <a:normAutofit fontScale="92500" lnSpcReduction="20000"/>
          </a:bodyPr>
          <a:lstStyle/>
          <a:p>
            <a:pPr>
              <a:buFont typeface="Wingdings" panose="05000000000000000000" pitchFamily="2" charset="2"/>
              <a:buChar char="q"/>
            </a:pPr>
            <a:r>
              <a:rPr lang="ru-RU" sz="2400" dirty="0" smtClean="0"/>
              <a:t>Осуществление возврата в течение 14 дневного срока с момента передачи товара потребителю</a:t>
            </a:r>
            <a:r>
              <a:rPr lang="ru-RU" sz="2400" dirty="0" smtClean="0"/>
              <a:t>;</a:t>
            </a:r>
          </a:p>
          <a:p>
            <a:pPr marL="0" indent="0">
              <a:buNone/>
            </a:pPr>
            <a:endParaRPr lang="ru-RU" sz="2400" dirty="0" smtClean="0"/>
          </a:p>
          <a:p>
            <a:pPr>
              <a:buFont typeface="Wingdings" panose="05000000000000000000" pitchFamily="2" charset="2"/>
              <a:buChar char="q"/>
            </a:pPr>
            <a:r>
              <a:rPr lang="ru-RU" sz="2400" dirty="0" smtClean="0"/>
              <a:t>Товар не должен быть в употреблении</a:t>
            </a:r>
            <a:r>
              <a:rPr lang="ru-RU" sz="2400" dirty="0" smtClean="0"/>
              <a:t>;</a:t>
            </a:r>
          </a:p>
          <a:p>
            <a:pPr marL="0" indent="0">
              <a:buNone/>
            </a:pPr>
            <a:endParaRPr lang="ru-RU" sz="2400" dirty="0" smtClean="0"/>
          </a:p>
          <a:p>
            <a:pPr>
              <a:buFont typeface="Wingdings" panose="05000000000000000000" pitchFamily="2" charset="2"/>
              <a:buChar char="q"/>
            </a:pPr>
            <a:r>
              <a:rPr lang="ru-RU" sz="2400" dirty="0" smtClean="0"/>
              <a:t>Должны быть сохранены его товарный вид, потребительские свойства, пломбы, ярлыки.</a:t>
            </a:r>
          </a:p>
        </p:txBody>
      </p:sp>
    </p:spTree>
    <p:extLst>
      <p:ext uri="{BB962C8B-B14F-4D97-AF65-F5344CB8AC3E}">
        <p14:creationId xmlns:p14="http://schemas.microsoft.com/office/powerpoint/2010/main" val="1720189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Товары надлежащего качества  не подлежащие возврату (ст.30 ЗРК «О ЗПП»)</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323528" y="1074440"/>
            <a:ext cx="8424936" cy="3783310"/>
          </a:xfrm>
        </p:spPr>
        <p:txBody>
          <a:bodyPr>
            <a:normAutofit fontScale="70000" lnSpcReduction="20000"/>
          </a:bodyPr>
          <a:lstStyle/>
          <a:p>
            <a:pPr marL="0" indent="0" fontAlgn="base">
              <a:buNone/>
            </a:pPr>
            <a:r>
              <a:rPr lang="ru-RU" sz="2600" dirty="0" smtClean="0">
                <a:solidFill>
                  <a:srgbClr val="C00000"/>
                </a:solidFill>
              </a:rPr>
              <a:t>1) </a:t>
            </a:r>
            <a:r>
              <a:rPr lang="ru-RU" sz="2600" dirty="0" smtClean="0"/>
              <a:t>лекарственные средства, медицинские изделия и техника, в случае их государственной регистрации. Регистрацию можно проверить на сайте </a:t>
            </a:r>
            <a:r>
              <a:rPr lang="en-US" sz="2600" b="1" dirty="0" smtClean="0">
                <a:solidFill>
                  <a:srgbClr val="C00000"/>
                </a:solidFill>
              </a:rPr>
              <a:t>dari.kz</a:t>
            </a:r>
            <a:r>
              <a:rPr lang="ru-RU" sz="2600" dirty="0" smtClean="0"/>
              <a:t>. В случае, если оно не зарегистрировано необходимо подать жалобу в Территориальное подразделение Комитета контроля качества товаров и услуг;</a:t>
            </a:r>
          </a:p>
          <a:p>
            <a:pPr marL="0" indent="0" fontAlgn="base">
              <a:buNone/>
            </a:pPr>
            <a:r>
              <a:rPr lang="ru-RU" sz="2600" dirty="0" smtClean="0">
                <a:solidFill>
                  <a:srgbClr val="C00000"/>
                </a:solidFill>
              </a:rPr>
              <a:t>2) </a:t>
            </a:r>
            <a:r>
              <a:rPr lang="ru-RU" sz="2600" dirty="0" smtClean="0"/>
              <a:t>нательное белье, то есть изделия напрямую контактирующие с кожей человека всей своей поверхностью;</a:t>
            </a:r>
          </a:p>
          <a:p>
            <a:pPr marL="0" indent="0" fontAlgn="base">
              <a:buNone/>
            </a:pPr>
            <a:r>
              <a:rPr lang="ru-RU" sz="2600" dirty="0" smtClean="0">
                <a:solidFill>
                  <a:srgbClr val="C00000"/>
                </a:solidFill>
              </a:rPr>
              <a:t>3) </a:t>
            </a:r>
            <a:r>
              <a:rPr lang="ru-RU" sz="2600" dirty="0" smtClean="0"/>
              <a:t>чулочно-носочные изделия;</a:t>
            </a:r>
          </a:p>
          <a:p>
            <a:pPr marL="0" indent="0" fontAlgn="base">
              <a:buNone/>
            </a:pPr>
            <a:r>
              <a:rPr lang="ru-RU" sz="2600" dirty="0" smtClean="0">
                <a:solidFill>
                  <a:srgbClr val="C00000"/>
                </a:solidFill>
              </a:rPr>
              <a:t>4) </a:t>
            </a:r>
            <a:r>
              <a:rPr lang="ru-RU" sz="2600" dirty="0" smtClean="0"/>
              <a:t>животные и растения;</a:t>
            </a:r>
          </a:p>
          <a:p>
            <a:pPr marL="0" indent="0" fontAlgn="base">
              <a:buNone/>
            </a:pPr>
            <a:r>
              <a:rPr lang="ru-RU" sz="2600" dirty="0" smtClean="0">
                <a:solidFill>
                  <a:srgbClr val="C00000"/>
                </a:solidFill>
              </a:rPr>
              <a:t>5) </a:t>
            </a:r>
            <a:r>
              <a:rPr lang="ru-RU" sz="2600" dirty="0" smtClean="0"/>
              <a:t>метражный товар, а именно ткани из волокон всех видов, трикотажного и гардинного полотна, мех искусственный, ковровые изделия, нетканые материалы, ленты, кружева, тесьмы, провода, шнуры, кабели, линолеум, багет, пленки, клеенки;</a:t>
            </a:r>
          </a:p>
          <a:p>
            <a:pPr marL="0" indent="0" fontAlgn="base">
              <a:buNone/>
            </a:pPr>
            <a:r>
              <a:rPr lang="ru-RU" sz="2600" dirty="0" smtClean="0">
                <a:solidFill>
                  <a:srgbClr val="C00000"/>
                </a:solidFill>
              </a:rPr>
              <a:t>6)</a:t>
            </a:r>
            <a:r>
              <a:rPr lang="ru-RU" sz="2600" dirty="0" smtClean="0"/>
              <a:t> </a:t>
            </a:r>
            <a:r>
              <a:rPr lang="ru-RU" sz="2600" dirty="0" smtClean="0">
                <a:solidFill>
                  <a:schemeClr val="tx1">
                    <a:lumMod val="95000"/>
                    <a:lumOff val="5000"/>
                  </a:schemeClr>
                </a:solidFill>
              </a:rPr>
              <a:t>абонентские устройства сотовой связи, все устройства поддерживающие сотовую связь</a:t>
            </a:r>
            <a:r>
              <a:rPr lang="ru-RU" sz="2600" dirty="0" smtClean="0"/>
              <a:t>.</a:t>
            </a:r>
          </a:p>
          <a:p>
            <a:endParaRPr lang="ru-RU" dirty="0"/>
          </a:p>
        </p:txBody>
      </p:sp>
    </p:spTree>
    <p:extLst>
      <p:ext uri="{BB962C8B-B14F-4D97-AF65-F5344CB8AC3E}">
        <p14:creationId xmlns:p14="http://schemas.microsoft.com/office/powerpoint/2010/main" val="2801597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Право потребителя на возврат товара ненадлежащего качества</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251520" y="1051361"/>
            <a:ext cx="8496944" cy="3600400"/>
          </a:xfrm>
        </p:spPr>
        <p:txBody>
          <a:bodyPr>
            <a:normAutofit fontScale="62500" lnSpcReduction="20000"/>
          </a:bodyPr>
          <a:lstStyle/>
          <a:p>
            <a:pPr marL="0" indent="0" algn="ctr">
              <a:buNone/>
            </a:pPr>
            <a:r>
              <a:rPr lang="ru-RU" b="1" dirty="0" smtClean="0">
                <a:solidFill>
                  <a:srgbClr val="C00000"/>
                </a:solidFill>
              </a:rPr>
              <a:t>В соответствии со ст.15 ЗРК «О защите прав потребителей»:</a:t>
            </a:r>
          </a:p>
          <a:p>
            <a:pPr marL="0" indent="0" fontAlgn="base">
              <a:buNone/>
            </a:pPr>
            <a:r>
              <a:rPr lang="ru-RU" dirty="0" smtClean="0"/>
              <a:t>Потребитель, которому продан товар ненадлежащего качества, если его </a:t>
            </a:r>
            <a:r>
              <a:rPr lang="ru-RU" dirty="0" smtClean="0">
                <a:solidFill>
                  <a:srgbClr val="C00000"/>
                </a:solidFill>
              </a:rPr>
              <a:t>недостатки не были оговорены продавцом</a:t>
            </a:r>
            <a:r>
              <a:rPr lang="ru-RU" dirty="0" smtClean="0"/>
              <a:t>, вправе по своему выбору потребовать:</a:t>
            </a:r>
          </a:p>
          <a:p>
            <a:pPr marL="0" indent="0" fontAlgn="base">
              <a:buNone/>
            </a:pPr>
            <a:r>
              <a:rPr lang="ru-RU" dirty="0" smtClean="0">
                <a:solidFill>
                  <a:srgbClr val="C00000"/>
                </a:solidFill>
              </a:rPr>
              <a:t>1) </a:t>
            </a:r>
            <a:r>
              <a:rPr lang="ru-RU" dirty="0" smtClean="0"/>
              <a:t>соразмерного уменьшения покупной цены;</a:t>
            </a:r>
          </a:p>
          <a:p>
            <a:pPr marL="0" indent="0" fontAlgn="base">
              <a:buNone/>
            </a:pPr>
            <a:r>
              <a:rPr lang="ru-RU" dirty="0" smtClean="0">
                <a:solidFill>
                  <a:srgbClr val="C00000"/>
                </a:solidFill>
              </a:rPr>
              <a:t>2) </a:t>
            </a:r>
            <a:r>
              <a:rPr lang="ru-RU" dirty="0" smtClean="0"/>
              <a:t>безвозмездного устранения недостатков товара.</a:t>
            </a:r>
          </a:p>
          <a:p>
            <a:pPr marL="0" indent="0" fontAlgn="base">
              <a:buNone/>
            </a:pPr>
            <a:r>
              <a:rPr lang="ru-RU" dirty="0" smtClean="0">
                <a:solidFill>
                  <a:srgbClr val="C00000"/>
                </a:solidFill>
              </a:rPr>
              <a:t>3) </a:t>
            </a:r>
            <a:r>
              <a:rPr lang="ru-RU" dirty="0" smtClean="0"/>
              <a:t>возмещения своих расходов на устранение недостатков товара;</a:t>
            </a:r>
          </a:p>
          <a:p>
            <a:pPr marL="0" indent="0" fontAlgn="base">
              <a:buNone/>
            </a:pPr>
            <a:r>
              <a:rPr lang="ru-RU" dirty="0" smtClean="0">
                <a:solidFill>
                  <a:srgbClr val="C00000"/>
                </a:solidFill>
              </a:rPr>
              <a:t>4) </a:t>
            </a:r>
            <a:r>
              <a:rPr lang="ru-RU" dirty="0" smtClean="0"/>
              <a:t>замены на товар аналогичной марки (модели, артикула);</a:t>
            </a:r>
          </a:p>
          <a:p>
            <a:pPr marL="0" indent="0" fontAlgn="base">
              <a:buNone/>
            </a:pPr>
            <a:r>
              <a:rPr lang="ru-RU" dirty="0" smtClean="0">
                <a:solidFill>
                  <a:srgbClr val="C00000"/>
                </a:solidFill>
              </a:rPr>
              <a:t>5) </a:t>
            </a:r>
            <a:r>
              <a:rPr lang="ru-RU" dirty="0" smtClean="0"/>
              <a:t>замены на такой же товар другой марки (модели, артикула) с соответствующим перерасчетом покупной цены;</a:t>
            </a:r>
          </a:p>
          <a:p>
            <a:pPr marL="0" indent="0" fontAlgn="base">
              <a:buNone/>
            </a:pPr>
            <a:r>
              <a:rPr lang="ru-RU" dirty="0" smtClean="0">
                <a:solidFill>
                  <a:srgbClr val="C00000"/>
                </a:solidFill>
              </a:rPr>
              <a:t>6) </a:t>
            </a:r>
            <a:r>
              <a:rPr lang="ru-RU" dirty="0" smtClean="0"/>
              <a:t>расторжения договора и возврата уплаченной за товар денежной суммы.</a:t>
            </a:r>
          </a:p>
          <a:p>
            <a:endParaRPr lang="ru-RU" dirty="0"/>
          </a:p>
        </p:txBody>
      </p:sp>
    </p:spTree>
    <p:extLst>
      <p:ext uri="{BB962C8B-B14F-4D97-AF65-F5344CB8AC3E}">
        <p14:creationId xmlns:p14="http://schemas.microsoft.com/office/powerpoint/2010/main" val="2493213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Процедура возврата товара ненадлежащего качества</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a:spLocks noGrp="1"/>
          </p:cNvSpPr>
          <p:nvPr>
            <p:ph idx="1"/>
          </p:nvPr>
        </p:nvSpPr>
        <p:spPr>
          <a:xfrm>
            <a:off x="251520" y="1131590"/>
            <a:ext cx="8640960" cy="3384376"/>
          </a:xfrm>
        </p:spPr>
        <p:txBody>
          <a:bodyPr>
            <a:noAutofit/>
          </a:bodyPr>
          <a:lstStyle/>
          <a:p>
            <a:r>
              <a:rPr lang="ru-RU" sz="1600" dirty="0" smtClean="0"/>
              <a:t>Товар подлежит </a:t>
            </a:r>
            <a:r>
              <a:rPr lang="ru-RU" sz="1600" dirty="0" smtClean="0"/>
              <a:t>замене/возврату </a:t>
            </a:r>
            <a:r>
              <a:rPr lang="ru-RU" sz="1600" dirty="0" smtClean="0"/>
              <a:t>в течение его гарантийного срока, а в случае его отсутствия в течение </a:t>
            </a:r>
            <a:r>
              <a:rPr lang="ru-RU" sz="1600" dirty="0" smtClean="0">
                <a:solidFill>
                  <a:srgbClr val="C00000"/>
                </a:solidFill>
              </a:rPr>
              <a:t>2 лет </a:t>
            </a:r>
            <a:r>
              <a:rPr lang="ru-RU" sz="1600" dirty="0" smtClean="0"/>
              <a:t>с момента передачи товара потребителю </a:t>
            </a:r>
            <a:r>
              <a:rPr lang="ru-RU" sz="1600" dirty="0" smtClean="0">
                <a:solidFill>
                  <a:srgbClr val="C00000"/>
                </a:solidFill>
              </a:rPr>
              <a:t>(ст.17 ЗРК «О ЗПП»)</a:t>
            </a:r>
            <a:r>
              <a:rPr lang="ru-RU" sz="1600" dirty="0" smtClean="0"/>
              <a:t>;</a:t>
            </a:r>
          </a:p>
          <a:p>
            <a:r>
              <a:rPr lang="ru-RU" sz="1600" dirty="0" smtClean="0"/>
              <a:t>Возврат товара ненадлежащего качества осуществляется </a:t>
            </a:r>
            <a:r>
              <a:rPr lang="ru-RU" sz="1600" dirty="0" smtClean="0">
                <a:solidFill>
                  <a:srgbClr val="C00000"/>
                </a:solidFill>
              </a:rPr>
              <a:t>незамедлительно</a:t>
            </a:r>
            <a:r>
              <a:rPr lang="ru-RU" sz="1600" dirty="0" smtClean="0"/>
              <a:t>, а в случае необходимости проведения дополнительной проверки качества товара </a:t>
            </a:r>
            <a:r>
              <a:rPr lang="ru-RU" sz="1600" dirty="0" smtClean="0">
                <a:solidFill>
                  <a:srgbClr val="C00000"/>
                </a:solidFill>
              </a:rPr>
              <a:t>в течение 30 календарных дней</a:t>
            </a:r>
            <a:r>
              <a:rPr lang="ru-RU" sz="1600" dirty="0" smtClean="0"/>
              <a:t> с момента предъявление требования </a:t>
            </a:r>
            <a:r>
              <a:rPr lang="ru-RU" sz="1600" dirty="0" smtClean="0">
                <a:solidFill>
                  <a:srgbClr val="C00000"/>
                </a:solidFill>
              </a:rPr>
              <a:t>(ст.30 ЗРК «О ЗПП»)</a:t>
            </a:r>
            <a:r>
              <a:rPr lang="ru-RU" sz="1600" dirty="0" smtClean="0"/>
              <a:t>;</a:t>
            </a:r>
          </a:p>
          <a:p>
            <a:r>
              <a:rPr lang="ru-RU" sz="1600" dirty="0" smtClean="0"/>
              <a:t>При возврате потребителю уплаченных за товар денег продавец (изготовитель) не вправе удерживать из них сумму, на которую понизилась стоимость товара из-за полного или частичного использования товара, потери им товарного вида или других подобных обстоятельств </a:t>
            </a:r>
            <a:r>
              <a:rPr lang="ru-RU" sz="1600" dirty="0" smtClean="0">
                <a:solidFill>
                  <a:srgbClr val="C00000"/>
                </a:solidFill>
              </a:rPr>
              <a:t>(ст.30 ЗРК «О ЗПП»)</a:t>
            </a:r>
            <a:r>
              <a:rPr lang="ru-RU" sz="1600" dirty="0" smtClean="0"/>
              <a:t>;</a:t>
            </a:r>
          </a:p>
          <a:p>
            <a:r>
              <a:rPr lang="ru-RU" sz="1600" dirty="0" smtClean="0"/>
              <a:t> Потребитель имеет право на</a:t>
            </a:r>
            <a:r>
              <a:rPr lang="ru-RU" sz="1600" b="1" dirty="0" smtClean="0"/>
              <a:t> </a:t>
            </a:r>
            <a:r>
              <a:rPr lang="ru-RU" sz="1600" dirty="0" smtClean="0"/>
              <a:t>возмещение в полном объеме убытков (вреда), причиненных их жизни, здоровью и (или) имуществу вследствие недостатков товара (работы, услуги) </a:t>
            </a:r>
            <a:r>
              <a:rPr lang="ru-RU" sz="1600" dirty="0" smtClean="0">
                <a:solidFill>
                  <a:srgbClr val="C00000"/>
                </a:solidFill>
              </a:rPr>
              <a:t>(ст.16 ЗРК «О ЗПП»)</a:t>
            </a:r>
            <a:r>
              <a:rPr lang="ru-RU" sz="1600" dirty="0" smtClean="0"/>
              <a:t>.</a:t>
            </a:r>
            <a:endParaRPr lang="ru-RU" sz="1600" dirty="0"/>
          </a:p>
        </p:txBody>
      </p:sp>
    </p:spTree>
    <p:extLst>
      <p:ext uri="{BB962C8B-B14F-4D97-AF65-F5344CB8AC3E}">
        <p14:creationId xmlns:p14="http://schemas.microsoft.com/office/powerpoint/2010/main" val="464047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Дополнительная проверка качества товара (ст.30 ЗРК «О ЗПП»)</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395536" y="1212002"/>
            <a:ext cx="8496944" cy="3600400"/>
          </a:xfrm>
        </p:spPr>
        <p:txBody>
          <a:bodyPr>
            <a:normAutofit fontScale="55000" lnSpcReduction="20000"/>
          </a:bodyPr>
          <a:lstStyle/>
          <a:p>
            <a:r>
              <a:rPr lang="ru-RU" sz="3300" dirty="0" smtClean="0">
                <a:solidFill>
                  <a:srgbClr val="C00000"/>
                </a:solidFill>
              </a:rPr>
              <a:t>Я</a:t>
            </a:r>
            <a:r>
              <a:rPr lang="ru-RU" sz="3300" dirty="0" smtClean="0"/>
              <a:t>вляется правом </a:t>
            </a:r>
            <a:r>
              <a:rPr lang="ru-RU" sz="3300" dirty="0" smtClean="0"/>
              <a:t>продавца/исполнителя/изготовителя </a:t>
            </a:r>
            <a:r>
              <a:rPr lang="ru-RU" sz="3300" dirty="0" smtClean="0"/>
              <a:t>в случае наличия сомнений в ненадлежащем качестве товара;</a:t>
            </a:r>
          </a:p>
          <a:p>
            <a:r>
              <a:rPr lang="ru-RU" sz="3300" dirty="0" smtClean="0">
                <a:solidFill>
                  <a:srgbClr val="C00000"/>
                </a:solidFill>
              </a:rPr>
              <a:t>О</a:t>
            </a:r>
            <a:r>
              <a:rPr lang="ru-RU" sz="3300" dirty="0" smtClean="0"/>
              <a:t>плачивается продавцом;</a:t>
            </a:r>
          </a:p>
          <a:p>
            <a:r>
              <a:rPr lang="ru-RU" sz="3300" dirty="0" smtClean="0">
                <a:solidFill>
                  <a:srgbClr val="C00000"/>
                </a:solidFill>
              </a:rPr>
              <a:t>С</a:t>
            </a:r>
            <a:r>
              <a:rPr lang="ru-RU" sz="3300" dirty="0" smtClean="0"/>
              <a:t>рок проведения не более 30 календарных дней;</a:t>
            </a:r>
          </a:p>
          <a:p>
            <a:r>
              <a:rPr lang="ru-RU" sz="3300" dirty="0" smtClean="0">
                <a:solidFill>
                  <a:srgbClr val="C00000"/>
                </a:solidFill>
              </a:rPr>
              <a:t>Е</a:t>
            </a:r>
            <a:r>
              <a:rPr lang="ru-RU" sz="3300" dirty="0" smtClean="0"/>
              <a:t>сли в результате проверки (экспертизы) товара установлено, что недостатки товара отсутствуют или возникли после передачи товара потребителю вследствие нарушения им установленных правил использования, хранения или действий третьих лиц либо непреодолимой силы, потребитель обязан возместить продавцу (изготовителю) расходы на проведение проверки (экспертизы), а также связанные с ее проведением расходы на транспортировку товара;</a:t>
            </a:r>
          </a:p>
          <a:p>
            <a:r>
              <a:rPr lang="ru-RU" sz="3300" dirty="0" smtClean="0">
                <a:solidFill>
                  <a:srgbClr val="C00000"/>
                </a:solidFill>
              </a:rPr>
              <a:t>П</a:t>
            </a:r>
            <a:r>
              <a:rPr lang="ru-RU" sz="3300" dirty="0" smtClean="0"/>
              <a:t>отребитель вправе принять участие в проведении дополнительной проверки качества товара.</a:t>
            </a:r>
          </a:p>
          <a:p>
            <a:endParaRPr lang="ru-RU" dirty="0"/>
          </a:p>
        </p:txBody>
      </p:sp>
    </p:spTree>
    <p:extLst>
      <p:ext uri="{BB962C8B-B14F-4D97-AF65-F5344CB8AC3E}">
        <p14:creationId xmlns:p14="http://schemas.microsoft.com/office/powerpoint/2010/main" val="1653363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Отказ в возврате оплаты за не оказанные услуги/ работы, </a:t>
            </a:r>
            <a:r>
              <a:rPr lang="ru-RU" sz="1600" dirty="0" err="1">
                <a:solidFill>
                  <a:schemeClr val="bg1"/>
                </a:solidFill>
              </a:rPr>
              <a:t>непредоставленный</a:t>
            </a:r>
            <a:r>
              <a:rPr lang="ru-RU" sz="1600" dirty="0">
                <a:solidFill>
                  <a:schemeClr val="bg1"/>
                </a:solidFill>
              </a:rPr>
              <a:t> товар</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71500" y="987574"/>
            <a:ext cx="8748972" cy="4547912"/>
          </a:xfrm>
        </p:spPr>
        <p:txBody>
          <a:bodyPr>
            <a:normAutofit/>
          </a:bodyPr>
          <a:lstStyle/>
          <a:p>
            <a:pPr>
              <a:buFont typeface="Wingdings" panose="05000000000000000000" pitchFamily="2" charset="2"/>
              <a:buChar char="q"/>
            </a:pPr>
            <a:r>
              <a:rPr lang="ru-RU" sz="1800" dirty="0" smtClean="0"/>
              <a:t>Согласно п.6 ч.2 ст.8-1 ЗРК «О защите прав потребителей» предоставление продавцу (исполнителю, изготовителю) права не возвращать уплаченную денежную сумму за непредоставленный товар (услуги, работы) в случае расторжения договора является </a:t>
            </a:r>
            <a:r>
              <a:rPr lang="ru-RU" sz="1800" dirty="0" smtClean="0">
                <a:solidFill>
                  <a:srgbClr val="C00000"/>
                </a:solidFill>
              </a:rPr>
              <a:t>условием, </a:t>
            </a:r>
            <a:r>
              <a:rPr lang="ru-RU" sz="1800" dirty="0" smtClean="0">
                <a:solidFill>
                  <a:srgbClr val="C00000"/>
                </a:solidFill>
              </a:rPr>
              <a:t>ущемляющим права потребителя</a:t>
            </a:r>
            <a:r>
              <a:rPr lang="ru-RU" sz="1800" dirty="0" smtClean="0"/>
              <a:t>, которые признаются недействительными.</a:t>
            </a:r>
          </a:p>
          <a:p>
            <a:pPr>
              <a:buFont typeface="Wingdings" panose="05000000000000000000" pitchFamily="2" charset="2"/>
              <a:buChar char="q"/>
            </a:pPr>
            <a:r>
              <a:rPr lang="ru-RU" sz="1800" dirty="0" smtClean="0"/>
              <a:t>То есть в случае невозможности оказания </a:t>
            </a:r>
            <a:r>
              <a:rPr lang="ru-RU" sz="1800" dirty="0" smtClean="0"/>
              <a:t>услуги/выполнения </a:t>
            </a:r>
            <a:r>
              <a:rPr lang="ru-RU" sz="1800" dirty="0" smtClean="0"/>
              <a:t>работы </a:t>
            </a:r>
            <a:r>
              <a:rPr lang="ru-RU" sz="1800" dirty="0" smtClean="0"/>
              <a:t>/передачи </a:t>
            </a:r>
            <a:r>
              <a:rPr lang="ru-RU" sz="1800" dirty="0" smtClean="0"/>
              <a:t>товара предприниматель </a:t>
            </a:r>
            <a:r>
              <a:rPr lang="ru-RU" sz="1800" dirty="0" smtClean="0">
                <a:solidFill>
                  <a:srgbClr val="C00000"/>
                </a:solidFill>
              </a:rPr>
              <a:t>не может в одностороннем порядке </a:t>
            </a:r>
            <a:r>
              <a:rPr lang="ru-RU" sz="1800" dirty="0" smtClean="0"/>
              <a:t>принимать решения об изменении условий договора (к примеру изменение сроков оказания услуг). </a:t>
            </a:r>
            <a:endParaRPr lang="ru-RU" sz="1800" dirty="0" smtClean="0"/>
          </a:p>
          <a:p>
            <a:pPr marL="0" indent="0">
              <a:buNone/>
            </a:pPr>
            <a:r>
              <a:rPr lang="ru-RU" sz="1800" dirty="0" smtClean="0"/>
              <a:t>К </a:t>
            </a:r>
            <a:r>
              <a:rPr lang="ru-RU" sz="1800" dirty="0" smtClean="0"/>
              <a:t>примеру, если из-за введения Чрезвычайного положения был отменен концерт, то организаторы должны вернуть деньги за приобретенные билеты, а навязывание иных товаров или услуг, как билеты на более поздние концерты является незаконным.</a:t>
            </a:r>
            <a:endParaRPr lang="ru-RU" sz="1800" dirty="0"/>
          </a:p>
        </p:txBody>
      </p:sp>
    </p:spTree>
    <p:extLst>
      <p:ext uri="{BB962C8B-B14F-4D97-AF65-F5344CB8AC3E}">
        <p14:creationId xmlns:p14="http://schemas.microsoft.com/office/powerpoint/2010/main" val="481467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Выдача чека не установленного образца:</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266920" y="1061314"/>
            <a:ext cx="8610160" cy="3605758"/>
          </a:xfrm>
        </p:spPr>
        <p:txBody>
          <a:bodyPr>
            <a:normAutofit fontScale="70000" lnSpcReduction="20000"/>
          </a:bodyPr>
          <a:lstStyle/>
          <a:p>
            <a:pPr algn="ctr" fontAlgn="base">
              <a:buNone/>
            </a:pPr>
            <a:r>
              <a:rPr lang="ru-RU" sz="2600" b="1" dirty="0" smtClean="0">
                <a:solidFill>
                  <a:srgbClr val="C00000"/>
                </a:solidFill>
              </a:rPr>
              <a:t>Согласно п.7  ст.284 КоАП РК:</a:t>
            </a:r>
          </a:p>
          <a:p>
            <a:pPr marL="90488" indent="-7938" fontAlgn="base">
              <a:buNone/>
            </a:pPr>
            <a:r>
              <a:rPr lang="ru-RU" sz="2600" b="1" dirty="0" smtClean="0"/>
              <a:t>Неотражение в контрольном чеке контрольно-кассовой машины одного или нескольких из следующих реквизитов:</a:t>
            </a:r>
          </a:p>
          <a:p>
            <a:pPr fontAlgn="base">
              <a:buNone/>
            </a:pPr>
            <a:r>
              <a:rPr lang="ru-RU" sz="2600" dirty="0" smtClean="0"/>
              <a:t>1) наименование налогоплательщика;</a:t>
            </a:r>
          </a:p>
          <a:p>
            <a:pPr fontAlgn="base">
              <a:buNone/>
            </a:pPr>
            <a:r>
              <a:rPr lang="ru-RU" sz="2600" dirty="0" smtClean="0"/>
              <a:t>2) идентификационный номер;</a:t>
            </a:r>
          </a:p>
          <a:p>
            <a:pPr fontAlgn="base">
              <a:buNone/>
            </a:pPr>
            <a:r>
              <a:rPr lang="ru-RU" sz="2600" dirty="0" smtClean="0"/>
              <a:t>3) заводской номер контрольно-кассовой машины;</a:t>
            </a:r>
          </a:p>
          <a:p>
            <a:pPr fontAlgn="base">
              <a:buNone/>
            </a:pPr>
            <a:r>
              <a:rPr lang="ru-RU" sz="2600" dirty="0" smtClean="0"/>
              <a:t>4) регистрационный номер контрольно-кассовой машины в органе государственных доходов;</a:t>
            </a:r>
          </a:p>
          <a:p>
            <a:pPr fontAlgn="base">
              <a:buNone/>
            </a:pPr>
            <a:r>
              <a:rPr lang="ru-RU" sz="2600" dirty="0" smtClean="0"/>
              <a:t>5) порядковый номер чека;</a:t>
            </a:r>
          </a:p>
          <a:p>
            <a:pPr fontAlgn="base">
              <a:buNone/>
            </a:pPr>
            <a:r>
              <a:rPr lang="ru-RU" sz="2600" dirty="0" smtClean="0"/>
              <a:t>6) дата и время совершения покупки товаров, выполнения работ, оказания услуг;</a:t>
            </a:r>
          </a:p>
          <a:p>
            <a:pPr fontAlgn="base">
              <a:buNone/>
            </a:pPr>
            <a:r>
              <a:rPr lang="ru-RU" sz="2600" dirty="0" smtClean="0"/>
              <a:t>7) цена товара, работы, услуги и (или) сумма покупки;</a:t>
            </a:r>
          </a:p>
          <a:p>
            <a:pPr fontAlgn="base">
              <a:buNone/>
            </a:pPr>
            <a:r>
              <a:rPr lang="ru-RU" sz="2600" dirty="0" smtClean="0"/>
              <a:t>8) фискальный признак </a:t>
            </a:r>
          </a:p>
          <a:p>
            <a:pPr fontAlgn="base">
              <a:buNone/>
            </a:pPr>
            <a:r>
              <a:rPr lang="ru-RU" sz="2600" b="1" dirty="0" smtClean="0"/>
              <a:t>влечет  штраф до сорока МРП. </a:t>
            </a:r>
          </a:p>
          <a:p>
            <a:pPr>
              <a:buNone/>
            </a:pPr>
            <a:endParaRPr lang="ru-RU" dirty="0"/>
          </a:p>
        </p:txBody>
      </p:sp>
    </p:spTree>
    <p:extLst>
      <p:ext uri="{BB962C8B-B14F-4D97-AF65-F5344CB8AC3E}">
        <p14:creationId xmlns:p14="http://schemas.microsoft.com/office/powerpoint/2010/main" val="212348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Отказ в приеме безналичной оплаты согласно ст.194-195 КоАП РК:</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179512" y="1059582"/>
            <a:ext cx="8640960" cy="3528392"/>
          </a:xfrm>
        </p:spPr>
        <p:txBody>
          <a:bodyPr>
            <a:normAutofit fontScale="32500" lnSpcReduction="20000"/>
          </a:bodyPr>
          <a:lstStyle/>
          <a:p>
            <a:pPr fontAlgn="base">
              <a:buFont typeface="Wingdings" panose="05000000000000000000" pitchFamily="2" charset="2"/>
              <a:buChar char="q"/>
            </a:pPr>
            <a:r>
              <a:rPr lang="ru-RU" sz="5800" dirty="0" smtClean="0"/>
              <a:t>Отказ в принятии платежей и (или) переводов с использованием платежных карточек индивидуальным предпринимателем или юридическим лицом, обязанным принимать их при осуществлении торговой деятельности (выполнении работ, оказании услуг) на территории Республики Казахстан, - </a:t>
            </a:r>
            <a:r>
              <a:rPr lang="ru-RU" sz="5800" b="1" dirty="0" smtClean="0">
                <a:solidFill>
                  <a:srgbClr val="C00000"/>
                </a:solidFill>
              </a:rPr>
              <a:t>влечет предупреждение. </a:t>
            </a:r>
            <a:endParaRPr lang="ru-RU" sz="5800" b="1" dirty="0" smtClean="0">
              <a:solidFill>
                <a:srgbClr val="C00000"/>
              </a:solidFill>
            </a:endParaRPr>
          </a:p>
          <a:p>
            <a:pPr marL="0" indent="0" fontAlgn="base">
              <a:buNone/>
            </a:pPr>
            <a:r>
              <a:rPr lang="ru-RU" sz="5800" dirty="0" smtClean="0"/>
              <a:t>А </a:t>
            </a:r>
            <a:r>
              <a:rPr lang="ru-RU" sz="5800" dirty="0" smtClean="0"/>
              <a:t>в случае совершения правонарушения повторно в течение года штраф составит </a:t>
            </a:r>
            <a:r>
              <a:rPr lang="ru-RU" sz="5800" b="1" dirty="0" smtClean="0">
                <a:solidFill>
                  <a:srgbClr val="C00000"/>
                </a:solidFill>
              </a:rPr>
              <a:t>от 40 до 100 МРП (</a:t>
            </a:r>
            <a:r>
              <a:rPr lang="ru-RU" sz="5800" b="1" dirty="0" smtClean="0">
                <a:solidFill>
                  <a:srgbClr val="C00000"/>
                </a:solidFill>
              </a:rPr>
              <a:t>11 120 </a:t>
            </a:r>
            <a:r>
              <a:rPr lang="ru-RU" sz="5800" b="1" dirty="0" smtClean="0">
                <a:solidFill>
                  <a:srgbClr val="C00000"/>
                </a:solidFill>
              </a:rPr>
              <a:t>– </a:t>
            </a:r>
            <a:r>
              <a:rPr lang="ru-RU" sz="5800" b="1" dirty="0" smtClean="0">
                <a:solidFill>
                  <a:srgbClr val="C00000"/>
                </a:solidFill>
              </a:rPr>
              <a:t>277 800 </a:t>
            </a:r>
            <a:r>
              <a:rPr lang="ru-RU" sz="5800" b="1" dirty="0" err="1" smtClean="0">
                <a:solidFill>
                  <a:srgbClr val="C00000"/>
                </a:solidFill>
              </a:rPr>
              <a:t>тг</a:t>
            </a:r>
            <a:r>
              <a:rPr lang="ru-RU" sz="5800" b="1" dirty="0" smtClean="0">
                <a:solidFill>
                  <a:srgbClr val="C00000"/>
                </a:solidFill>
              </a:rPr>
              <a:t>);</a:t>
            </a:r>
          </a:p>
          <a:p>
            <a:pPr fontAlgn="base">
              <a:buFont typeface="Wingdings" panose="05000000000000000000" pitchFamily="2" charset="2"/>
              <a:buChar char="q"/>
            </a:pPr>
            <a:r>
              <a:rPr lang="ru-RU" sz="5800" dirty="0" smtClean="0"/>
              <a:t>Отсутствие у </a:t>
            </a:r>
            <a:r>
              <a:rPr lang="ru-RU" sz="5800" dirty="0" smtClean="0"/>
              <a:t>ИП </a:t>
            </a:r>
            <a:r>
              <a:rPr lang="ru-RU" sz="5800" dirty="0" smtClean="0"/>
              <a:t>или юридического лица, обязанного принимать платежи с использованием платежных карточек, при осуществлении торговой</a:t>
            </a:r>
            <a:r>
              <a:rPr lang="ru-RU" sz="5800" u="sng" dirty="0" smtClean="0"/>
              <a:t> </a:t>
            </a:r>
            <a:r>
              <a:rPr lang="ru-RU" sz="5800" dirty="0" smtClean="0"/>
              <a:t>деятельности (выполнении работ, оказании услуг) на территории </a:t>
            </a:r>
            <a:r>
              <a:rPr lang="ru-RU" sz="5800" dirty="0" smtClean="0"/>
              <a:t>РК, </a:t>
            </a:r>
            <a:r>
              <a:rPr lang="ru-RU" sz="5800" dirty="0" smtClean="0"/>
              <a:t>оборудования (устройства), предназначенного для осуществления платежей с использованием платежных карточек, - </a:t>
            </a:r>
            <a:r>
              <a:rPr lang="ru-RU" sz="5800" b="1" dirty="0" smtClean="0">
                <a:solidFill>
                  <a:srgbClr val="C00000"/>
                </a:solidFill>
              </a:rPr>
              <a:t>влечет предупреждение. </a:t>
            </a:r>
            <a:endParaRPr lang="ru-RU" sz="5800" b="1" dirty="0" smtClean="0">
              <a:solidFill>
                <a:srgbClr val="C00000"/>
              </a:solidFill>
            </a:endParaRPr>
          </a:p>
          <a:p>
            <a:pPr marL="0" indent="0" fontAlgn="base">
              <a:buNone/>
            </a:pPr>
            <a:r>
              <a:rPr lang="ru-RU" sz="5800" dirty="0" smtClean="0"/>
              <a:t>А </a:t>
            </a:r>
            <a:r>
              <a:rPr lang="ru-RU" sz="5800" dirty="0" smtClean="0"/>
              <a:t>в случае совершения правонарушения повторно в течение года штраф составит </a:t>
            </a:r>
            <a:r>
              <a:rPr lang="ru-RU" sz="5800" b="1" dirty="0" smtClean="0">
                <a:solidFill>
                  <a:srgbClr val="C00000"/>
                </a:solidFill>
              </a:rPr>
              <a:t>от 40 до </a:t>
            </a:r>
            <a:r>
              <a:rPr lang="ru-RU" sz="5800" b="1" dirty="0" smtClean="0">
                <a:solidFill>
                  <a:srgbClr val="C00000"/>
                </a:solidFill>
              </a:rPr>
              <a:t>80 МРП </a:t>
            </a:r>
            <a:r>
              <a:rPr lang="ru-RU" sz="5800" b="1" dirty="0" smtClean="0">
                <a:solidFill>
                  <a:srgbClr val="C00000"/>
                </a:solidFill>
              </a:rPr>
              <a:t>(</a:t>
            </a:r>
            <a:r>
              <a:rPr lang="ru-RU" sz="5800" b="1" dirty="0" smtClean="0">
                <a:solidFill>
                  <a:srgbClr val="C00000"/>
                </a:solidFill>
              </a:rPr>
              <a:t>11 120 </a:t>
            </a:r>
            <a:r>
              <a:rPr lang="ru-RU" sz="5800" b="1" dirty="0" smtClean="0">
                <a:solidFill>
                  <a:srgbClr val="C00000"/>
                </a:solidFill>
              </a:rPr>
              <a:t>– </a:t>
            </a:r>
            <a:r>
              <a:rPr lang="ru-RU" sz="5800" b="1" dirty="0" smtClean="0">
                <a:solidFill>
                  <a:srgbClr val="C00000"/>
                </a:solidFill>
              </a:rPr>
              <a:t>222 240тг</a:t>
            </a:r>
            <a:r>
              <a:rPr lang="ru-RU" sz="5800" b="1" dirty="0" smtClean="0">
                <a:solidFill>
                  <a:srgbClr val="C00000"/>
                </a:solidFill>
              </a:rPr>
              <a:t>).</a:t>
            </a:r>
          </a:p>
          <a:p>
            <a:pPr fontAlgn="base"/>
            <a:endParaRPr lang="ru-RU" sz="5800" dirty="0" smtClean="0"/>
          </a:p>
          <a:p>
            <a:pPr fontAlgn="base"/>
            <a:endParaRPr lang="ru-RU" dirty="0" smtClean="0"/>
          </a:p>
          <a:p>
            <a:endParaRPr lang="ru-RU" dirty="0"/>
          </a:p>
        </p:txBody>
      </p:sp>
    </p:spTree>
    <p:extLst>
      <p:ext uri="{BB962C8B-B14F-4D97-AF65-F5344CB8AC3E}">
        <p14:creationId xmlns:p14="http://schemas.microsoft.com/office/powerpoint/2010/main" val="2385164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smtClean="0">
                <a:solidFill>
                  <a:schemeClr val="bg1"/>
                </a:solidFill>
              </a:rPr>
              <a:t>ВНИМАНИЕ!</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3" name="Объект 2"/>
          <p:cNvSpPr>
            <a:spLocks noGrp="1"/>
          </p:cNvSpPr>
          <p:nvPr>
            <p:ph idx="1"/>
          </p:nvPr>
        </p:nvSpPr>
        <p:spPr/>
        <p:txBody>
          <a:bodyPr/>
          <a:lstStyle/>
          <a:p>
            <a:pPr marL="0" indent="0">
              <a:buNone/>
            </a:pPr>
            <a:r>
              <a:rPr lang="ru-RU" b="1" dirty="0"/>
              <a:t>Если Вы столкнулись с нарушением ваших потребительских прав Вам необходимо</a:t>
            </a:r>
          </a:p>
          <a:p>
            <a:endParaRPr lang="ru-RU" dirty="0"/>
          </a:p>
        </p:txBody>
      </p:sp>
      <p:sp>
        <p:nvSpPr>
          <p:cNvPr id="5" name="Стрелка вниз 4"/>
          <p:cNvSpPr/>
          <p:nvPr/>
        </p:nvSpPr>
        <p:spPr>
          <a:xfrm>
            <a:off x="3707904" y="2499742"/>
            <a:ext cx="1066800" cy="1371600"/>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3068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09600" y="555526"/>
            <a:ext cx="7924800" cy="342900"/>
          </a:xfrm>
          <a:prstGeom prst="rect">
            <a:avLst/>
          </a:prstGeom>
        </p:spPr>
        <p:txBody>
          <a:bodyPr vert="horz" lIns="45720" tIns="0" rIns="45720" bIns="0" anchor="b" anchorCtr="0">
            <a:noAutofit/>
          </a:bodyPr>
          <a:lstStyle/>
          <a:p>
            <a:pPr lvl="0" algn="ctr">
              <a:spcBef>
                <a:spcPct val="0"/>
              </a:spcBef>
              <a:defRPr/>
            </a:pPr>
            <a:r>
              <a:rPr lang="ru-RU" sz="2000" dirty="0">
                <a:solidFill>
                  <a:schemeClr val="bg1"/>
                </a:solidFill>
                <a:latin typeface="+mj-lt"/>
                <a:ea typeface="+mj-ea"/>
                <a:cs typeface="+mj-cs"/>
              </a:rPr>
              <a:t>Общественные объединения потребителей</a:t>
            </a:r>
            <a:endParaRPr lang="ru-RU" sz="2000" dirty="0">
              <a:solidFill>
                <a:schemeClr val="bg1"/>
              </a:solidFill>
              <a:latin typeface="+mj-lt"/>
              <a:ea typeface="+mj-ea"/>
              <a:cs typeface="+mj-cs"/>
            </a:endParaRPr>
          </a:p>
        </p:txBody>
      </p:sp>
      <p:sp>
        <p:nvSpPr>
          <p:cNvPr id="7" name="Нижний колонтитул 3"/>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a:spLocks noGrp="1"/>
          </p:cNvSpPr>
          <p:nvPr>
            <p:ph idx="1"/>
          </p:nvPr>
        </p:nvSpPr>
        <p:spPr>
          <a:xfrm>
            <a:off x="179512" y="987574"/>
            <a:ext cx="8640960" cy="3672408"/>
          </a:xfrm>
        </p:spPr>
        <p:txBody>
          <a:bodyPr>
            <a:normAutofit/>
          </a:bodyPr>
          <a:lstStyle/>
          <a:p>
            <a:pPr marL="95250" indent="-12700">
              <a:buNone/>
            </a:pPr>
            <a:r>
              <a:rPr lang="ru-RU" sz="2000" dirty="0" smtClean="0"/>
              <a:t>Согласно </a:t>
            </a:r>
            <a:r>
              <a:rPr lang="ru-RU" sz="2000" dirty="0" smtClean="0"/>
              <a:t>ст.20 </a:t>
            </a:r>
            <a:r>
              <a:rPr lang="ru-RU" sz="2000" dirty="0" smtClean="0"/>
              <a:t>ЗРК «О защите прав потребителей» потребители вправе объединяться на добровольной основе в общественные объединения потребителей. </a:t>
            </a:r>
            <a:endParaRPr lang="ru-RU" sz="2000" dirty="0" smtClean="0"/>
          </a:p>
          <a:p>
            <a:pPr marL="95250" indent="-12700">
              <a:buNone/>
            </a:pPr>
            <a:r>
              <a:rPr lang="ru-RU" sz="2000" dirty="0" smtClean="0"/>
              <a:t>Общественными </a:t>
            </a:r>
            <a:r>
              <a:rPr lang="ru-RU" sz="2000" dirty="0" smtClean="0"/>
              <a:t>объединениями в РК признаются объединения граждан, созданные на добровольной основе для достижения ими общих целей, не противоречащих законодательству. Общественные объединения являются некоммерческими организациями. </a:t>
            </a:r>
            <a:endParaRPr lang="ru-RU" sz="2000" dirty="0" smtClean="0"/>
          </a:p>
          <a:p>
            <a:pPr marL="95250" indent="-12700">
              <a:buNone/>
            </a:pPr>
            <a:r>
              <a:rPr lang="ru-RU" sz="2000" dirty="0" smtClean="0"/>
              <a:t>Общественные </a:t>
            </a:r>
            <a:r>
              <a:rPr lang="ru-RU" sz="2000" dirty="0" smtClean="0"/>
              <a:t>объединения потребителей могут объединяться в ассоциации (союзы). Ассоциации (союзы) согласно ст. 41 ЗРК «О защите прав потребителей» наделены теми же правами, что и  общественные объединения потребителей.</a:t>
            </a:r>
          </a:p>
          <a:p>
            <a:endParaRPr lang="ru-RU" dirty="0"/>
          </a:p>
        </p:txBody>
      </p:sp>
    </p:spTree>
    <p:extLst>
      <p:ext uri="{BB962C8B-B14F-4D97-AF65-F5344CB8AC3E}">
        <p14:creationId xmlns:p14="http://schemas.microsoft.com/office/powerpoint/2010/main" val="3496747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Обращение потребителя к продавцу (изготовителю, исполнителю)</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251520" y="990600"/>
            <a:ext cx="8740080" cy="3381350"/>
          </a:xfrm>
        </p:spPr>
        <p:txBody>
          <a:bodyPr>
            <a:normAutofit fontScale="47500" lnSpcReduction="20000"/>
          </a:bodyPr>
          <a:lstStyle/>
          <a:p>
            <a:pPr fontAlgn="base"/>
            <a:r>
              <a:rPr lang="ru-RU" sz="3000" dirty="0" smtClean="0"/>
              <a:t>Потребитель, права и законные интересы которого нарушены, вправе обратиться к продавцу (изготовителю, исполнителю) </a:t>
            </a:r>
            <a:r>
              <a:rPr lang="ru-RU" sz="3000" dirty="0" smtClean="0">
                <a:solidFill>
                  <a:srgbClr val="C00000"/>
                </a:solidFill>
              </a:rPr>
              <a:t>с претензией</a:t>
            </a:r>
            <a:r>
              <a:rPr lang="ru-RU" sz="3000" dirty="0" smtClean="0"/>
              <a:t>. То есть согласно новой системе </a:t>
            </a:r>
            <a:r>
              <a:rPr lang="ru-RU" sz="3000" dirty="0" smtClean="0">
                <a:solidFill>
                  <a:srgbClr val="C00000"/>
                </a:solidFill>
              </a:rPr>
              <a:t>досудебный порядок </a:t>
            </a:r>
            <a:r>
              <a:rPr lang="ru-RU" sz="3000" dirty="0" smtClean="0"/>
              <a:t>рассмотрения спора является обязательным для потребителей.</a:t>
            </a:r>
          </a:p>
          <a:p>
            <a:pPr fontAlgn="base"/>
            <a:r>
              <a:rPr lang="ru-RU" sz="3000" dirty="0" smtClean="0"/>
              <a:t>Претензия вручается </a:t>
            </a:r>
            <a:r>
              <a:rPr lang="ru-RU" sz="3000" dirty="0" smtClean="0">
                <a:solidFill>
                  <a:srgbClr val="C00000"/>
                </a:solidFill>
              </a:rPr>
              <a:t>нарочно</a:t>
            </a:r>
            <a:r>
              <a:rPr lang="ru-RU" sz="3000" dirty="0" smtClean="0"/>
              <a:t> либо направляется в форме </a:t>
            </a:r>
            <a:r>
              <a:rPr lang="ru-RU" sz="3000" dirty="0" smtClean="0">
                <a:solidFill>
                  <a:srgbClr val="C00000"/>
                </a:solidFill>
              </a:rPr>
              <a:t>заказного почтового отправления</a:t>
            </a:r>
            <a:r>
              <a:rPr lang="ru-RU" sz="3000" dirty="0" smtClean="0"/>
              <a:t> с уведомлением о вручении либо по адресу электронной почты, если он ранее был указан продавцом (изготовителем, исполнителем).</a:t>
            </a:r>
          </a:p>
          <a:p>
            <a:pPr fontAlgn="base"/>
            <a:r>
              <a:rPr lang="ru-RU" sz="3000" dirty="0" smtClean="0"/>
              <a:t>Продавец (изготовитель, исполнитель) обязан рассмотреть претензию и в случае несогласия с требованиями потребителя </a:t>
            </a:r>
            <a:r>
              <a:rPr lang="ru-RU" sz="3000" dirty="0" smtClean="0">
                <a:solidFill>
                  <a:srgbClr val="C00000"/>
                </a:solidFill>
              </a:rPr>
              <a:t>в течение 10 календарных дней </a:t>
            </a:r>
            <a:r>
              <a:rPr lang="ru-RU" sz="3000" dirty="0" smtClean="0"/>
              <a:t>со дня получения претензии представить мотивированный письменный ответ, обоснованный документально, копии должны быть приложены. </a:t>
            </a:r>
          </a:p>
          <a:p>
            <a:pPr fontAlgn="base"/>
            <a:r>
              <a:rPr lang="ru-RU" sz="3000" dirty="0" smtClean="0"/>
              <a:t>Если ответ продавца (изготовителя, исполнителя) был сдан на почту или передан по другим средствам связи до двадцати четырех часов последнего дня срока, то срок, указанный в части первой настоящего пункта, </a:t>
            </a:r>
            <a:r>
              <a:rPr lang="ru-RU" sz="3000" dirty="0" smtClean="0">
                <a:solidFill>
                  <a:srgbClr val="C00000"/>
                </a:solidFill>
              </a:rPr>
              <a:t>не считается пропущенным</a:t>
            </a:r>
            <a:r>
              <a:rPr lang="ru-RU" sz="3000" dirty="0" smtClean="0"/>
              <a:t>.</a:t>
            </a:r>
          </a:p>
          <a:p>
            <a:pPr fontAlgn="base"/>
            <a:r>
              <a:rPr lang="ru-RU" sz="3000" dirty="0" smtClean="0"/>
              <a:t>Если в течение 10 календарных дней продавец (изготовитель, исполнитель) письменно не ответит на претензию или откажется устранить нарушения и возместить в добровольном порядке причиненный убыток (вред) вследствие недостатков товара (работы, услуги), а также откажется принять участие в рассмотрении потребительского спора в досудебном порядке, потребитель вправе обратиться в уполномоченный орган, государственные органы, осуществляющие функции в сфере защиты прав потребителей. На предпринимателя  также налагается </a:t>
            </a:r>
            <a:r>
              <a:rPr lang="ru-RU" sz="3000" b="1" dirty="0" smtClean="0">
                <a:solidFill>
                  <a:srgbClr val="C00000"/>
                </a:solidFill>
              </a:rPr>
              <a:t>штраф в соответствии со ст.190 КоАП РК до 50 МРП</a:t>
            </a:r>
            <a:r>
              <a:rPr lang="ru-RU" sz="3000" dirty="0" smtClean="0"/>
              <a:t>. </a:t>
            </a:r>
          </a:p>
          <a:p>
            <a:endParaRPr lang="ru-RU" dirty="0"/>
          </a:p>
        </p:txBody>
      </p:sp>
    </p:spTree>
    <p:extLst>
      <p:ext uri="{BB962C8B-B14F-4D97-AF65-F5344CB8AC3E}">
        <p14:creationId xmlns:p14="http://schemas.microsoft.com/office/powerpoint/2010/main" val="1124154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Обращение в </a:t>
            </a:r>
            <a:r>
              <a:rPr lang="ru-RU" sz="1600" dirty="0" smtClean="0">
                <a:solidFill>
                  <a:schemeClr val="bg1"/>
                </a:solidFill>
              </a:rPr>
              <a:t>госорганы</a:t>
            </a:r>
            <a:r>
              <a:rPr lang="ru-RU" sz="1600" dirty="0">
                <a:solidFill>
                  <a:schemeClr val="bg1"/>
                </a:solidFill>
              </a:rPr>
              <a:t>, осуществляющие функции в сфере защиты прав потребителей</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251520" y="985310"/>
            <a:ext cx="8712968" cy="3700990"/>
          </a:xfrm>
        </p:spPr>
        <p:txBody>
          <a:bodyPr>
            <a:normAutofit fontScale="77500" lnSpcReduction="20000"/>
          </a:bodyPr>
          <a:lstStyle/>
          <a:p>
            <a:pPr marL="0" indent="0" fontAlgn="base">
              <a:buNone/>
            </a:pPr>
            <a:r>
              <a:rPr lang="ru-RU" sz="2400" dirty="0" smtClean="0"/>
              <a:t>Потребитель вправе обратиться в государственные органы, осуществляющие функции в сфере защиты прав потребителей, </a:t>
            </a:r>
            <a:r>
              <a:rPr lang="ru-RU" sz="2400" b="1" dirty="0" smtClean="0">
                <a:solidFill>
                  <a:srgbClr val="C00000"/>
                </a:solidFill>
              </a:rPr>
              <a:t>не позднее двух месяцев </a:t>
            </a:r>
            <a:r>
              <a:rPr lang="ru-RU" sz="2400" dirty="0" smtClean="0"/>
              <a:t>с момента направления предпринимателю претензии.</a:t>
            </a:r>
          </a:p>
          <a:p>
            <a:pPr marL="0" indent="0" algn="ctr" fontAlgn="base">
              <a:buNone/>
            </a:pPr>
            <a:r>
              <a:rPr lang="ru-RU" sz="2400" b="1" dirty="0" smtClean="0"/>
              <a:t>К обращению потребителя прилагаются:</a:t>
            </a:r>
          </a:p>
          <a:p>
            <a:pPr marL="0" indent="0" fontAlgn="base">
              <a:buNone/>
            </a:pPr>
            <a:r>
              <a:rPr lang="ru-RU" sz="2400" dirty="0" smtClean="0">
                <a:solidFill>
                  <a:srgbClr val="C00000"/>
                </a:solidFill>
              </a:rPr>
              <a:t>1) </a:t>
            </a:r>
            <a:r>
              <a:rPr lang="ru-RU" sz="2400" dirty="0" smtClean="0"/>
              <a:t>копия ответа предпринимателя на претензию, а в случае отсутствия ответа, - копия претензии;</a:t>
            </a:r>
          </a:p>
          <a:p>
            <a:pPr marL="0" indent="0" fontAlgn="base">
              <a:buNone/>
            </a:pPr>
            <a:r>
              <a:rPr lang="ru-RU" sz="2400" dirty="0" smtClean="0">
                <a:solidFill>
                  <a:srgbClr val="C00000"/>
                </a:solidFill>
              </a:rPr>
              <a:t>2) </a:t>
            </a:r>
            <a:r>
              <a:rPr lang="ru-RU" sz="2400" dirty="0" smtClean="0"/>
              <a:t>иные документы, подтверждающие изложенные в обращении обстоятельства (при наличии).</a:t>
            </a:r>
          </a:p>
          <a:p>
            <a:pPr marL="0" indent="0" fontAlgn="base">
              <a:buNone/>
            </a:pPr>
            <a:endParaRPr lang="ru-RU" sz="2400" dirty="0" smtClean="0"/>
          </a:p>
          <a:p>
            <a:pPr marL="0" indent="0" fontAlgn="base">
              <a:buNone/>
            </a:pPr>
            <a:r>
              <a:rPr lang="ru-RU" sz="2400" dirty="0" smtClean="0"/>
              <a:t>В  </a:t>
            </a:r>
            <a:r>
              <a:rPr lang="ru-RU" sz="2400" dirty="0" smtClean="0"/>
              <a:t>случае наличия оснований для отказа в рассмотрении обращения потребителя, оно должно быть принято </a:t>
            </a:r>
            <a:r>
              <a:rPr lang="ru-RU" sz="2400" b="1" dirty="0" smtClean="0">
                <a:solidFill>
                  <a:srgbClr val="C00000"/>
                </a:solidFill>
              </a:rPr>
              <a:t>не позднее пяти рабочих дней </a:t>
            </a:r>
            <a:r>
              <a:rPr lang="ru-RU" sz="2400" dirty="0" smtClean="0"/>
              <a:t>с момента получения обращения потребителя.</a:t>
            </a:r>
          </a:p>
          <a:p>
            <a:pPr marL="0" indent="0" fontAlgn="base">
              <a:buNone/>
            </a:pPr>
            <a:r>
              <a:rPr lang="ru-RU" sz="2400" dirty="0" smtClean="0"/>
              <a:t>Решение об отказе в рассмотрении обращения потребителя должно быть </a:t>
            </a:r>
            <a:r>
              <a:rPr lang="ru-RU" sz="2400" b="1" dirty="0" smtClean="0"/>
              <a:t>мотивированным.</a:t>
            </a:r>
          </a:p>
          <a:p>
            <a:pPr fontAlgn="base"/>
            <a:endParaRPr lang="ru-RU" sz="2400" dirty="0" smtClean="0"/>
          </a:p>
          <a:p>
            <a:endParaRPr lang="ru-RU" dirty="0"/>
          </a:p>
        </p:txBody>
      </p:sp>
    </p:spTree>
    <p:extLst>
      <p:ext uri="{BB962C8B-B14F-4D97-AF65-F5344CB8AC3E}">
        <p14:creationId xmlns:p14="http://schemas.microsoft.com/office/powerpoint/2010/main" val="61189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Процедура рассмотрения обращения потребителя уполномоченным органом</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251520" y="987574"/>
            <a:ext cx="8748972" cy="3647357"/>
          </a:xfrm>
        </p:spPr>
        <p:txBody>
          <a:bodyPr>
            <a:normAutofit fontScale="47500" lnSpcReduction="20000"/>
          </a:bodyPr>
          <a:lstStyle/>
          <a:p>
            <a:pPr fontAlgn="base"/>
            <a:r>
              <a:rPr lang="ru-RU" sz="3400" dirty="0" smtClean="0"/>
              <a:t>При рассмотрении обращения потребителя государственные органы вправе </a:t>
            </a:r>
            <a:r>
              <a:rPr lang="ru-RU" sz="3400" b="1" dirty="0" smtClean="0">
                <a:solidFill>
                  <a:srgbClr val="C00000"/>
                </a:solidFill>
              </a:rPr>
              <a:t>запрашивать</a:t>
            </a:r>
            <a:r>
              <a:rPr lang="ru-RU" sz="3400" dirty="0" smtClean="0"/>
              <a:t> у потребителя, продавца (изготовителя, исполнителя), иных государственных органов и учреждений, других организаций </a:t>
            </a:r>
            <a:r>
              <a:rPr lang="ru-RU" sz="3400" b="1" dirty="0" smtClean="0">
                <a:solidFill>
                  <a:srgbClr val="C00000"/>
                </a:solidFill>
              </a:rPr>
              <a:t>дополнительные </a:t>
            </a:r>
            <a:r>
              <a:rPr lang="ru-RU" sz="3400" b="1" dirty="0" smtClean="0">
                <a:solidFill>
                  <a:srgbClr val="C00000"/>
                </a:solidFill>
              </a:rPr>
              <a:t>материалы</a:t>
            </a:r>
            <a:r>
              <a:rPr lang="ru-RU" sz="3400" dirty="0" smtClean="0"/>
              <a:t>, </a:t>
            </a:r>
            <a:r>
              <a:rPr lang="ru-RU" sz="3400" dirty="0" smtClean="0"/>
              <a:t>необходимые для принятия решения.</a:t>
            </a:r>
          </a:p>
          <a:p>
            <a:pPr fontAlgn="base"/>
            <a:r>
              <a:rPr lang="ru-RU" sz="3400" dirty="0" smtClean="0"/>
              <a:t>В течение 3 рабочих дней с момента принятия решения о рассмотрении обращения потребителя предпринимателю, в отношении действий которого представлено обращение, направляются сообщение о полученном обращении вместе с копией этого обращения и его приложений, а также требованием не позднее чем </a:t>
            </a:r>
            <a:r>
              <a:rPr lang="ru-RU" sz="3400" b="1" dirty="0" smtClean="0">
                <a:solidFill>
                  <a:srgbClr val="C00000"/>
                </a:solidFill>
              </a:rPr>
              <a:t>в течение 10 рабочих дней </a:t>
            </a:r>
            <a:r>
              <a:rPr lang="ru-RU" sz="3400" dirty="0" smtClean="0"/>
              <a:t>со дня получения сообщения представить </a:t>
            </a:r>
            <a:r>
              <a:rPr lang="ru-RU" sz="3400" b="1" dirty="0" smtClean="0">
                <a:solidFill>
                  <a:srgbClr val="C00000"/>
                </a:solidFill>
              </a:rPr>
              <a:t>исчерпывающие пояснения и обосновывающие их документы</a:t>
            </a:r>
            <a:r>
              <a:rPr lang="ru-RU" sz="3400" dirty="0" smtClean="0"/>
              <a:t> по рассматриваемому делу.</a:t>
            </a:r>
          </a:p>
          <a:p>
            <a:pPr marL="0" indent="0" fontAlgn="base">
              <a:buNone/>
            </a:pPr>
            <a:endParaRPr lang="ru-RU" sz="3400" dirty="0" smtClean="0"/>
          </a:p>
          <a:p>
            <a:pPr marL="0" indent="0" algn="ctr" fontAlgn="base">
              <a:buNone/>
            </a:pPr>
            <a:r>
              <a:rPr lang="ru-RU" sz="3400" b="1" dirty="0" smtClean="0"/>
              <a:t>По </a:t>
            </a:r>
            <a:r>
              <a:rPr lang="ru-RU" sz="3400" b="1" dirty="0" smtClean="0"/>
              <a:t>итогам рассмотрения представленных документов и при выявлении нарушений прав и законных интересов потребителя:</a:t>
            </a:r>
          </a:p>
          <a:p>
            <a:pPr marL="0" indent="0" fontAlgn="base">
              <a:buNone/>
            </a:pPr>
            <a:r>
              <a:rPr lang="ru-RU" sz="3400" dirty="0" smtClean="0">
                <a:solidFill>
                  <a:srgbClr val="C00000"/>
                </a:solidFill>
              </a:rPr>
              <a:t>1) </a:t>
            </a:r>
            <a:r>
              <a:rPr lang="ru-RU" sz="3400" dirty="0" smtClean="0"/>
              <a:t>продавцу (изготовителю, исполнителю) выносится </a:t>
            </a:r>
            <a:r>
              <a:rPr lang="ru-RU" sz="3400" b="1" dirty="0" smtClean="0"/>
              <a:t>предписание</a:t>
            </a:r>
            <a:r>
              <a:rPr lang="ru-RU" sz="3400" dirty="0" smtClean="0"/>
              <a:t> об устранении нарушений;</a:t>
            </a:r>
          </a:p>
          <a:p>
            <a:pPr marL="0" indent="0" fontAlgn="base">
              <a:buNone/>
            </a:pPr>
            <a:r>
              <a:rPr lang="ru-RU" sz="3400" dirty="0" smtClean="0">
                <a:solidFill>
                  <a:srgbClr val="C00000"/>
                </a:solidFill>
              </a:rPr>
              <a:t>2) </a:t>
            </a:r>
            <a:r>
              <a:rPr lang="ru-RU" sz="3400" dirty="0" smtClean="0"/>
              <a:t>принимается </a:t>
            </a:r>
            <a:r>
              <a:rPr lang="ru-RU" sz="3400" b="1" dirty="0" smtClean="0"/>
              <a:t>решение</a:t>
            </a:r>
            <a:r>
              <a:rPr lang="ru-RU" sz="3400" dirty="0" smtClean="0"/>
              <a:t> о привлечении продавца (изготовителя, исполнителя) к ответственности, установленной законами </a:t>
            </a:r>
            <a:r>
              <a:rPr lang="ru-RU" sz="3400" dirty="0" smtClean="0"/>
              <a:t>РК.</a:t>
            </a:r>
            <a:endParaRPr lang="ru-RU" dirty="0"/>
          </a:p>
        </p:txBody>
      </p:sp>
    </p:spTree>
    <p:extLst>
      <p:ext uri="{BB962C8B-B14F-4D97-AF65-F5344CB8AC3E}">
        <p14:creationId xmlns:p14="http://schemas.microsoft.com/office/powerpoint/2010/main" val="2601145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Компетенция Правительства РК в сфере ЗПП:</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Объект 2"/>
          <p:cNvSpPr>
            <a:spLocks noGrp="1"/>
          </p:cNvSpPr>
          <p:nvPr>
            <p:ph idx="1"/>
          </p:nvPr>
        </p:nvSpPr>
        <p:spPr>
          <a:xfrm>
            <a:off x="359532" y="1287415"/>
            <a:ext cx="8388932" cy="3279626"/>
          </a:xfrm>
        </p:spPr>
        <p:txBody>
          <a:bodyPr>
            <a:normAutofit fontScale="70000" lnSpcReduction="20000"/>
          </a:bodyPr>
          <a:lstStyle/>
          <a:p>
            <a:pPr>
              <a:buFont typeface="Wingdings" panose="05000000000000000000" pitchFamily="2" charset="2"/>
              <a:buChar char="q"/>
            </a:pPr>
            <a:r>
              <a:rPr lang="ru-RU" dirty="0"/>
              <a:t>разрабатывает основные направления государственной политики в сфере защиты прав потребителей</a:t>
            </a:r>
            <a:r>
              <a:rPr lang="ru-RU" dirty="0" smtClean="0"/>
              <a:t>;</a:t>
            </a:r>
          </a:p>
          <a:p>
            <a:pPr marL="82296" indent="0">
              <a:buNone/>
            </a:pPr>
            <a:endParaRPr lang="ru-RU" dirty="0" smtClean="0"/>
          </a:p>
          <a:p>
            <a:pPr>
              <a:buFont typeface="Wingdings" panose="05000000000000000000" pitchFamily="2" charset="2"/>
              <a:buChar char="q"/>
            </a:pPr>
            <a:r>
              <a:rPr lang="ru-RU" dirty="0"/>
              <a:t>создает Межведомственный совет по защите прав потребителей</a:t>
            </a:r>
            <a:r>
              <a:rPr lang="ru-RU" dirty="0" smtClean="0"/>
              <a:t>;</a:t>
            </a:r>
          </a:p>
          <a:p>
            <a:pPr marL="0" indent="0">
              <a:buNone/>
            </a:pPr>
            <a:endParaRPr lang="ru-RU" dirty="0" smtClean="0"/>
          </a:p>
          <a:p>
            <a:pPr marL="0" indent="0">
              <a:buNone/>
            </a:pPr>
            <a:r>
              <a:rPr lang="ru-RU" b="1" dirty="0">
                <a:solidFill>
                  <a:srgbClr val="C00000"/>
                </a:solidFill>
              </a:rPr>
              <a:t>Межведомственный совет по защите прав потребителей</a:t>
            </a:r>
            <a:r>
              <a:rPr lang="ru-RU" dirty="0"/>
              <a:t> - консультативно-совещательный орган, создаваемый при Правительстве </a:t>
            </a:r>
            <a:r>
              <a:rPr lang="ru-RU" dirty="0" smtClean="0"/>
              <a:t>РК </a:t>
            </a:r>
            <a:r>
              <a:rPr lang="ru-RU" dirty="0"/>
              <a:t>в целях выработки предложений и рекомендаций по вопросам защиты прав потребителей;</a:t>
            </a:r>
          </a:p>
        </p:txBody>
      </p:sp>
    </p:spTree>
    <p:extLst>
      <p:ext uri="{BB962C8B-B14F-4D97-AF65-F5344CB8AC3E}">
        <p14:creationId xmlns:p14="http://schemas.microsoft.com/office/powerpoint/2010/main" val="3445657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Уполномоченные органы в сфере защиты прав потребителей:</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971600" y="987574"/>
            <a:ext cx="7498080" cy="576064"/>
          </a:xfrm>
          <a:solidFill>
            <a:schemeClr val="bg1">
              <a:lumMod val="95000"/>
            </a:schemeClr>
          </a:solidFill>
        </p:spPr>
        <p:txBody>
          <a:bodyPr>
            <a:normAutofit/>
          </a:bodyPr>
          <a:lstStyle/>
          <a:p>
            <a:pPr marL="82296" indent="0">
              <a:spcBef>
                <a:spcPts val="0"/>
              </a:spcBef>
              <a:buNone/>
            </a:pPr>
            <a:r>
              <a:rPr lang="ru-RU" sz="2800" b="1" dirty="0" smtClean="0">
                <a:latin typeface="Arial" panose="020B0604020202020204" pitchFamily="34" charset="0"/>
                <a:cs typeface="Arial" panose="020B0604020202020204" pitchFamily="34" charset="0"/>
              </a:rPr>
              <a:t>Министерство торговли и интеграции </a:t>
            </a:r>
            <a:endParaRPr lang="ru-RU" sz="2800" b="1" dirty="0">
              <a:latin typeface="Arial" panose="020B0604020202020204" pitchFamily="34" charset="0"/>
              <a:cs typeface="Arial" panose="020B0604020202020204" pitchFamily="34" charset="0"/>
            </a:endParaRPr>
          </a:p>
        </p:txBody>
      </p:sp>
      <p:cxnSp>
        <p:nvCxnSpPr>
          <p:cNvPr id="6" name="Прямая со стрелкой 5"/>
          <p:cNvCxnSpPr/>
          <p:nvPr/>
        </p:nvCxnSpPr>
        <p:spPr>
          <a:xfrm flipH="1">
            <a:off x="2991272" y="1542385"/>
            <a:ext cx="1368152" cy="6648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4359424" y="1554712"/>
            <a:ext cx="1577859" cy="6725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71600" y="2255928"/>
            <a:ext cx="2743200" cy="646331"/>
          </a:xfrm>
          <a:prstGeom prst="rect">
            <a:avLst/>
          </a:prstGeom>
          <a:solidFill>
            <a:schemeClr val="bg2"/>
          </a:solidFill>
        </p:spPr>
        <p:txBody>
          <a:bodyPr wrap="square" rtlCol="0">
            <a:spAutoFit/>
          </a:bodyPr>
          <a:lstStyle/>
          <a:p>
            <a:pPr algn="ctr"/>
            <a:r>
              <a:rPr lang="ru-RU" b="1" dirty="0" smtClean="0"/>
              <a:t>Комитет по защите прав потребителей</a:t>
            </a:r>
            <a:endParaRPr lang="ru-RU" b="1" dirty="0"/>
          </a:p>
        </p:txBody>
      </p:sp>
      <p:sp>
        <p:nvSpPr>
          <p:cNvPr id="9" name="TextBox 8"/>
          <p:cNvSpPr txBox="1"/>
          <p:nvPr/>
        </p:nvSpPr>
        <p:spPr>
          <a:xfrm>
            <a:off x="4860032" y="2242429"/>
            <a:ext cx="3140968" cy="646331"/>
          </a:xfrm>
          <a:prstGeom prst="rect">
            <a:avLst/>
          </a:prstGeom>
          <a:solidFill>
            <a:schemeClr val="bg2"/>
          </a:solidFill>
        </p:spPr>
        <p:txBody>
          <a:bodyPr wrap="square" rtlCol="0">
            <a:spAutoFit/>
          </a:bodyPr>
          <a:lstStyle/>
          <a:p>
            <a:pPr algn="ctr"/>
            <a:r>
              <a:rPr lang="ru-RU" b="1" dirty="0" smtClean="0"/>
              <a:t>Комитет технического регулирования и метрологии</a:t>
            </a:r>
            <a:endParaRPr lang="ru-RU" b="1" dirty="0"/>
          </a:p>
        </p:txBody>
      </p:sp>
      <p:cxnSp>
        <p:nvCxnSpPr>
          <p:cNvPr id="10" name="Прямая со стрелкой 9"/>
          <p:cNvCxnSpPr/>
          <p:nvPr/>
        </p:nvCxnSpPr>
        <p:spPr>
          <a:xfrm>
            <a:off x="2123728" y="2902259"/>
            <a:ext cx="0" cy="4943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6588224" y="2888760"/>
            <a:ext cx="0" cy="5078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6861" y="3399436"/>
            <a:ext cx="2959224" cy="923330"/>
          </a:xfrm>
          <a:prstGeom prst="rect">
            <a:avLst/>
          </a:prstGeom>
          <a:solidFill>
            <a:schemeClr val="accent3">
              <a:lumMod val="20000"/>
              <a:lumOff val="80000"/>
            </a:schemeClr>
          </a:solidFill>
        </p:spPr>
        <p:txBody>
          <a:bodyPr wrap="square" rtlCol="0">
            <a:spAutoFit/>
          </a:bodyPr>
          <a:lstStyle/>
          <a:p>
            <a:pPr algn="ctr"/>
            <a:r>
              <a:rPr lang="ru-RU" b="1" dirty="0" smtClean="0"/>
              <a:t>Территориальные департаменты по защите прав потребителей</a:t>
            </a:r>
            <a:endParaRPr lang="ru-RU" b="1" dirty="0"/>
          </a:p>
        </p:txBody>
      </p:sp>
      <p:sp>
        <p:nvSpPr>
          <p:cNvPr id="13" name="TextBox 12"/>
          <p:cNvSpPr txBox="1"/>
          <p:nvPr/>
        </p:nvSpPr>
        <p:spPr>
          <a:xfrm>
            <a:off x="4788024" y="3396621"/>
            <a:ext cx="3600400" cy="923330"/>
          </a:xfrm>
          <a:prstGeom prst="rect">
            <a:avLst/>
          </a:prstGeom>
          <a:solidFill>
            <a:schemeClr val="accent3">
              <a:lumMod val="20000"/>
              <a:lumOff val="80000"/>
            </a:schemeClr>
          </a:solidFill>
        </p:spPr>
        <p:txBody>
          <a:bodyPr wrap="square" rtlCol="0">
            <a:spAutoFit/>
          </a:bodyPr>
          <a:lstStyle/>
          <a:p>
            <a:pPr algn="ctr"/>
            <a:r>
              <a:rPr lang="ru-RU" b="1" dirty="0" smtClean="0"/>
              <a:t>Территориальные департаменты комитета технического регулирования и метрологии</a:t>
            </a:r>
            <a:endParaRPr lang="ru-RU" b="1" dirty="0"/>
          </a:p>
        </p:txBody>
      </p:sp>
    </p:spTree>
    <p:extLst>
      <p:ext uri="{BB962C8B-B14F-4D97-AF65-F5344CB8AC3E}">
        <p14:creationId xmlns:p14="http://schemas.microsoft.com/office/powerpoint/2010/main" val="1314732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Иные уполномоченные органы в сфере защиты прав потребителей:</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Объект 2"/>
          <p:cNvSpPr>
            <a:spLocks noGrp="1"/>
          </p:cNvSpPr>
          <p:nvPr>
            <p:ph idx="1"/>
          </p:nvPr>
        </p:nvSpPr>
        <p:spPr>
          <a:xfrm>
            <a:off x="179512" y="1026420"/>
            <a:ext cx="8640960" cy="3812007"/>
          </a:xfrm>
        </p:spPr>
        <p:txBody>
          <a:bodyPr>
            <a:normAutofit fontScale="70000" lnSpcReduction="20000"/>
          </a:bodyPr>
          <a:lstStyle/>
          <a:p>
            <a:pPr>
              <a:buFont typeface="Wingdings" panose="05000000000000000000" pitchFamily="2" charset="2"/>
              <a:buChar char="q"/>
            </a:pPr>
            <a:r>
              <a:rPr lang="ru-RU" sz="2700" dirty="0" smtClean="0">
                <a:solidFill>
                  <a:srgbClr val="C00000"/>
                </a:solidFill>
              </a:rPr>
              <a:t>Органы внутренних дел (полиция)</a:t>
            </a:r>
            <a:r>
              <a:rPr lang="ru-RU" sz="2700" dirty="0" smtClean="0"/>
              <a:t>, привлекают к административной ответственности по факту обмана потребителей ;</a:t>
            </a:r>
          </a:p>
          <a:p>
            <a:pPr>
              <a:buFont typeface="Wingdings" panose="05000000000000000000" pitchFamily="2" charset="2"/>
              <a:buChar char="q"/>
            </a:pPr>
            <a:r>
              <a:rPr lang="ru-RU" sz="2700" dirty="0" smtClean="0">
                <a:solidFill>
                  <a:srgbClr val="C00000"/>
                </a:solidFill>
              </a:rPr>
              <a:t>Департаменты охраны общественного здоровья </a:t>
            </a:r>
            <a:r>
              <a:rPr lang="ru-RU" sz="2700" dirty="0" smtClean="0"/>
              <a:t>(уполномоченный орган в сфере санитарно</a:t>
            </a:r>
            <a:r>
              <a:rPr lang="ru-RU" sz="2700" dirty="0"/>
              <a:t>-</a:t>
            </a:r>
            <a:r>
              <a:rPr lang="ru-RU" sz="2700" dirty="0" smtClean="0"/>
              <a:t>эпидемиологического благополучия), рассматривает обращения о неправомерном использовании официальных документов удостоверяющих безопасность товаров/ услуг/ работ;</a:t>
            </a:r>
          </a:p>
          <a:p>
            <a:pPr>
              <a:buFont typeface="Wingdings" panose="05000000000000000000" pitchFamily="2" charset="2"/>
              <a:buChar char="q"/>
            </a:pPr>
            <a:r>
              <a:rPr lang="ru-RU" sz="2700" dirty="0" smtClean="0">
                <a:solidFill>
                  <a:srgbClr val="C00000"/>
                </a:solidFill>
              </a:rPr>
              <a:t>Местные исполнительные органы</a:t>
            </a:r>
            <a:r>
              <a:rPr lang="ru-RU" sz="2700" dirty="0" smtClean="0"/>
              <a:t>, рассматривают административные дела за отсутствие ярлыков с указанием стоимости </a:t>
            </a:r>
            <a:r>
              <a:rPr lang="ru-RU" sz="2700" dirty="0" smtClean="0"/>
              <a:t>товаров/услуг/работ</a:t>
            </a:r>
            <a:r>
              <a:rPr lang="ru-RU" sz="2700" dirty="0" smtClean="0"/>
              <a:t>, указание стоимости в иностранной валюте;</a:t>
            </a:r>
          </a:p>
          <a:p>
            <a:pPr>
              <a:buFont typeface="Wingdings" panose="05000000000000000000" pitchFamily="2" charset="2"/>
              <a:buChar char="q"/>
            </a:pPr>
            <a:r>
              <a:rPr lang="ru-RU" sz="2700" dirty="0" smtClean="0">
                <a:solidFill>
                  <a:srgbClr val="C00000"/>
                </a:solidFill>
              </a:rPr>
              <a:t>Департамент государственных доходов</a:t>
            </a:r>
            <a:r>
              <a:rPr lang="ru-RU" sz="2700" dirty="0" smtClean="0"/>
              <a:t>, привлекает к административной ответственности в случае неприменения кассового аппарата, невыдаче фискального чека, отказа в приеме безналичной оплаты;</a:t>
            </a:r>
          </a:p>
          <a:p>
            <a:pPr>
              <a:buFont typeface="Wingdings" panose="05000000000000000000" pitchFamily="2" charset="2"/>
              <a:buChar char="q"/>
            </a:pPr>
            <a:r>
              <a:rPr lang="ru-RU" sz="2700" dirty="0" smtClean="0">
                <a:solidFill>
                  <a:srgbClr val="C00000"/>
                </a:solidFill>
              </a:rPr>
              <a:t>Специализированный административный суд</a:t>
            </a:r>
            <a:r>
              <a:rPr lang="ru-RU" sz="2700" dirty="0" smtClean="0"/>
              <a:t>, налагает административный штраф.</a:t>
            </a:r>
          </a:p>
          <a:p>
            <a:endParaRPr lang="ru-RU" dirty="0"/>
          </a:p>
        </p:txBody>
      </p:sp>
    </p:spTree>
    <p:extLst>
      <p:ext uri="{BB962C8B-B14F-4D97-AF65-F5344CB8AC3E}">
        <p14:creationId xmlns:p14="http://schemas.microsoft.com/office/powerpoint/2010/main" val="3240869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b="1" dirty="0">
                <a:solidFill>
                  <a:schemeClr val="bg1"/>
                </a:solidFill>
              </a:rPr>
              <a:t>Единая информационная </a:t>
            </a:r>
            <a:r>
              <a:rPr lang="ru-RU" sz="1600" b="1" dirty="0" smtClean="0">
                <a:solidFill>
                  <a:schemeClr val="bg1"/>
                </a:solidFill>
              </a:rPr>
              <a:t>система защиты </a:t>
            </a:r>
            <a:r>
              <a:rPr lang="ru-RU" sz="1600" b="1" dirty="0">
                <a:solidFill>
                  <a:schemeClr val="bg1"/>
                </a:solidFill>
              </a:rPr>
              <a:t>прав потребителей</a:t>
            </a:r>
            <a:endParaRPr lang="ru-RU" sz="1600" b="1"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179512" y="1059582"/>
            <a:ext cx="8766368" cy="3384376"/>
          </a:xfrm>
        </p:spPr>
        <p:txBody>
          <a:bodyPr>
            <a:normAutofit fontScale="55000" lnSpcReduction="20000"/>
          </a:bodyPr>
          <a:lstStyle/>
          <a:p>
            <a:pPr marL="0" indent="0">
              <a:buNone/>
            </a:pPr>
            <a:r>
              <a:rPr lang="ru-RU" dirty="0" smtClean="0">
                <a:solidFill>
                  <a:srgbClr val="C00000"/>
                </a:solidFill>
              </a:rPr>
              <a:t>       </a:t>
            </a:r>
            <a:r>
              <a:rPr lang="ru-RU" b="1" dirty="0" smtClean="0">
                <a:solidFill>
                  <a:srgbClr val="C00000"/>
                </a:solidFill>
              </a:rPr>
              <a:t>!</a:t>
            </a:r>
            <a:r>
              <a:rPr lang="ru-RU" dirty="0" smtClean="0">
                <a:solidFill>
                  <a:srgbClr val="C00000"/>
                </a:solidFill>
              </a:rPr>
              <a:t> Будет </a:t>
            </a:r>
            <a:r>
              <a:rPr lang="ru-RU" dirty="0" smtClean="0">
                <a:solidFill>
                  <a:srgbClr val="C00000"/>
                </a:solidFill>
              </a:rPr>
              <a:t>функционировать </a:t>
            </a:r>
            <a:r>
              <a:rPr lang="ru-RU" b="1" dirty="0" smtClean="0">
                <a:solidFill>
                  <a:srgbClr val="C00000"/>
                </a:solidFill>
              </a:rPr>
              <a:t>с 1 января 2021 года</a:t>
            </a:r>
            <a:r>
              <a:rPr lang="ru-RU" dirty="0" smtClean="0">
                <a:solidFill>
                  <a:srgbClr val="C00000"/>
                </a:solidFill>
              </a:rPr>
              <a:t>;</a:t>
            </a:r>
          </a:p>
          <a:p>
            <a:pPr>
              <a:buFont typeface="Wingdings" panose="05000000000000000000" pitchFamily="2" charset="2"/>
              <a:buChar char="Ø"/>
            </a:pPr>
            <a:r>
              <a:rPr lang="ru-RU" dirty="0" smtClean="0"/>
              <a:t>Является информационной системой, предназначенной для </a:t>
            </a:r>
            <a:r>
              <a:rPr lang="ru-RU" dirty="0" smtClean="0">
                <a:solidFill>
                  <a:srgbClr val="C00000"/>
                </a:solidFill>
              </a:rPr>
              <a:t>автоматизации </a:t>
            </a:r>
            <a:r>
              <a:rPr lang="ru-RU" dirty="0" smtClean="0"/>
              <a:t>процесса приема и рассмотрения обращений потребителей, их систематизации и учета на всех уровнях системы защиты прав потребителей;</a:t>
            </a:r>
          </a:p>
          <a:p>
            <a:pPr>
              <a:buFont typeface="Wingdings" panose="05000000000000000000" pitchFamily="2" charset="2"/>
              <a:buChar char="Ø"/>
            </a:pPr>
            <a:r>
              <a:rPr lang="ru-RU" dirty="0" smtClean="0"/>
              <a:t>Посредством Единой информационной системы защиты прав потребителей обеспечивается рассмотрение обращений потребителей </a:t>
            </a:r>
            <a:r>
              <a:rPr lang="ru-RU" dirty="0" smtClean="0">
                <a:solidFill>
                  <a:srgbClr val="C00000"/>
                </a:solidFill>
              </a:rPr>
              <a:t>на всех уровнях </a:t>
            </a:r>
            <a:r>
              <a:rPr lang="ru-RU" dirty="0" smtClean="0"/>
              <a:t>системы защиты прав потребителей;</a:t>
            </a:r>
          </a:p>
          <a:p>
            <a:pPr>
              <a:buFont typeface="Wingdings" panose="05000000000000000000" pitchFamily="2" charset="2"/>
              <a:buChar char="Ø"/>
            </a:pPr>
            <a:r>
              <a:rPr lang="ru-RU" dirty="0" smtClean="0"/>
              <a:t>Регистрация в Единой информационной системе защиты прав потребителей </a:t>
            </a:r>
            <a:r>
              <a:rPr lang="ru-RU" dirty="0" smtClean="0">
                <a:solidFill>
                  <a:srgbClr val="C00000"/>
                </a:solidFill>
              </a:rPr>
              <a:t>добровольная</a:t>
            </a:r>
            <a:r>
              <a:rPr lang="ru-RU" dirty="0" smtClean="0"/>
              <a:t>;</a:t>
            </a:r>
          </a:p>
          <a:p>
            <a:pPr>
              <a:buFont typeface="Wingdings" panose="05000000000000000000" pitchFamily="2" charset="2"/>
              <a:buChar char="Ø"/>
            </a:pPr>
            <a:r>
              <a:rPr lang="ru-RU" dirty="0" smtClean="0"/>
              <a:t>Единая информационная система защиты прав потребителей должна обеспечивать </a:t>
            </a:r>
            <a:r>
              <a:rPr lang="ru-RU" dirty="0" smtClean="0">
                <a:solidFill>
                  <a:srgbClr val="C00000"/>
                </a:solidFill>
              </a:rPr>
              <a:t>общедоступность информации</a:t>
            </a:r>
            <a:r>
              <a:rPr lang="ru-RU" dirty="0" smtClean="0"/>
              <a:t>, включая сведения о продавцах (изготовителях, исполнителях), в отношении которых поступили заявления и жалобы потребителей, с учетом требований законодательства </a:t>
            </a:r>
            <a:r>
              <a:rPr lang="ru-RU" dirty="0" smtClean="0"/>
              <a:t>РК </a:t>
            </a:r>
            <a:r>
              <a:rPr lang="ru-RU" dirty="0" smtClean="0"/>
              <a:t>о персональных данных и их защите.</a:t>
            </a:r>
            <a:endParaRPr lang="ru-RU" dirty="0"/>
          </a:p>
        </p:txBody>
      </p:sp>
    </p:spTree>
    <p:extLst>
      <p:ext uri="{BB962C8B-B14F-4D97-AF65-F5344CB8AC3E}">
        <p14:creationId xmlns:p14="http://schemas.microsoft.com/office/powerpoint/2010/main" val="2923533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a:solidFill>
                  <a:schemeClr val="bg1"/>
                </a:solidFill>
              </a:rPr>
              <a:t>Досудебное урегулирование потребительского спора</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722761"/>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323528" y="987574"/>
            <a:ext cx="8496944" cy="3240360"/>
          </a:xfrm>
        </p:spPr>
        <p:txBody>
          <a:bodyPr>
            <a:normAutofit fontScale="25000" lnSpcReduction="20000"/>
          </a:bodyPr>
          <a:lstStyle/>
          <a:p>
            <a:pPr fontAlgn="base">
              <a:lnSpc>
                <a:spcPct val="120000"/>
              </a:lnSpc>
              <a:spcBef>
                <a:spcPts val="0"/>
              </a:spcBef>
              <a:buFont typeface="Wingdings" panose="05000000000000000000" pitchFamily="2" charset="2"/>
              <a:buChar char="q"/>
            </a:pPr>
            <a:r>
              <a:rPr lang="ru-RU" sz="8000" dirty="0"/>
              <a:t>Потребитель вправе предложить продавцу (изготовителю, исполнителю) передать спор на рассмотрение субъекту досудебного урегулирования потребительского спора - </a:t>
            </a:r>
            <a:r>
              <a:rPr lang="ru-RU" sz="8000" b="1" dirty="0"/>
              <a:t>арбитражу, медиатору, общественному объединению потребителей, ассоциациям (союзам) либо саморегулируемой организации</a:t>
            </a:r>
            <a:r>
              <a:rPr lang="ru-RU" sz="8000" dirty="0"/>
              <a:t>, членом которой является продавец (изготовитель, исполнитель</a:t>
            </a:r>
            <a:r>
              <a:rPr lang="ru-RU" sz="8000" dirty="0" smtClean="0"/>
              <a:t>).</a:t>
            </a:r>
            <a:endParaRPr lang="ru-RU" sz="8000" dirty="0"/>
          </a:p>
          <a:p>
            <a:pPr fontAlgn="base">
              <a:lnSpc>
                <a:spcPct val="120000"/>
              </a:lnSpc>
              <a:spcBef>
                <a:spcPts val="0"/>
              </a:spcBef>
              <a:buFont typeface="Wingdings" panose="05000000000000000000" pitchFamily="2" charset="2"/>
              <a:buChar char="q"/>
            </a:pPr>
            <a:r>
              <a:rPr lang="ru-RU" sz="8000" dirty="0" smtClean="0"/>
              <a:t>Соглашение </a:t>
            </a:r>
            <a:r>
              <a:rPr lang="ru-RU" sz="8000" dirty="0"/>
              <a:t>о передаче потребительского спора на рассмотрение субъекта досудебного урегулирования потребительского </a:t>
            </a:r>
            <a:r>
              <a:rPr lang="ru-RU" sz="8000" dirty="0" smtClean="0"/>
              <a:t>должно быть оформлено в </a:t>
            </a:r>
            <a:r>
              <a:rPr lang="ru-RU" sz="8000" dirty="0"/>
              <a:t>письменной форме.</a:t>
            </a:r>
          </a:p>
          <a:p>
            <a:pPr fontAlgn="base">
              <a:lnSpc>
                <a:spcPct val="120000"/>
              </a:lnSpc>
              <a:spcBef>
                <a:spcPts val="0"/>
              </a:spcBef>
              <a:buFont typeface="Wingdings" panose="05000000000000000000" pitchFamily="2" charset="2"/>
              <a:buChar char="q"/>
            </a:pPr>
            <a:r>
              <a:rPr lang="ru-RU" sz="8000" dirty="0" smtClean="0"/>
              <a:t>Для разрешения потребительских споров можно обратиться в  РОО </a:t>
            </a:r>
            <a:r>
              <a:rPr lang="ru-RU" sz="8000" b="1" dirty="0" smtClean="0"/>
              <a:t>«Национальная Палата Медиаторов»</a:t>
            </a:r>
            <a:r>
              <a:rPr lang="ru-RU" sz="8000" dirty="0" smtClean="0"/>
              <a:t>, ОЮЛ </a:t>
            </a:r>
            <a:r>
              <a:rPr lang="ru-RU" sz="8000" b="1" dirty="0" smtClean="0"/>
              <a:t>«Ассоциация Лига Потребителей Казахстана» </a:t>
            </a:r>
            <a:r>
              <a:rPr lang="ru-RU" sz="8000" dirty="0" smtClean="0"/>
              <a:t>и  </a:t>
            </a:r>
            <a:r>
              <a:rPr lang="ru-RU" sz="8000" b="1" dirty="0" smtClean="0"/>
              <a:t>«Арбитражный Суд С Романовской»</a:t>
            </a:r>
            <a:r>
              <a:rPr lang="ru-RU" sz="8000" dirty="0" smtClean="0"/>
              <a:t>.</a:t>
            </a:r>
            <a:endParaRPr lang="ru-RU" sz="8000" dirty="0"/>
          </a:p>
          <a:p>
            <a:endParaRPr lang="ru-RU" dirty="0"/>
          </a:p>
        </p:txBody>
      </p:sp>
    </p:spTree>
    <p:extLst>
      <p:ext uri="{BB962C8B-B14F-4D97-AF65-F5344CB8AC3E}">
        <p14:creationId xmlns:p14="http://schemas.microsoft.com/office/powerpoint/2010/main" val="4237540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b="1" dirty="0">
                <a:solidFill>
                  <a:schemeClr val="bg1"/>
                </a:solidFill>
              </a:rPr>
              <a:t>Медиация</a:t>
            </a:r>
            <a:endParaRPr lang="ru-RU" sz="1600" b="1"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a:spLocks noGrp="1"/>
          </p:cNvSpPr>
          <p:nvPr>
            <p:ph idx="1"/>
          </p:nvPr>
        </p:nvSpPr>
        <p:spPr>
          <a:xfrm>
            <a:off x="224820" y="1059582"/>
            <a:ext cx="8694360" cy="3384376"/>
          </a:xfrm>
        </p:spPr>
        <p:txBody>
          <a:bodyPr>
            <a:normAutofit fontScale="47500" lnSpcReduction="20000"/>
          </a:bodyPr>
          <a:lstStyle/>
          <a:p>
            <a:pPr marL="0" indent="0">
              <a:buNone/>
            </a:pPr>
            <a:r>
              <a:rPr lang="ru-RU" sz="3800" dirty="0"/>
              <a:t>О</a:t>
            </a:r>
            <a:r>
              <a:rPr lang="ru-RU" sz="3800" dirty="0" smtClean="0"/>
              <a:t>дна </a:t>
            </a:r>
            <a:r>
              <a:rPr lang="ru-RU" sz="3800" dirty="0"/>
              <a:t>из технологий альтернативного урегулирования споров </a:t>
            </a:r>
            <a:r>
              <a:rPr lang="ru-RU" sz="3800" dirty="0" smtClean="0"/>
              <a:t>с </a:t>
            </a:r>
            <a:r>
              <a:rPr lang="ru-RU" sz="3800" dirty="0"/>
              <a:t>участием третьей нейтральной, беспристрастной, не заинтересованной в данном конфликте стороны — медиатора, который помогает сторонам выработать определённое соглашение по спору, при этом стороны полностью контролируют процесс принятия решения по урегулированию спора и условия его разрешения</a:t>
            </a:r>
            <a:r>
              <a:rPr lang="ru-RU" sz="3800" dirty="0" smtClean="0"/>
              <a:t>.</a:t>
            </a:r>
          </a:p>
          <a:p>
            <a:pPr marL="0" indent="0">
              <a:buNone/>
            </a:pPr>
            <a:endParaRPr lang="ru-RU" sz="3800" b="1" dirty="0" smtClean="0">
              <a:solidFill>
                <a:srgbClr val="C00000"/>
              </a:solidFill>
            </a:endParaRPr>
          </a:p>
          <a:p>
            <a:pPr marL="0" indent="0">
              <a:buNone/>
            </a:pPr>
            <a:r>
              <a:rPr lang="ru-RU" sz="3800" b="1" dirty="0" smtClean="0">
                <a:solidFill>
                  <a:srgbClr val="C00000"/>
                </a:solidFill>
              </a:rPr>
              <a:t>Принципы </a:t>
            </a:r>
            <a:r>
              <a:rPr lang="ru-RU" sz="3800" b="1" dirty="0" smtClean="0">
                <a:solidFill>
                  <a:srgbClr val="C00000"/>
                </a:solidFill>
              </a:rPr>
              <a:t>медиации:</a:t>
            </a:r>
          </a:p>
          <a:p>
            <a:pPr marL="539496" indent="-457200" fontAlgn="base">
              <a:buFont typeface="Wingdings" panose="05000000000000000000" pitchFamily="2" charset="2"/>
              <a:buChar char="Ø"/>
            </a:pPr>
            <a:r>
              <a:rPr lang="ru-RU" sz="3800" dirty="0" smtClean="0"/>
              <a:t>   </a:t>
            </a:r>
            <a:r>
              <a:rPr lang="ru-RU" sz="3800" dirty="0"/>
              <a:t> добровольность,</a:t>
            </a:r>
          </a:p>
          <a:p>
            <a:pPr marL="539496" indent="-457200" fontAlgn="base">
              <a:buFont typeface="Wingdings" panose="05000000000000000000" pitchFamily="2" charset="2"/>
              <a:buChar char="Ø"/>
            </a:pPr>
            <a:r>
              <a:rPr lang="ru-RU" sz="3800" dirty="0"/>
              <a:t>    конфиденциальность,</a:t>
            </a:r>
          </a:p>
          <a:p>
            <a:pPr marL="539496" indent="-457200" fontAlgn="base">
              <a:buFont typeface="Wingdings" panose="05000000000000000000" pitchFamily="2" charset="2"/>
              <a:buChar char="Ø"/>
            </a:pPr>
            <a:r>
              <a:rPr lang="ru-RU" sz="3800" dirty="0"/>
              <a:t>    взаимоуважение,</a:t>
            </a:r>
          </a:p>
          <a:p>
            <a:pPr marL="539496" indent="-457200" fontAlgn="base">
              <a:buFont typeface="Wingdings" panose="05000000000000000000" pitchFamily="2" charset="2"/>
              <a:buChar char="Ø"/>
            </a:pPr>
            <a:r>
              <a:rPr lang="ru-RU" sz="3800" dirty="0"/>
              <a:t>    равноправие сторон,</a:t>
            </a:r>
          </a:p>
          <a:p>
            <a:pPr marL="539496" indent="-457200" fontAlgn="base">
              <a:buFont typeface="Wingdings" panose="05000000000000000000" pitchFamily="2" charset="2"/>
              <a:buChar char="Ø"/>
            </a:pPr>
            <a:r>
              <a:rPr lang="ru-RU" sz="3800" dirty="0"/>
              <a:t>    нейтральность и беспристрастность медиатора,</a:t>
            </a:r>
          </a:p>
          <a:p>
            <a:pPr marL="539496" indent="-457200" fontAlgn="base">
              <a:buFont typeface="Wingdings" panose="05000000000000000000" pitchFamily="2" charset="2"/>
              <a:buChar char="Ø"/>
            </a:pPr>
            <a:r>
              <a:rPr lang="ru-RU" sz="3800" dirty="0"/>
              <a:t>    прозрачность процедуры.</a:t>
            </a:r>
          </a:p>
          <a:p>
            <a:pPr marL="0" indent="0">
              <a:buNone/>
            </a:pPr>
            <a:endParaRPr lang="ru-RU" dirty="0"/>
          </a:p>
        </p:txBody>
      </p:sp>
    </p:spTree>
    <p:extLst>
      <p:ext uri="{BB962C8B-B14F-4D97-AF65-F5344CB8AC3E}">
        <p14:creationId xmlns:p14="http://schemas.microsoft.com/office/powerpoint/2010/main" val="4053472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b="1" dirty="0">
                <a:solidFill>
                  <a:schemeClr val="bg1"/>
                </a:solidFill>
              </a:rPr>
              <a:t>Арбитраж</a:t>
            </a:r>
            <a:endParaRPr lang="ru-RU" sz="1600" b="1"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Объект 2"/>
          <p:cNvSpPr>
            <a:spLocks noGrp="1"/>
          </p:cNvSpPr>
          <p:nvPr>
            <p:ph idx="1"/>
          </p:nvPr>
        </p:nvSpPr>
        <p:spPr>
          <a:xfrm>
            <a:off x="251520" y="1167525"/>
            <a:ext cx="8474144" cy="3384376"/>
          </a:xfrm>
        </p:spPr>
        <p:txBody>
          <a:bodyPr>
            <a:normAutofit lnSpcReduction="10000"/>
          </a:bodyPr>
          <a:lstStyle/>
          <a:p>
            <a:pPr marL="0" indent="0">
              <a:buNone/>
            </a:pPr>
            <a:r>
              <a:rPr lang="ru-RU" sz="1900" b="1" dirty="0">
                <a:solidFill>
                  <a:srgbClr val="C00000"/>
                </a:solidFill>
              </a:rPr>
              <a:t>Арбитраж</a:t>
            </a:r>
            <a:r>
              <a:rPr lang="ru-RU" sz="1900" dirty="0"/>
              <a:t> – это суд, в который для разрешения споров могут обращаться физические </a:t>
            </a:r>
            <a:r>
              <a:rPr lang="ru-RU" sz="1900" dirty="0" smtClean="0"/>
              <a:t>или </a:t>
            </a:r>
            <a:r>
              <a:rPr lang="ru-RU" sz="1900" dirty="0"/>
              <a:t>юридические лица. Главное, чтобы в договоре между конфликтующими сторонами был пункт </a:t>
            </a:r>
            <a:r>
              <a:rPr lang="ru-RU" sz="1900" dirty="0" smtClean="0"/>
              <a:t>об арбитраже</a:t>
            </a:r>
            <a:r>
              <a:rPr lang="ru-RU" sz="1900" b="1" dirty="0" smtClean="0"/>
              <a:t> </a:t>
            </a:r>
            <a:r>
              <a:rPr lang="ru-RU" sz="1900" dirty="0"/>
              <a:t>в</a:t>
            </a:r>
            <a:r>
              <a:rPr lang="ru-RU" sz="1900" b="1" dirty="0"/>
              <a:t> </a:t>
            </a:r>
            <a:r>
              <a:rPr lang="ru-RU" sz="1900" dirty="0"/>
              <a:t>случае</a:t>
            </a:r>
            <a:r>
              <a:rPr lang="ru-RU" sz="1900" b="1" dirty="0"/>
              <a:t> </a:t>
            </a:r>
            <a:r>
              <a:rPr lang="ru-RU" sz="1900" dirty="0"/>
              <a:t>возникновения разногласий</a:t>
            </a:r>
            <a:r>
              <a:rPr lang="ru-RU" sz="1900" dirty="0" smtClean="0"/>
              <a:t>.</a:t>
            </a:r>
          </a:p>
          <a:p>
            <a:pPr marL="0" indent="0">
              <a:buNone/>
            </a:pPr>
            <a:endParaRPr lang="ru-RU" sz="1900" dirty="0"/>
          </a:p>
          <a:p>
            <a:pPr marL="0" indent="0">
              <a:buNone/>
            </a:pPr>
            <a:r>
              <a:rPr lang="ru-RU" sz="1900" dirty="0" smtClean="0"/>
              <a:t>Стороны </a:t>
            </a:r>
            <a:r>
              <a:rPr lang="ru-RU" sz="1900" dirty="0"/>
              <a:t>в арбитраже обладают </a:t>
            </a:r>
            <a:r>
              <a:rPr lang="ru-RU" sz="1900" b="1" dirty="0">
                <a:solidFill>
                  <a:srgbClr val="C00000"/>
                </a:solidFill>
              </a:rPr>
              <a:t>большой процессуальной свободой</a:t>
            </a:r>
            <a:r>
              <a:rPr lang="ru-RU" sz="1900" dirty="0"/>
              <a:t>. Они могут назначить арбитров с учетом характера спора и необходимости в конкретной правовой специализации. </a:t>
            </a:r>
            <a:endParaRPr lang="ru-RU" sz="1900" dirty="0" smtClean="0"/>
          </a:p>
          <a:p>
            <a:pPr marL="0" indent="0">
              <a:buNone/>
            </a:pPr>
            <a:endParaRPr lang="ru-RU" sz="1900" dirty="0" smtClean="0"/>
          </a:p>
          <a:p>
            <a:pPr marL="0" indent="0">
              <a:buNone/>
            </a:pPr>
            <a:r>
              <a:rPr lang="ru-RU" sz="1900" dirty="0" smtClean="0"/>
              <a:t>Арбитр</a:t>
            </a:r>
            <a:r>
              <a:rPr lang="ru-RU" sz="1900" dirty="0"/>
              <a:t>, тем не менее, должен всегда быть беспристрастным и </a:t>
            </a:r>
            <a:r>
              <a:rPr lang="ru-RU" sz="1900" dirty="0" smtClean="0"/>
              <a:t>независимым</a:t>
            </a:r>
            <a:r>
              <a:rPr lang="ru-RU" sz="1900" dirty="0"/>
              <a:t>. </a:t>
            </a:r>
            <a:r>
              <a:rPr lang="ru-RU" dirty="0"/>
              <a:t>   </a:t>
            </a:r>
          </a:p>
        </p:txBody>
      </p:sp>
    </p:spTree>
    <p:extLst>
      <p:ext uri="{BB962C8B-B14F-4D97-AF65-F5344CB8AC3E}">
        <p14:creationId xmlns:p14="http://schemas.microsoft.com/office/powerpoint/2010/main" val="178655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9726"/>
            <a:ext cx="8229600" cy="857250"/>
          </a:xfrm>
        </p:spPr>
        <p:txBody>
          <a:bodyPr>
            <a:normAutofit/>
          </a:bodyPr>
          <a:lstStyle/>
          <a:p>
            <a:r>
              <a:rPr lang="ru-RU" sz="2000" dirty="0">
                <a:solidFill>
                  <a:schemeClr val="bg1"/>
                </a:solidFill>
              </a:rPr>
              <a:t>Права Обществ по защите прав потребителей </a:t>
            </a:r>
            <a:endParaRPr lang="ru-RU" sz="2000" dirty="0">
              <a:solidFill>
                <a:schemeClr val="bg1"/>
              </a:solidFill>
            </a:endParaRPr>
          </a:p>
        </p:txBody>
      </p:sp>
      <p:sp>
        <p:nvSpPr>
          <p:cNvPr id="4" name="Нижний колонтитул 3">
            <a:extLst>
              <a:ext uri="{FF2B5EF4-FFF2-40B4-BE49-F238E27FC236}">
                <a16:creationId xmlns:a16="http://schemas.microsoft.com/office/drawing/2014/main" id="{99D4F4FB-8C19-C948-9CC0-8DE9206FBBD5}"/>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Объект 4"/>
          <p:cNvSpPr>
            <a:spLocks noGrp="1"/>
          </p:cNvSpPr>
          <p:nvPr>
            <p:ph idx="1"/>
          </p:nvPr>
        </p:nvSpPr>
        <p:spPr>
          <a:xfrm>
            <a:off x="1907704" y="923224"/>
            <a:ext cx="5482952" cy="426669"/>
          </a:xfrm>
        </p:spPr>
        <p:txBody>
          <a:bodyPr>
            <a:normAutofit/>
          </a:bodyPr>
          <a:lstStyle/>
          <a:p>
            <a:pPr marL="0" indent="0" algn="ctr">
              <a:buNone/>
            </a:pPr>
            <a:r>
              <a:rPr lang="ru-RU" sz="2000" dirty="0">
                <a:solidFill>
                  <a:srgbClr val="C00000"/>
                </a:solidFill>
              </a:rPr>
              <a:t>ст.41 ЗРК «О защите прав потребителей»</a:t>
            </a:r>
          </a:p>
        </p:txBody>
      </p:sp>
      <p:sp>
        <p:nvSpPr>
          <p:cNvPr id="6" name="Содержимое 2"/>
          <p:cNvSpPr txBox="1">
            <a:spLocks/>
          </p:cNvSpPr>
          <p:nvPr/>
        </p:nvSpPr>
        <p:spPr>
          <a:xfrm>
            <a:off x="0" y="1275606"/>
            <a:ext cx="8856984" cy="3683866"/>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5250" indent="-12700" fontAlgn="base">
              <a:buFont typeface="Arial" panose="020B0604020202020204" pitchFamily="34" charset="0"/>
              <a:buNone/>
            </a:pPr>
            <a:r>
              <a:rPr lang="ru-RU" sz="3400" dirty="0" smtClean="0">
                <a:solidFill>
                  <a:srgbClr val="C00000"/>
                </a:solidFill>
              </a:rPr>
              <a:t>1) </a:t>
            </a:r>
            <a:r>
              <a:rPr lang="ru-RU" sz="3400" dirty="0" smtClean="0"/>
              <a:t>вносить предложения по совершенствованию законодательства Республики Казахстан о защите прав потребителей в уполномоченный орган и иные государственные органы;</a:t>
            </a:r>
          </a:p>
          <a:p>
            <a:pPr marL="95250" indent="-12700" fontAlgn="base">
              <a:buFont typeface="Arial" panose="020B0604020202020204" pitchFamily="34" charset="0"/>
              <a:buNone/>
            </a:pPr>
            <a:r>
              <a:rPr lang="ru-RU" sz="3400" dirty="0" smtClean="0">
                <a:solidFill>
                  <a:srgbClr val="C00000"/>
                </a:solidFill>
              </a:rPr>
              <a:t>2) </a:t>
            </a:r>
            <a:r>
              <a:rPr lang="ru-RU" sz="3400" dirty="0" smtClean="0"/>
              <a:t>обращаться в государственные органы в целях содействия в рассмотрении факта нарушения прав потребителей;</a:t>
            </a:r>
          </a:p>
          <a:p>
            <a:pPr marL="95250" indent="-12700" fontAlgn="base">
              <a:buFont typeface="Arial" panose="020B0604020202020204" pitchFamily="34" charset="0"/>
              <a:buNone/>
            </a:pPr>
            <a:r>
              <a:rPr lang="ru-RU" sz="3400" dirty="0" smtClean="0">
                <a:solidFill>
                  <a:srgbClr val="C00000"/>
                </a:solidFill>
              </a:rPr>
              <a:t>3) </a:t>
            </a:r>
            <a:r>
              <a:rPr lang="ru-RU" sz="3400" dirty="0" smtClean="0"/>
              <a:t>изучать потребительские свойства товара, спрос на него, проводить опросы населения для выявления общественного мнения о качестве товара (работы, услуги);</a:t>
            </a:r>
          </a:p>
          <a:p>
            <a:pPr marL="95250" indent="-12700" fontAlgn="base">
              <a:buFont typeface="Arial" panose="020B0604020202020204" pitchFamily="34" charset="0"/>
              <a:buNone/>
            </a:pPr>
            <a:r>
              <a:rPr lang="ru-RU" sz="3400" dirty="0" smtClean="0">
                <a:solidFill>
                  <a:srgbClr val="C00000"/>
                </a:solidFill>
              </a:rPr>
              <a:t>4) </a:t>
            </a:r>
            <a:r>
              <a:rPr lang="ru-RU" sz="3400" dirty="0" smtClean="0"/>
              <a:t>осуществлять прием заявлений, жалоб;</a:t>
            </a:r>
          </a:p>
          <a:p>
            <a:pPr marL="95250" indent="-12700" fontAlgn="base">
              <a:buFont typeface="Arial" panose="020B0604020202020204" pitchFamily="34" charset="0"/>
              <a:buNone/>
            </a:pPr>
            <a:r>
              <a:rPr lang="ru-RU" sz="3400" dirty="0" smtClean="0">
                <a:solidFill>
                  <a:srgbClr val="C00000"/>
                </a:solidFill>
              </a:rPr>
              <a:t>5) </a:t>
            </a:r>
            <a:r>
              <a:rPr lang="ru-RU" sz="3400" dirty="0" smtClean="0"/>
              <a:t>обращаться в государственные органы с целью оценки качества товара (работы, услуги) в случае поступления заявления, жалобы потребителя;</a:t>
            </a:r>
          </a:p>
          <a:p>
            <a:pPr marL="95250" indent="-12700" fontAlgn="base">
              <a:buFont typeface="Arial" panose="020B0604020202020204" pitchFamily="34" charset="0"/>
              <a:buNone/>
            </a:pPr>
            <a:r>
              <a:rPr lang="ru-RU" sz="3400" dirty="0" smtClean="0">
                <a:solidFill>
                  <a:srgbClr val="C00000"/>
                </a:solidFill>
              </a:rPr>
              <a:t>6) </a:t>
            </a:r>
            <a:r>
              <a:rPr lang="ru-RU" sz="3400" dirty="0" smtClean="0"/>
              <a:t>представлять интересы потребителей в государственных органах, а также в иных общественных объединениях в порядке, определяемом законами Республики Казахстан;</a:t>
            </a:r>
          </a:p>
          <a:p>
            <a:pPr marL="95250" indent="-12700" fontAlgn="base">
              <a:buFont typeface="Arial" panose="020B0604020202020204" pitchFamily="34" charset="0"/>
              <a:buNone/>
            </a:pPr>
            <a:r>
              <a:rPr lang="ru-RU" sz="3400" dirty="0" smtClean="0">
                <a:solidFill>
                  <a:srgbClr val="C00000"/>
                </a:solidFill>
              </a:rPr>
              <a:t>7) </a:t>
            </a:r>
            <a:r>
              <a:rPr lang="ru-RU" sz="3400" dirty="0" smtClean="0"/>
              <a:t>предъявлять иски в суд в интересах потребителей, в том числе в интересах неопределенного круга потребителей; Общества по защите прав потребителей при подаче иска в суд освобождаются от уплаты государственной пошлины. Под неопределенным кругом  потребителей понимается  множественность  числа потребителей, чьи права и законные интересы могут быть затронуты незаконными действиями / бездействием  продавца/ исполнителя/ изготовителя. Общественные объединения потребителей подают иски от неопределенного круга потребителей на основании использования своих прав (прием обращений потребителей, проведение исследований и мониторингов, изучения потребительских свойств товаров и т.п.);  </a:t>
            </a:r>
          </a:p>
          <a:p>
            <a:pPr marL="95250" indent="-12700" fontAlgn="base">
              <a:buFont typeface="Arial" panose="020B0604020202020204" pitchFamily="34" charset="0"/>
              <a:buNone/>
            </a:pPr>
            <a:endParaRPr lang="ru-RU" dirty="0" smtClean="0"/>
          </a:p>
          <a:p>
            <a:endParaRPr lang="ru-RU" dirty="0"/>
          </a:p>
        </p:txBody>
      </p:sp>
    </p:spTree>
    <p:extLst>
      <p:ext uri="{BB962C8B-B14F-4D97-AF65-F5344CB8AC3E}">
        <p14:creationId xmlns:p14="http://schemas.microsoft.com/office/powerpoint/2010/main" val="2160438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21297"/>
            <a:ext cx="9001000" cy="857250"/>
          </a:xfrm>
        </p:spPr>
        <p:txBody>
          <a:bodyPr>
            <a:noAutofit/>
          </a:bodyPr>
          <a:lstStyle/>
          <a:p>
            <a:r>
              <a:rPr lang="ru-RU" sz="1600" dirty="0" smtClean="0">
                <a:solidFill>
                  <a:schemeClr val="bg1"/>
                </a:solidFill>
              </a:rPr>
              <a:t>ОТВЕТЫ НА ВОПРОСЫ</a:t>
            </a:r>
            <a:endParaRPr lang="ru-RU" sz="1600" dirty="0">
              <a:solidFill>
                <a:schemeClr val="bg1"/>
              </a:solidFill>
            </a:endParaRPr>
          </a:p>
        </p:txBody>
      </p:sp>
      <p:sp>
        <p:nvSpPr>
          <p:cNvPr id="4" name="Нижний колонтитул 3">
            <a:extLst>
              <a:ext uri="{FF2B5EF4-FFF2-40B4-BE49-F238E27FC236}">
                <a16:creationId xmlns:a16="http://schemas.microsoft.com/office/drawing/2014/main" id="{F685B240-AA58-734F-AD97-7FB2B575B704}"/>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pic>
        <p:nvPicPr>
          <p:cNvPr id="1026" name="Picture 2" descr="https://practikaotoplenia.ru/wp-content/uploads/2016/11/ans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779662"/>
            <a:ext cx="2832249" cy="188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57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468689"/>
            <a:ext cx="7239000" cy="533400"/>
          </a:xfrm>
        </p:spPr>
        <p:txBody>
          <a:bodyPr>
            <a:normAutofit/>
          </a:bodyPr>
          <a:lstStyle/>
          <a:p>
            <a:pPr algn="ctr"/>
            <a:r>
              <a:rPr lang="ru-RU" sz="2000" dirty="0">
                <a:solidFill>
                  <a:schemeClr val="bg1"/>
                </a:solidFill>
              </a:rPr>
              <a:t>ВОПРОСЫ:</a:t>
            </a:r>
          </a:p>
        </p:txBody>
      </p:sp>
      <p:sp>
        <p:nvSpPr>
          <p:cNvPr id="3" name="Прямоугольник 2"/>
          <p:cNvSpPr/>
          <p:nvPr/>
        </p:nvSpPr>
        <p:spPr>
          <a:xfrm>
            <a:off x="419100" y="1635646"/>
            <a:ext cx="7772400" cy="1754326"/>
          </a:xfrm>
          <a:prstGeom prst="rect">
            <a:avLst/>
          </a:prstGeom>
        </p:spPr>
        <p:txBody>
          <a:bodyPr wrap="square">
            <a:spAutoFit/>
          </a:bodyPr>
          <a:lstStyle/>
          <a:p>
            <a:r>
              <a:rPr lang="ru-RU" b="1" dirty="0" err="1" smtClean="0">
                <a:solidFill>
                  <a:srgbClr val="C00000"/>
                </a:solidFill>
              </a:rPr>
              <a:t>Буранбек</a:t>
            </a:r>
            <a:endParaRPr lang="ru-RU" b="1" dirty="0" smtClean="0">
              <a:solidFill>
                <a:srgbClr val="C00000"/>
              </a:solidFill>
            </a:endParaRPr>
          </a:p>
          <a:p>
            <a:endParaRPr lang="ru-RU" dirty="0"/>
          </a:p>
          <a:p>
            <a:r>
              <a:rPr lang="ru-RU" dirty="0" err="1"/>
              <a:t>Казтелеком</a:t>
            </a:r>
            <a:r>
              <a:rPr lang="ru-RU" dirty="0"/>
              <a:t>, подделав мою подпись, незаконно выставлял три года счёт, я случайно узнал об этом, что плачу лишние деньги. Когда я доказал, что подпись не моя это наглядно видно, они не признали свою ошибку. Что мне делать???</a:t>
            </a:r>
          </a:p>
        </p:txBody>
      </p:sp>
      <p:sp>
        <p:nvSpPr>
          <p:cNvPr id="5" name="Нижний колонтитул 3"/>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Tree>
    <p:extLst>
      <p:ext uri="{BB962C8B-B14F-4D97-AF65-F5344CB8AC3E}">
        <p14:creationId xmlns:p14="http://schemas.microsoft.com/office/powerpoint/2010/main" val="2145778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468689"/>
            <a:ext cx="7239000" cy="533400"/>
          </a:xfrm>
        </p:spPr>
        <p:txBody>
          <a:bodyPr>
            <a:normAutofit/>
          </a:bodyPr>
          <a:lstStyle/>
          <a:p>
            <a:pPr algn="ctr"/>
            <a:r>
              <a:rPr lang="ru-RU" sz="2000" dirty="0">
                <a:solidFill>
                  <a:schemeClr val="bg1"/>
                </a:solidFill>
              </a:rPr>
              <a:t>ВОПРОСЫ:</a:t>
            </a:r>
          </a:p>
        </p:txBody>
      </p:sp>
      <p:sp>
        <p:nvSpPr>
          <p:cNvPr id="3" name="Прямоугольник 2"/>
          <p:cNvSpPr/>
          <p:nvPr/>
        </p:nvSpPr>
        <p:spPr>
          <a:xfrm>
            <a:off x="179512" y="1059582"/>
            <a:ext cx="8784976" cy="3416320"/>
          </a:xfrm>
          <a:prstGeom prst="rect">
            <a:avLst/>
          </a:prstGeom>
        </p:spPr>
        <p:txBody>
          <a:bodyPr wrap="square">
            <a:spAutoFit/>
          </a:bodyPr>
          <a:lstStyle/>
          <a:p>
            <a:r>
              <a:rPr lang="ru-RU" b="1" dirty="0" smtClean="0">
                <a:solidFill>
                  <a:srgbClr val="C00000"/>
                </a:solidFill>
              </a:rPr>
              <a:t>Светлана</a:t>
            </a:r>
          </a:p>
          <a:p>
            <a:endParaRPr lang="ru-RU" b="1" dirty="0">
              <a:solidFill>
                <a:srgbClr val="C00000"/>
              </a:solidFill>
            </a:endParaRPr>
          </a:p>
          <a:p>
            <a:r>
              <a:rPr lang="ru-RU" dirty="0"/>
              <a:t>ДД! 1.При создании ЗЗПП учитывался ли опыт стран СНГ? Почему при отсутствии национального производителя техники, отсутствии заводов по производству техники, сроки гарантийного ремонта стоят ниже, чем в РФ? (там есть заводы и производители) Все запчасти для ремонта завозятся либо из РФ либо из Европы и Китая, значит нужно выставить реальные сроки устранения дефекта по гарантии, т.к. бренд заинтересован в быстрой поставке запчастей, но наш закон со своими сроками ставит их в невыполнимое состояние. </a:t>
            </a:r>
            <a:endParaRPr lang="ru-RU" dirty="0" smtClean="0"/>
          </a:p>
          <a:p>
            <a:r>
              <a:rPr lang="ru-RU" dirty="0" smtClean="0"/>
              <a:t>На </a:t>
            </a:r>
            <a:r>
              <a:rPr lang="ru-RU" dirty="0"/>
              <a:t>мой взгляд, это приведет к тому, что бренды будут уходить с нашего рынка. </a:t>
            </a:r>
            <a:endParaRPr lang="ru-RU" dirty="0" smtClean="0"/>
          </a:p>
          <a:p>
            <a:r>
              <a:rPr lang="ru-RU" dirty="0" smtClean="0"/>
              <a:t>2.Есть </a:t>
            </a:r>
            <a:r>
              <a:rPr lang="ru-RU" dirty="0"/>
              <a:t>факты, когда гарантия у потребителя есть, но магазин закрылся и бренд ушел с рынка РК. К кому в таком случае предъявлять претензии потребителю?</a:t>
            </a:r>
          </a:p>
        </p:txBody>
      </p:sp>
      <p:sp>
        <p:nvSpPr>
          <p:cNvPr id="5" name="Нижний колонтитул 3"/>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Tree>
    <p:extLst>
      <p:ext uri="{BB962C8B-B14F-4D97-AF65-F5344CB8AC3E}">
        <p14:creationId xmlns:p14="http://schemas.microsoft.com/office/powerpoint/2010/main" val="1628072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468689"/>
            <a:ext cx="7239000" cy="533400"/>
          </a:xfrm>
        </p:spPr>
        <p:txBody>
          <a:bodyPr>
            <a:normAutofit/>
          </a:bodyPr>
          <a:lstStyle/>
          <a:p>
            <a:pPr algn="ctr"/>
            <a:r>
              <a:rPr lang="ru-RU" sz="2000" dirty="0">
                <a:solidFill>
                  <a:schemeClr val="bg1"/>
                </a:solidFill>
              </a:rPr>
              <a:t>ВОПРОСЫ:</a:t>
            </a:r>
          </a:p>
        </p:txBody>
      </p:sp>
      <p:sp>
        <p:nvSpPr>
          <p:cNvPr id="3" name="Прямоугольник 2"/>
          <p:cNvSpPr/>
          <p:nvPr/>
        </p:nvSpPr>
        <p:spPr>
          <a:xfrm>
            <a:off x="179512" y="1059582"/>
            <a:ext cx="8784976" cy="3416320"/>
          </a:xfrm>
          <a:prstGeom prst="rect">
            <a:avLst/>
          </a:prstGeom>
        </p:spPr>
        <p:txBody>
          <a:bodyPr wrap="square">
            <a:spAutoFit/>
          </a:bodyPr>
          <a:lstStyle/>
          <a:p>
            <a:r>
              <a:rPr lang="ru-RU" b="1" dirty="0" smtClean="0">
                <a:solidFill>
                  <a:srgbClr val="C00000"/>
                </a:solidFill>
              </a:rPr>
              <a:t>Индира</a:t>
            </a:r>
          </a:p>
          <a:p>
            <a:endParaRPr lang="ru-RU" dirty="0">
              <a:solidFill>
                <a:srgbClr val="C00000"/>
              </a:solidFill>
            </a:endParaRPr>
          </a:p>
          <a:p>
            <a:r>
              <a:rPr lang="ru-RU" dirty="0"/>
              <a:t>Здравствуйте! Согласно п.4 ст.26 и п.2 ст. 33-2 в обязанности Продавца (изготовителя, исполнителя) входит доведение до Покупателя информации о себе, а также контактных данных уполномоченного органа и субъектов досудебного урегулирования потребительских споров путем ссылки на официальный </a:t>
            </a:r>
            <a:r>
              <a:rPr lang="ru-RU" dirty="0" err="1"/>
              <a:t>интернет-ресурс</a:t>
            </a:r>
            <a:r>
              <a:rPr lang="ru-RU" dirty="0"/>
              <a:t> уполномоченного органа. В ст.1 п.17) под уполномоченным органом в сфере защиты прав потребителей (далее - уполномоченный орган) подразумевается государственный орган, осуществляющий руководство и межотраслевую координацию в сфере защиты прав потребителей. Прошу подсказать и уточнить контактные данные уполномоченного органа и субъекта досудебного урегулирования потребительских споров, для размещения на </a:t>
            </a:r>
            <a:r>
              <a:rPr lang="ru-RU" dirty="0" err="1"/>
              <a:t>интернет-ресурсе</a:t>
            </a:r>
            <a:r>
              <a:rPr lang="ru-RU" dirty="0"/>
              <a:t> продавца? Спасибо!</a:t>
            </a:r>
          </a:p>
        </p:txBody>
      </p:sp>
      <p:sp>
        <p:nvSpPr>
          <p:cNvPr id="5" name="Нижний колонтитул 3"/>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Tree>
    <p:extLst>
      <p:ext uri="{BB962C8B-B14F-4D97-AF65-F5344CB8AC3E}">
        <p14:creationId xmlns:p14="http://schemas.microsoft.com/office/powerpoint/2010/main" val="1734530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468689"/>
            <a:ext cx="7239000" cy="533400"/>
          </a:xfrm>
        </p:spPr>
        <p:txBody>
          <a:bodyPr>
            <a:normAutofit/>
          </a:bodyPr>
          <a:lstStyle/>
          <a:p>
            <a:pPr algn="ctr"/>
            <a:r>
              <a:rPr lang="ru-RU" sz="2000" dirty="0">
                <a:solidFill>
                  <a:schemeClr val="bg1"/>
                </a:solidFill>
              </a:rPr>
              <a:t>ВОПРОСЫ:</a:t>
            </a:r>
          </a:p>
        </p:txBody>
      </p:sp>
      <p:sp>
        <p:nvSpPr>
          <p:cNvPr id="3" name="Прямоугольник 2"/>
          <p:cNvSpPr/>
          <p:nvPr/>
        </p:nvSpPr>
        <p:spPr>
          <a:xfrm>
            <a:off x="107504" y="828258"/>
            <a:ext cx="8928992" cy="4031873"/>
          </a:xfrm>
          <a:prstGeom prst="rect">
            <a:avLst/>
          </a:prstGeom>
        </p:spPr>
        <p:txBody>
          <a:bodyPr wrap="square">
            <a:spAutoFit/>
          </a:bodyPr>
          <a:lstStyle/>
          <a:p>
            <a:r>
              <a:rPr lang="ru-RU" sz="1600" b="1" dirty="0">
                <a:solidFill>
                  <a:srgbClr val="C00000"/>
                </a:solidFill>
              </a:rPr>
              <a:t>Светлана</a:t>
            </a:r>
            <a:endParaRPr lang="ru-RU" sz="1600" dirty="0">
              <a:solidFill>
                <a:srgbClr val="C00000"/>
              </a:solidFill>
            </a:endParaRPr>
          </a:p>
          <a:p>
            <a:r>
              <a:rPr lang="ru-RU" sz="1600" dirty="0"/>
              <a:t>ДД! Ваше мнение: отказ потребителя от ремонта, особенно на конце гарантии, не приведет ли к банкротству мелких продавцов, не подорвет ли нашу экономику и не вызовет ли социальную напряженность? Ведь требование менять по заявлению клиента, производитель не поддерживает, т.к. по условиям гарантии они дают право бесплатного устранения дефекта. Замененный товар продавец уже не продаст, даже же если устранит дефект, т.к. внешний вид тоже имеет значение. И если крупный ритейл сможет как-то пережить этот убыток, т.к. бюджет его не сравним с бюджетом ИП, то для ИП это крах. Считаю, что данная норма сильно бьет по мелким предпринимателям и открывает дорогу только крупному бизнесу, а это уже несправедливо, нет конкуренции. У меня есть предложения по формулировкам, но к сожалению, пока вижу, что взаимоотношения потребитель-продавец решаются однобоко, без учета реалий РК (у нас нет производителей бытовой техники в РК, вся техника завозная, производители имеют свой взгляд на обмен товара, в основном, менять только по согласованию с брендом при наличии очевидных причин: неремонтопригодное изделие, долгая поставка... но причина "я не хочу делать ремонт" - для большинства брендов это не адекватная причина. Считаю, что этот момент провоцирует появление потребительского экстремизма.</a:t>
            </a:r>
          </a:p>
        </p:txBody>
      </p:sp>
      <p:sp>
        <p:nvSpPr>
          <p:cNvPr id="5" name="Нижний колонтитул 3"/>
          <p:cNvSpPr>
            <a:spLocks noGrp="1"/>
          </p:cNvSpPr>
          <p:nvPr>
            <p:ph type="ftr" sz="quarter" idx="11"/>
          </p:nvPr>
        </p:nvSpPr>
        <p:spPr>
          <a:xfrm>
            <a:off x="13855" y="476517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Tree>
    <p:extLst>
      <p:ext uri="{BB962C8B-B14F-4D97-AF65-F5344CB8AC3E}">
        <p14:creationId xmlns:p14="http://schemas.microsoft.com/office/powerpoint/2010/main" val="1791202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468689"/>
            <a:ext cx="7239000" cy="533400"/>
          </a:xfrm>
        </p:spPr>
        <p:txBody>
          <a:bodyPr>
            <a:normAutofit/>
          </a:bodyPr>
          <a:lstStyle/>
          <a:p>
            <a:pPr algn="ctr"/>
            <a:r>
              <a:rPr lang="ru-RU" sz="2000" dirty="0">
                <a:solidFill>
                  <a:schemeClr val="bg1"/>
                </a:solidFill>
              </a:rPr>
              <a:t>ВОПРОСЫ:</a:t>
            </a:r>
          </a:p>
        </p:txBody>
      </p:sp>
      <p:sp>
        <p:nvSpPr>
          <p:cNvPr id="3" name="Прямоугольник 2"/>
          <p:cNvSpPr/>
          <p:nvPr/>
        </p:nvSpPr>
        <p:spPr>
          <a:xfrm>
            <a:off x="107504" y="828258"/>
            <a:ext cx="8928992" cy="3754874"/>
          </a:xfrm>
          <a:prstGeom prst="rect">
            <a:avLst/>
          </a:prstGeom>
        </p:spPr>
        <p:txBody>
          <a:bodyPr wrap="square">
            <a:spAutoFit/>
          </a:bodyPr>
          <a:lstStyle/>
          <a:p>
            <a:r>
              <a:rPr lang="ru-RU" dirty="0" err="1" smtClean="0"/>
              <a:t>Айгерим</a:t>
            </a:r>
            <a:endParaRPr lang="ru-RU" dirty="0" smtClean="0"/>
          </a:p>
          <a:p>
            <a:r>
              <a:rPr lang="ru-RU" sz="1000" dirty="0"/>
              <a:t>Уважаемая Светлана Юрьевна, позвольте обратиться к вам с просьбой. Подскажите пожалуйста, если Национальная лига потребителей РК может нам помочь: 1) подать иск на ТОО </a:t>
            </a:r>
            <a:r>
              <a:rPr lang="ru-RU" sz="1000" dirty="0" err="1"/>
              <a:t>Mebel</a:t>
            </a:r>
            <a:r>
              <a:rPr lang="ru-RU" sz="1000" dirty="0"/>
              <a:t> </a:t>
            </a:r>
            <a:r>
              <a:rPr lang="ru-RU" sz="1000" dirty="0" err="1"/>
              <a:t>Gold</a:t>
            </a:r>
            <a:r>
              <a:rPr lang="ru-RU" sz="1000" dirty="0"/>
              <a:t> на возмещение материального и морального ущербов и в дальнейшем при положительном разрешения вопроса взыскать удовлетворенную сумму либо с компании ТОО </a:t>
            </a:r>
            <a:r>
              <a:rPr lang="ru-RU" sz="1000" dirty="0" err="1"/>
              <a:t>Mebel</a:t>
            </a:r>
            <a:r>
              <a:rPr lang="ru-RU" sz="1000" dirty="0"/>
              <a:t> </a:t>
            </a:r>
            <a:r>
              <a:rPr lang="ru-RU" sz="1000" dirty="0" err="1"/>
              <a:t>Gold</a:t>
            </a:r>
            <a:r>
              <a:rPr lang="ru-RU" sz="1000" dirty="0"/>
              <a:t> либо с </a:t>
            </a:r>
            <a:r>
              <a:rPr lang="ru-RU" sz="1000" dirty="0" err="1"/>
              <a:t>Лэйлы</a:t>
            </a:r>
            <a:r>
              <a:rPr lang="ru-RU" sz="1000" dirty="0"/>
              <a:t> </a:t>
            </a:r>
            <a:r>
              <a:rPr lang="ru-RU" sz="1000" dirty="0" err="1"/>
              <a:t>Махат</a:t>
            </a:r>
            <a:r>
              <a:rPr lang="ru-RU" sz="1000" dirty="0"/>
              <a:t> или её сестры </a:t>
            </a:r>
            <a:r>
              <a:rPr lang="ru-RU" sz="1000" dirty="0" err="1"/>
              <a:t>Надии</a:t>
            </a:r>
            <a:r>
              <a:rPr lang="ru-RU" sz="1000" dirty="0"/>
              <a:t> Махатовой. 2) объединиться с другими потерпевшими и подать заявление о возбуждении уголовного дело на эту компанию по преступлениям, предусмотренным ст.189, 190 УК РК в органы внутренних дел и прокуратуру. 3) осветить недобросовестную деятельность компании ТОО </a:t>
            </a:r>
            <a:r>
              <a:rPr lang="ru-RU" sz="1000" dirty="0" err="1"/>
              <a:t>Mebel</a:t>
            </a:r>
            <a:r>
              <a:rPr lang="ru-RU" sz="1000" dirty="0"/>
              <a:t> </a:t>
            </a:r>
            <a:r>
              <a:rPr lang="ru-RU" sz="1000" dirty="0" err="1"/>
              <a:t>Gold</a:t>
            </a:r>
            <a:r>
              <a:rPr lang="ru-RU" sz="1000" dirty="0"/>
              <a:t> в СМИ. Данные вопросы возникли на основании нижеприведенных фактов, а также в связи с тем, что: 1) что на государственном уровне отсутствует целостная и эффективная система в сфере защиты прав потребителей, госорганы «футболят» жалобы, суды работают «спустя рукава», отсутствует простой и четкий алгоритм защиты прав потребителей. В случае необходимости приведу все доказательства. 2) что недобросовестные предприниматели не несут ответственности перед потребителями поскольку чувствуют свою безнаказанность за невыполнения своих договорных обязательств и грубое наглое обращение с потребителями. Именно, поэтому Продавец чувствует свою безнаказанность и знает, для того, чтобы Покупатель добился правды, покупатель должен обить пороги нескольких организаций, должен иметь время, силы, энергию и деньги для того, чтобы пройти через все инстанции с целью «отвоевать» свои же кровно заработанные деньги. Возможно не </a:t>
            </a:r>
            <a:r>
              <a:rPr lang="ru-RU" sz="1000" dirty="0" err="1"/>
              <a:t>вс</a:t>
            </a:r>
            <a:r>
              <a:rPr lang="ru-RU" sz="1000" dirty="0"/>
              <a:t>! на это пойдут. И они это прекрасно понимают и соответственно ведут себя безответственно. 3) что, если даже покупатель добьётся правды через суд, то получить свои деньги тоже придется через определенные препятствия, если вообще сможет их получить, так как компания может оказаться «пустышкой» или закрыться, обанкротиться и т.д. 4) что, в данное время на компанию ТОО </a:t>
            </a:r>
            <a:r>
              <a:rPr lang="ru-RU" sz="1000" dirty="0" err="1"/>
              <a:t>Mebel</a:t>
            </a:r>
            <a:r>
              <a:rPr lang="ru-RU" sz="1000" dirty="0"/>
              <a:t> </a:t>
            </a:r>
            <a:r>
              <a:rPr lang="ru-RU" sz="1000" dirty="0" err="1"/>
              <a:t>Gold</a:t>
            </a:r>
            <a:r>
              <a:rPr lang="ru-RU" sz="1000" dirty="0"/>
              <a:t> имеются уже иски, кроме этого уже имеются 5 и более решений о взыскании с них суммы задолженности за не поставку товара, имеется задолженность по налогам. Поэтому, даже получив решение суда о взыскании с них запрашиваемой суммы, получить их будет затруднительно. Помимо этого, я точно знаю есть такие же потерпевшие от ТОО </a:t>
            </a:r>
            <a:r>
              <a:rPr lang="ru-RU" sz="1000" dirty="0" err="1"/>
              <a:t>Mebel</a:t>
            </a:r>
            <a:r>
              <a:rPr lang="ru-RU" sz="1000" dirty="0"/>
              <a:t> </a:t>
            </a:r>
            <a:r>
              <a:rPr lang="ru-RU" sz="1000" dirty="0" err="1"/>
              <a:t>Gold</a:t>
            </a:r>
            <a:r>
              <a:rPr lang="ru-RU" sz="1000" dirty="0"/>
              <a:t>, но которые либо боятся, либо разочарованы в нахождении правды в нашем государстве и не обращаются ни к кому по этому вопросу. В нашем конкретном случае, продавец мебели </a:t>
            </a:r>
            <a:r>
              <a:rPr lang="ru-RU" sz="1000" dirty="0" err="1"/>
              <a:t>Лэйла</a:t>
            </a:r>
            <a:r>
              <a:rPr lang="ru-RU" sz="1000" dirty="0"/>
              <a:t> </a:t>
            </a:r>
            <a:r>
              <a:rPr lang="ru-RU" sz="1000" dirty="0" err="1"/>
              <a:t>Махат</a:t>
            </a:r>
            <a:r>
              <a:rPr lang="ru-RU" sz="1000" dirty="0"/>
              <a:t>, ТОО </a:t>
            </a:r>
            <a:r>
              <a:rPr lang="ru-RU" sz="1000" dirty="0" err="1"/>
              <a:t>Mebel</a:t>
            </a:r>
            <a:r>
              <a:rPr lang="ru-RU" sz="1000" dirty="0"/>
              <a:t> </a:t>
            </a:r>
            <a:r>
              <a:rPr lang="ru-RU" sz="1000" dirty="0" err="1"/>
              <a:t>Gold</a:t>
            </a:r>
            <a:r>
              <a:rPr lang="ru-RU" sz="1000" dirty="0"/>
              <a:t> получив от меня 29.12.2019г предоплату в размере 325 000 тенге не только не выполнила свои обязательства по договору, но и грубила и запугивала тем, что они нам ничего не дадут и ничего они не боятся, говоря «идите, жалуйтесь, обращайтесь хоть куда, вы все равно ничего плохого нам не сделаете, мы всегда сможем закрыть одну компанию и открыть другую и вообще если будете жаловаться, то мы наденем «черный пояс» для того, чтобы вам вообще ничего не дать». И действительно, </a:t>
            </a:r>
            <a:r>
              <a:rPr lang="ru-RU" sz="1000" dirty="0" err="1"/>
              <a:t>Лэйла</a:t>
            </a:r>
            <a:r>
              <a:rPr lang="ru-RU" sz="1000" dirty="0"/>
              <a:t> </a:t>
            </a:r>
            <a:r>
              <a:rPr lang="ru-RU" sz="1000" dirty="0" err="1"/>
              <a:t>Махат</a:t>
            </a:r>
            <a:r>
              <a:rPr lang="ru-RU" sz="1000" dirty="0"/>
              <a:t> и е! семья за 19 лет открыла и закрыла несколько компаний. Предыдущие компании также были ответчиками по нескольким искам. Заранее благодарю за Ваше содействие!</a:t>
            </a:r>
          </a:p>
        </p:txBody>
      </p:sp>
      <p:sp>
        <p:nvSpPr>
          <p:cNvPr id="5" name="Нижний колонтитул 3"/>
          <p:cNvSpPr>
            <a:spLocks noGrp="1"/>
          </p:cNvSpPr>
          <p:nvPr>
            <p:ph type="ftr" sz="quarter" idx="11"/>
          </p:nvPr>
        </p:nvSpPr>
        <p:spPr>
          <a:xfrm>
            <a:off x="13855" y="476517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Tree>
    <p:extLst>
      <p:ext uri="{BB962C8B-B14F-4D97-AF65-F5344CB8AC3E}">
        <p14:creationId xmlns:p14="http://schemas.microsoft.com/office/powerpoint/2010/main" val="252953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1923678"/>
            <a:ext cx="7239000" cy="857250"/>
          </a:xfrm>
        </p:spPr>
        <p:txBody>
          <a:bodyPr>
            <a:normAutofit fontScale="90000"/>
          </a:bodyPr>
          <a:lstStyle/>
          <a:p>
            <a:pPr algn="ctr"/>
            <a:r>
              <a:rPr lang="ru-RU" dirty="0">
                <a:solidFill>
                  <a:srgbClr val="C00000"/>
                </a:solidFill>
                <a:latin typeface="Arial Black" panose="020B0A04020102020204" pitchFamily="34" charset="0"/>
              </a:rPr>
              <a:t>Спасибо за внимание!</a:t>
            </a:r>
          </a:p>
        </p:txBody>
      </p:sp>
      <p:sp>
        <p:nvSpPr>
          <p:cNvPr id="5" name="Нижний колонтитул 3"/>
          <p:cNvSpPr>
            <a:spLocks noGrp="1"/>
          </p:cNvSpPr>
          <p:nvPr>
            <p:ph type="ftr" sz="quarter" idx="11"/>
          </p:nvPr>
        </p:nvSpPr>
        <p:spPr>
          <a:xfrm>
            <a:off x="228600" y="470535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Tree>
    <p:extLst>
      <p:ext uri="{BB962C8B-B14F-4D97-AF65-F5344CB8AC3E}">
        <p14:creationId xmlns:p14="http://schemas.microsoft.com/office/powerpoint/2010/main" val="29995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9726"/>
            <a:ext cx="8229600" cy="857250"/>
          </a:xfrm>
        </p:spPr>
        <p:txBody>
          <a:bodyPr>
            <a:normAutofit/>
          </a:bodyPr>
          <a:lstStyle/>
          <a:p>
            <a:r>
              <a:rPr lang="ru-RU" sz="2000" dirty="0">
                <a:solidFill>
                  <a:schemeClr val="bg1"/>
                </a:solidFill>
              </a:rPr>
              <a:t>Права Обществ по защите прав потребителей </a:t>
            </a:r>
            <a:endParaRPr lang="ru-RU" sz="2000" dirty="0">
              <a:solidFill>
                <a:schemeClr val="bg1"/>
              </a:solidFill>
            </a:endParaRPr>
          </a:p>
        </p:txBody>
      </p:sp>
      <p:sp>
        <p:nvSpPr>
          <p:cNvPr id="4" name="Нижний колонтитул 3">
            <a:extLst>
              <a:ext uri="{FF2B5EF4-FFF2-40B4-BE49-F238E27FC236}">
                <a16:creationId xmlns:a16="http://schemas.microsoft.com/office/drawing/2014/main" id="{99D4F4FB-8C19-C948-9CC0-8DE9206FBBD5}"/>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7" name="Содержимое 2"/>
          <p:cNvSpPr txBox="1">
            <a:spLocks/>
          </p:cNvSpPr>
          <p:nvPr/>
        </p:nvSpPr>
        <p:spPr>
          <a:xfrm>
            <a:off x="0" y="1143772"/>
            <a:ext cx="8964488" cy="3918883"/>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5250" indent="-12700" fontAlgn="base">
              <a:buFont typeface="Arial" panose="020B0604020202020204" pitchFamily="34" charset="0"/>
              <a:buNone/>
            </a:pPr>
            <a:r>
              <a:rPr lang="ru-RU" sz="4000" dirty="0" smtClean="0">
                <a:solidFill>
                  <a:srgbClr val="C00000"/>
                </a:solidFill>
              </a:rPr>
              <a:t>8) </a:t>
            </a:r>
            <a:r>
              <a:rPr lang="ru-RU" sz="4000" dirty="0" smtClean="0"/>
              <a:t> исследовать и распространять информацию по проблемам и правам потребителей в средствах массовой информации;</a:t>
            </a:r>
          </a:p>
          <a:p>
            <a:pPr marL="95250" indent="-12700" fontAlgn="base">
              <a:buFont typeface="Arial" panose="020B0604020202020204" pitchFamily="34" charset="0"/>
              <a:buNone/>
            </a:pPr>
            <a:r>
              <a:rPr lang="ru-RU" sz="4000" dirty="0" smtClean="0">
                <a:solidFill>
                  <a:srgbClr val="C00000"/>
                </a:solidFill>
              </a:rPr>
              <a:t>9) </a:t>
            </a:r>
            <a:r>
              <a:rPr lang="ru-RU" sz="4000" dirty="0" smtClean="0"/>
              <a:t>реализовать социальные программы, проекты, а также отдельные мероприятия, направленные на решение социальных задач, по вопросам защиты прав потребителей на основе государственных социальных заказов;</a:t>
            </a:r>
          </a:p>
          <a:p>
            <a:pPr marL="95250" indent="-12700" fontAlgn="base">
              <a:buFont typeface="Arial" panose="020B0604020202020204" pitchFamily="34" charset="0"/>
              <a:buNone/>
            </a:pPr>
            <a:r>
              <a:rPr lang="ru-RU" sz="4000" dirty="0" smtClean="0">
                <a:solidFill>
                  <a:srgbClr val="C00000"/>
                </a:solidFill>
              </a:rPr>
              <a:t>10) </a:t>
            </a:r>
            <a:r>
              <a:rPr lang="ru-RU" sz="4000" dirty="0" smtClean="0"/>
              <a:t>участвовать в разработке документов по стандартизации и нормативных технических документов, устанавливающих обязательные требования по безопасности товаров (работ, услуг);</a:t>
            </a:r>
          </a:p>
          <a:p>
            <a:pPr marL="95250" indent="-12700" fontAlgn="base">
              <a:buFont typeface="Arial" panose="020B0604020202020204" pitchFamily="34" charset="0"/>
              <a:buNone/>
            </a:pPr>
            <a:r>
              <a:rPr lang="ru-RU" sz="4000" dirty="0" smtClean="0">
                <a:solidFill>
                  <a:srgbClr val="C00000"/>
                </a:solidFill>
              </a:rPr>
              <a:t>11) </a:t>
            </a:r>
            <a:r>
              <a:rPr lang="ru-RU" sz="4000" dirty="0" smtClean="0"/>
              <a:t>изучать и направлять в соответствующие государственные органы информацию по соблюдению прав потребителей в сфере торгового, бытового и иных видов обслуживания;</a:t>
            </a:r>
          </a:p>
          <a:p>
            <a:pPr marL="95250" indent="-12700" fontAlgn="base">
              <a:buFont typeface="Arial" panose="020B0604020202020204" pitchFamily="34" charset="0"/>
              <a:buNone/>
            </a:pPr>
            <a:r>
              <a:rPr lang="ru-RU" sz="4000" dirty="0" smtClean="0">
                <a:solidFill>
                  <a:srgbClr val="C00000"/>
                </a:solidFill>
              </a:rPr>
              <a:t>12) </a:t>
            </a:r>
            <a:r>
              <a:rPr lang="ru-RU" sz="4000" dirty="0" smtClean="0"/>
              <a:t>обращаться в соответствующие государственные органы с целью принятия мер в пределах их компетенции в отношении лиц, выпустивших и реализовавших товары (выполнивших работы и оказавших услуги), не соответствующие установленным требованиям по безопасности и качеству;</a:t>
            </a:r>
          </a:p>
          <a:p>
            <a:pPr marL="95250" indent="-12700" fontAlgn="base">
              <a:buFont typeface="Arial" panose="020B0604020202020204" pitchFamily="34" charset="0"/>
              <a:buNone/>
            </a:pPr>
            <a:r>
              <a:rPr lang="ru-RU" sz="4000" dirty="0" smtClean="0">
                <a:solidFill>
                  <a:srgbClr val="C00000"/>
                </a:solidFill>
              </a:rPr>
              <a:t>13) </a:t>
            </a:r>
            <a:r>
              <a:rPr lang="ru-RU" sz="4000" dirty="0" smtClean="0"/>
              <a:t>предъявлять иски в интересах потребителей, не являющихся членами общественных объединений потребителей, в случае нарушения их прав, предусмотренных действующим законодательством Республики Казахстан;</a:t>
            </a:r>
          </a:p>
          <a:p>
            <a:pPr marL="95250" indent="-12700">
              <a:buFont typeface="Arial" panose="020B0604020202020204" pitchFamily="34" charset="0"/>
              <a:buNone/>
            </a:pPr>
            <a:endParaRPr lang="ru-RU" dirty="0"/>
          </a:p>
        </p:txBody>
      </p:sp>
    </p:spTree>
    <p:extLst>
      <p:ext uri="{BB962C8B-B14F-4D97-AF65-F5344CB8AC3E}">
        <p14:creationId xmlns:p14="http://schemas.microsoft.com/office/powerpoint/2010/main" val="368588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9726"/>
            <a:ext cx="8229600" cy="857250"/>
          </a:xfrm>
        </p:spPr>
        <p:txBody>
          <a:bodyPr>
            <a:normAutofit/>
          </a:bodyPr>
          <a:lstStyle/>
          <a:p>
            <a:r>
              <a:rPr lang="ru-RU" sz="2000" dirty="0">
                <a:solidFill>
                  <a:schemeClr val="bg1"/>
                </a:solidFill>
              </a:rPr>
              <a:t>Права Обществ по защите прав потребителей </a:t>
            </a:r>
            <a:endParaRPr lang="ru-RU" sz="2000" dirty="0">
              <a:solidFill>
                <a:schemeClr val="bg1"/>
              </a:solidFill>
            </a:endParaRPr>
          </a:p>
        </p:txBody>
      </p:sp>
      <p:sp>
        <p:nvSpPr>
          <p:cNvPr id="4" name="Нижний колонтитул 3">
            <a:extLst>
              <a:ext uri="{FF2B5EF4-FFF2-40B4-BE49-F238E27FC236}">
                <a16:creationId xmlns:a16="http://schemas.microsoft.com/office/drawing/2014/main" id="{99D4F4FB-8C19-C948-9CC0-8DE9206FBBD5}"/>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5" name="Содержимое 2"/>
          <p:cNvSpPr>
            <a:spLocks noGrp="1"/>
          </p:cNvSpPr>
          <p:nvPr>
            <p:ph idx="1"/>
          </p:nvPr>
        </p:nvSpPr>
        <p:spPr>
          <a:xfrm>
            <a:off x="35496" y="940346"/>
            <a:ext cx="9001000" cy="4088854"/>
          </a:xfrm>
        </p:spPr>
        <p:txBody>
          <a:bodyPr>
            <a:normAutofit fontScale="47500" lnSpcReduction="20000"/>
          </a:bodyPr>
          <a:lstStyle/>
          <a:p>
            <a:pPr marL="95250" indent="-12700" fontAlgn="base">
              <a:buNone/>
            </a:pPr>
            <a:r>
              <a:rPr lang="ru-RU" sz="3800" dirty="0" smtClean="0">
                <a:solidFill>
                  <a:srgbClr val="C00000"/>
                </a:solidFill>
              </a:rPr>
              <a:t>14) </a:t>
            </a:r>
            <a:r>
              <a:rPr lang="ru-RU" sz="3800" dirty="0" smtClean="0"/>
              <a:t>распространять информацию о результатах исследований качества товаров (работ, услуг), а также иную информацию, которая будет способствовать реализации прав и законных интересов потребителей. Публикуемые общественными объединениями потребителей (их ассоциациями, союзами) результаты исследований качества товаров (работ, услуг) не являются рекламой;</a:t>
            </a:r>
          </a:p>
          <a:p>
            <a:pPr marL="95250" indent="-12700" fontAlgn="base">
              <a:buNone/>
            </a:pPr>
            <a:r>
              <a:rPr lang="ru-RU" sz="3800" dirty="0" smtClean="0">
                <a:solidFill>
                  <a:srgbClr val="C00000"/>
                </a:solidFill>
              </a:rPr>
              <a:t>15) </a:t>
            </a:r>
            <a:r>
              <a:rPr lang="ru-RU" sz="3800" dirty="0" smtClean="0"/>
              <a:t>вносить в соответствующие государственные органы и организации предложения о принятии мер по повышению качества товаров (работ, услуг);</a:t>
            </a:r>
          </a:p>
          <a:p>
            <a:pPr marL="95250" indent="-12700" fontAlgn="base">
              <a:buNone/>
            </a:pPr>
            <a:r>
              <a:rPr lang="ru-RU" sz="3800" dirty="0" smtClean="0">
                <a:solidFill>
                  <a:srgbClr val="C00000"/>
                </a:solidFill>
              </a:rPr>
              <a:t>16) </a:t>
            </a:r>
            <a:r>
              <a:rPr lang="ru-RU" sz="3800" dirty="0" smtClean="0"/>
              <a:t>участвовать совместно с соответствующими государственными органами в формировании открытых и общедоступных государственных информационных ресурсов в области защиты прав потребителей, качества и безопасности товаров (работ, услуг) в порядке, установленном действующим законодательством Республики Казахстан;</a:t>
            </a:r>
          </a:p>
          <a:p>
            <a:pPr marL="95250" indent="-12700" fontAlgn="base">
              <a:buNone/>
            </a:pPr>
            <a:r>
              <a:rPr lang="ru-RU" sz="3800" dirty="0" smtClean="0">
                <a:solidFill>
                  <a:srgbClr val="C00000"/>
                </a:solidFill>
              </a:rPr>
              <a:t>17) </a:t>
            </a:r>
            <a:r>
              <a:rPr lang="ru-RU" sz="3800" dirty="0" smtClean="0"/>
              <a:t>оказывать юридическую и консультационную помощь потребителям;</a:t>
            </a:r>
          </a:p>
          <a:p>
            <a:pPr marL="95250" indent="-12700" fontAlgn="base">
              <a:buNone/>
            </a:pPr>
            <a:r>
              <a:rPr lang="ru-RU" sz="3800" dirty="0" smtClean="0">
                <a:solidFill>
                  <a:srgbClr val="C00000"/>
                </a:solidFill>
              </a:rPr>
              <a:t>18) </a:t>
            </a:r>
            <a:r>
              <a:rPr lang="ru-RU" sz="3800" dirty="0" smtClean="0"/>
              <a:t>представлять через своих членов интересы потребителей в процессе медиации при разрешении конфликтов между потребителем и продавцом (исполнителем, изготовителем);</a:t>
            </a:r>
          </a:p>
          <a:p>
            <a:endParaRPr lang="ru-RU" dirty="0"/>
          </a:p>
        </p:txBody>
      </p:sp>
    </p:spTree>
    <p:extLst>
      <p:ext uri="{BB962C8B-B14F-4D97-AF65-F5344CB8AC3E}">
        <p14:creationId xmlns:p14="http://schemas.microsoft.com/office/powerpoint/2010/main" val="3516481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9726"/>
            <a:ext cx="8229600" cy="857250"/>
          </a:xfrm>
        </p:spPr>
        <p:txBody>
          <a:bodyPr>
            <a:normAutofit/>
          </a:bodyPr>
          <a:lstStyle/>
          <a:p>
            <a:r>
              <a:rPr lang="ru-RU" sz="2000" dirty="0">
                <a:solidFill>
                  <a:schemeClr val="bg1"/>
                </a:solidFill>
              </a:rPr>
              <a:t>Права Обществ по защите прав потребителей </a:t>
            </a:r>
            <a:endParaRPr lang="ru-RU" sz="2000" dirty="0">
              <a:solidFill>
                <a:schemeClr val="bg1"/>
              </a:solidFill>
            </a:endParaRPr>
          </a:p>
        </p:txBody>
      </p:sp>
      <p:sp>
        <p:nvSpPr>
          <p:cNvPr id="4" name="Нижний колонтитул 3">
            <a:extLst>
              <a:ext uri="{FF2B5EF4-FFF2-40B4-BE49-F238E27FC236}">
                <a16:creationId xmlns:a16="http://schemas.microsoft.com/office/drawing/2014/main" id="{99D4F4FB-8C19-C948-9CC0-8DE9206FBBD5}"/>
              </a:ext>
            </a:extLst>
          </p:cNvPr>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a:spLocks noGrp="1"/>
          </p:cNvSpPr>
          <p:nvPr>
            <p:ph idx="1"/>
          </p:nvPr>
        </p:nvSpPr>
        <p:spPr>
          <a:xfrm>
            <a:off x="179512" y="1103180"/>
            <a:ext cx="8784976" cy="3550037"/>
          </a:xfrm>
        </p:spPr>
        <p:txBody>
          <a:bodyPr>
            <a:normAutofit fontScale="92500" lnSpcReduction="20000"/>
          </a:bodyPr>
          <a:lstStyle/>
          <a:p>
            <a:pPr fontAlgn="base">
              <a:buNone/>
            </a:pPr>
            <a:r>
              <a:rPr lang="ru-RU" sz="2100" dirty="0" smtClean="0"/>
              <a:t>19) принимать участие в работе общественных советов в порядке, установленном Законом Республики Казахстан «Об общественных советах»; </a:t>
            </a:r>
          </a:p>
          <a:p>
            <a:pPr fontAlgn="base">
              <a:buNone/>
            </a:pPr>
            <a:r>
              <a:rPr lang="ru-RU" sz="2100" dirty="0" smtClean="0">
                <a:solidFill>
                  <a:srgbClr val="C00000"/>
                </a:solidFill>
              </a:rPr>
              <a:t>20) инициировать проведение экспертизы качества и безопасности товаров (работ, услуг) при проведении общественного контроля;</a:t>
            </a:r>
          </a:p>
          <a:p>
            <a:pPr fontAlgn="base">
              <a:buNone/>
            </a:pPr>
            <a:r>
              <a:rPr lang="ru-RU" sz="2100" dirty="0" smtClean="0">
                <a:solidFill>
                  <a:srgbClr val="C00000"/>
                </a:solidFill>
              </a:rPr>
              <a:t>21) рассматривать потребительский спор в досудебном порядке, за исключением случаев, когда:</a:t>
            </a:r>
          </a:p>
          <a:p>
            <a:pPr fontAlgn="base">
              <a:buNone/>
            </a:pPr>
            <a:r>
              <a:rPr lang="ru-RU" sz="2100" dirty="0" smtClean="0">
                <a:solidFill>
                  <a:srgbClr val="C00000"/>
                </a:solidFill>
              </a:rPr>
              <a:t>      при рассмотрении одного спора общественные объединения потребителей, ассоциации (союзы) выступают в качестве субъектов досудебного урегулирования потребительских споров и представителей законных интересов потребителя;</a:t>
            </a:r>
          </a:p>
          <a:p>
            <a:pPr fontAlgn="base">
              <a:buNone/>
            </a:pPr>
            <a:r>
              <a:rPr lang="ru-RU" sz="2100" dirty="0" smtClean="0">
                <a:solidFill>
                  <a:srgbClr val="C00000"/>
                </a:solidFill>
              </a:rPr>
              <a:t>      общественные объединения потребителей являются участниками ассоциации (союза), которая (который) выступает в качестве представителя законных интересов потребителя.</a:t>
            </a:r>
          </a:p>
          <a:p>
            <a:pPr>
              <a:buNone/>
            </a:pPr>
            <a:endParaRPr lang="ru-RU" dirty="0" smtClean="0"/>
          </a:p>
          <a:p>
            <a:pPr>
              <a:buNone/>
            </a:pPr>
            <a:endParaRPr lang="ru-RU" dirty="0"/>
          </a:p>
        </p:txBody>
      </p:sp>
    </p:spTree>
    <p:extLst>
      <p:ext uri="{BB962C8B-B14F-4D97-AF65-F5344CB8AC3E}">
        <p14:creationId xmlns:p14="http://schemas.microsoft.com/office/powerpoint/2010/main" val="54610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2901"/>
            <a:ext cx="9001000" cy="857250"/>
          </a:xfrm>
        </p:spPr>
        <p:txBody>
          <a:bodyPr>
            <a:normAutofit/>
          </a:bodyPr>
          <a:lstStyle/>
          <a:p>
            <a:r>
              <a:rPr lang="ru-RU" sz="2000" dirty="0">
                <a:solidFill>
                  <a:schemeClr val="bg1"/>
                </a:solidFill>
              </a:rPr>
              <a:t>Общественный контроль, регулируется ст.41 ЗРК «О защите прав потребителей»</a:t>
            </a:r>
            <a:endParaRPr lang="ru-RU" sz="2000" dirty="0">
              <a:solidFill>
                <a:schemeClr val="bg1"/>
              </a:solidFill>
            </a:endParaRPr>
          </a:p>
        </p:txBody>
      </p:sp>
      <p:sp>
        <p:nvSpPr>
          <p:cNvPr id="5" name="Нижний колонтитул 3"/>
          <p:cNvSpPr>
            <a:spLocks noGrp="1"/>
          </p:cNvSpPr>
          <p:nvPr>
            <p:ph type="ftr" sz="quarter" idx="11"/>
          </p:nvPr>
        </p:nvSpPr>
        <p:spPr>
          <a:xfrm>
            <a:off x="0" y="4664196"/>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a:spLocks noGrp="1"/>
          </p:cNvSpPr>
          <p:nvPr>
            <p:ph idx="1"/>
          </p:nvPr>
        </p:nvSpPr>
        <p:spPr>
          <a:xfrm>
            <a:off x="89756" y="1059582"/>
            <a:ext cx="8964488" cy="3296766"/>
          </a:xfrm>
        </p:spPr>
        <p:txBody>
          <a:bodyPr>
            <a:normAutofit fontScale="62500" lnSpcReduction="20000"/>
          </a:bodyPr>
          <a:lstStyle/>
          <a:p>
            <a:pPr marL="0" indent="0" fontAlgn="base">
              <a:buNone/>
            </a:pPr>
            <a:r>
              <a:rPr lang="ru-RU" sz="2900" dirty="0" smtClean="0"/>
              <a:t>В целях предупреждения нарушений прав и законных интересов потребителей и информирования об этом населения общественные объединения потребителей, ассоциации (союзы) </a:t>
            </a:r>
            <a:r>
              <a:rPr lang="ru-RU" sz="2900" dirty="0" smtClean="0">
                <a:solidFill>
                  <a:srgbClr val="C00000"/>
                </a:solidFill>
              </a:rPr>
              <a:t>осуществляют общественный контроль путем:</a:t>
            </a:r>
          </a:p>
          <a:p>
            <a:pPr fontAlgn="base">
              <a:buFont typeface="Wingdings" panose="05000000000000000000" pitchFamily="2" charset="2"/>
              <a:buChar char="Ø"/>
            </a:pPr>
            <a:r>
              <a:rPr lang="ru-RU" sz="2900" dirty="0" smtClean="0">
                <a:solidFill>
                  <a:srgbClr val="C00000"/>
                </a:solidFill>
              </a:rPr>
              <a:t>п</a:t>
            </a:r>
            <a:r>
              <a:rPr lang="ru-RU" sz="2900" dirty="0" smtClean="0"/>
              <a:t>осещения мест реализации товара (выполнения работы, оказания услуги), доступных для потребителей с фото-, аудио-, </a:t>
            </a:r>
            <a:r>
              <a:rPr lang="ru-RU" sz="2900" dirty="0" err="1" smtClean="0"/>
              <a:t>видеофиксации</a:t>
            </a:r>
            <a:r>
              <a:rPr lang="ru-RU" sz="2900" dirty="0" smtClean="0"/>
              <a:t> в местах доступных для потребителей ;</a:t>
            </a:r>
          </a:p>
          <a:p>
            <a:pPr fontAlgn="base">
              <a:buFont typeface="Wingdings" panose="05000000000000000000" pitchFamily="2" charset="2"/>
              <a:buChar char="Ø"/>
            </a:pPr>
            <a:r>
              <a:rPr lang="ru-RU" sz="2900" dirty="0" smtClean="0">
                <a:solidFill>
                  <a:srgbClr val="C00000"/>
                </a:solidFill>
              </a:rPr>
              <a:t>п</a:t>
            </a:r>
            <a:r>
              <a:rPr lang="ru-RU" sz="2900" dirty="0" smtClean="0"/>
              <a:t>роведения мероприятий, направленных на повышение правовой грамотности и уровня информированности потребителей в сфере защиты прав потребителей.</a:t>
            </a:r>
          </a:p>
          <a:p>
            <a:pPr marL="0" indent="0" fontAlgn="base">
              <a:buNone/>
            </a:pPr>
            <a:endParaRPr lang="ru-RU" sz="2900" dirty="0" smtClean="0"/>
          </a:p>
          <a:p>
            <a:pPr marL="0" indent="0" fontAlgn="base">
              <a:buNone/>
            </a:pPr>
            <a:r>
              <a:rPr lang="ru-RU" sz="2900" dirty="0" smtClean="0"/>
              <a:t>Для </a:t>
            </a:r>
            <a:r>
              <a:rPr lang="ru-RU" sz="2900" dirty="0" smtClean="0"/>
              <a:t>осуществления общественного контроля общественные объединения потребителей, ассоциации (союзы) образуют </a:t>
            </a:r>
            <a:r>
              <a:rPr lang="ru-RU" sz="2900" dirty="0" smtClean="0">
                <a:solidFill>
                  <a:srgbClr val="C00000"/>
                </a:solidFill>
              </a:rPr>
              <a:t>комиссии в составе не менее трех человек</a:t>
            </a:r>
            <a:r>
              <a:rPr lang="ru-RU" sz="2900" dirty="0" smtClean="0"/>
              <a:t>, в состав которых могут входить представители разных общественных объединений потребителей, ассоциаций (союзов).</a:t>
            </a:r>
          </a:p>
          <a:p>
            <a:endParaRPr lang="ru-RU" dirty="0"/>
          </a:p>
        </p:txBody>
      </p:sp>
    </p:spTree>
    <p:extLst>
      <p:ext uri="{BB962C8B-B14F-4D97-AF65-F5344CB8AC3E}">
        <p14:creationId xmlns:p14="http://schemas.microsoft.com/office/powerpoint/2010/main" val="315761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282613"/>
            <a:ext cx="7239000" cy="857250"/>
          </a:xfrm>
        </p:spPr>
        <p:txBody>
          <a:bodyPr>
            <a:normAutofit/>
          </a:bodyPr>
          <a:lstStyle/>
          <a:p>
            <a:r>
              <a:rPr lang="ru-RU" sz="2000" dirty="0">
                <a:solidFill>
                  <a:schemeClr val="bg1"/>
                </a:solidFill>
              </a:rPr>
              <a:t>Порядок проведения Общественного контроля </a:t>
            </a:r>
            <a:endParaRPr lang="ru-RU" sz="2000" dirty="0">
              <a:solidFill>
                <a:schemeClr val="bg1"/>
              </a:solidFill>
            </a:endParaRPr>
          </a:p>
        </p:txBody>
      </p:sp>
      <p:sp>
        <p:nvSpPr>
          <p:cNvPr id="5" name="Нижний колонтитул 3"/>
          <p:cNvSpPr>
            <a:spLocks noGrp="1"/>
          </p:cNvSpPr>
          <p:nvPr>
            <p:ph type="ftr" sz="quarter" idx="11"/>
          </p:nvPr>
        </p:nvSpPr>
        <p:spPr>
          <a:xfrm>
            <a:off x="0" y="4686300"/>
            <a:ext cx="9144000" cy="342900"/>
          </a:xfrm>
        </p:spPr>
        <p:txBody>
          <a:bodyPr/>
          <a:lstStyle/>
          <a:p>
            <a:r>
              <a:rPr lang="en-US" sz="1400" dirty="0" err="1">
                <a:solidFill>
                  <a:srgbClr val="C00000"/>
                </a:solidFill>
              </a:rPr>
              <a:t>Instagram</a:t>
            </a:r>
            <a:r>
              <a:rPr lang="ru-RU" sz="1400" dirty="0">
                <a:solidFill>
                  <a:srgbClr val="C00000"/>
                </a:solidFill>
              </a:rPr>
              <a:t>/ </a:t>
            </a:r>
            <a:r>
              <a:rPr lang="en-US" sz="1400" dirty="0" err="1">
                <a:solidFill>
                  <a:srgbClr val="C00000"/>
                </a:solidFill>
              </a:rPr>
              <a:t>Facebook</a:t>
            </a:r>
            <a:r>
              <a:rPr lang="en-US" sz="1400" dirty="0">
                <a:solidFill>
                  <a:srgbClr val="C00000"/>
                </a:solidFill>
              </a:rPr>
              <a:t>- </a:t>
            </a:r>
            <a:r>
              <a:rPr lang="ru-RU" sz="1400" dirty="0">
                <a:solidFill>
                  <a:srgbClr val="C00000"/>
                </a:solidFill>
              </a:rPr>
              <a:t>Национальная Лига Потребителей     </a:t>
            </a:r>
            <a:r>
              <a:rPr lang="en-US" sz="1400" dirty="0" err="1">
                <a:solidFill>
                  <a:srgbClr val="C00000"/>
                </a:solidFill>
              </a:rPr>
              <a:t>Youtube</a:t>
            </a:r>
            <a:r>
              <a:rPr lang="en-US" sz="1400" dirty="0">
                <a:solidFill>
                  <a:srgbClr val="C00000"/>
                </a:solidFill>
              </a:rPr>
              <a:t>- </a:t>
            </a:r>
            <a:r>
              <a:rPr lang="ru-RU" sz="1400" dirty="0">
                <a:solidFill>
                  <a:srgbClr val="C00000"/>
                </a:solidFill>
              </a:rPr>
              <a:t>Светлана Романовская</a:t>
            </a:r>
          </a:p>
          <a:p>
            <a:r>
              <a:rPr lang="kk-KZ" sz="1400" dirty="0">
                <a:solidFill>
                  <a:srgbClr val="C00000"/>
                </a:solidFill>
              </a:rPr>
              <a:t>  </a:t>
            </a:r>
            <a:r>
              <a:rPr lang="en-US" sz="1400" dirty="0">
                <a:solidFill>
                  <a:srgbClr val="C00000"/>
                </a:solidFill>
              </a:rPr>
              <a:t>Active/</a:t>
            </a:r>
            <a:r>
              <a:rPr lang="en-US" sz="1400" dirty="0" err="1">
                <a:solidFill>
                  <a:srgbClr val="C00000"/>
                </a:solidFill>
              </a:rPr>
              <a:t>Kcell</a:t>
            </a:r>
            <a:r>
              <a:rPr lang="en-US" sz="1400" dirty="0">
                <a:solidFill>
                  <a:srgbClr val="C00000"/>
                </a:solidFill>
              </a:rPr>
              <a:t> 2040           Beeline 2518             +7 (727) 277-89-45</a:t>
            </a:r>
          </a:p>
        </p:txBody>
      </p:sp>
      <p:sp>
        <p:nvSpPr>
          <p:cNvPr id="6" name="Содержимое 2"/>
          <p:cNvSpPr>
            <a:spLocks noGrp="1"/>
          </p:cNvSpPr>
          <p:nvPr>
            <p:ph idx="1"/>
          </p:nvPr>
        </p:nvSpPr>
        <p:spPr>
          <a:xfrm>
            <a:off x="179512" y="1275606"/>
            <a:ext cx="8495860" cy="2949074"/>
          </a:xfrm>
        </p:spPr>
        <p:txBody>
          <a:bodyPr>
            <a:normAutofit fontScale="92500" lnSpcReduction="10000"/>
          </a:bodyPr>
          <a:lstStyle/>
          <a:p>
            <a:pPr marL="0" indent="0" algn="ctr" fontAlgn="base">
              <a:spcAft>
                <a:spcPts val="600"/>
              </a:spcAft>
              <a:buNone/>
            </a:pPr>
            <a:r>
              <a:rPr lang="ru-RU" sz="2000" b="1" dirty="0" smtClean="0">
                <a:solidFill>
                  <a:srgbClr val="C00000"/>
                </a:solidFill>
              </a:rPr>
              <a:t>Общественный контроль осуществляется по основаниям и с периодичностью</a:t>
            </a:r>
            <a:r>
              <a:rPr lang="ru-RU" sz="2000" b="1" dirty="0" smtClean="0">
                <a:solidFill>
                  <a:srgbClr val="C00000"/>
                </a:solidFill>
              </a:rPr>
              <a:t>:</a:t>
            </a:r>
          </a:p>
          <a:p>
            <a:pPr marL="0" indent="0" algn="ctr" fontAlgn="base">
              <a:spcAft>
                <a:spcPts val="600"/>
              </a:spcAft>
              <a:buNone/>
            </a:pPr>
            <a:endParaRPr lang="ru-RU" sz="1800" b="1" dirty="0" smtClean="0">
              <a:solidFill>
                <a:srgbClr val="C00000"/>
              </a:solidFill>
            </a:endParaRPr>
          </a:p>
          <a:p>
            <a:pPr fontAlgn="base">
              <a:spcAft>
                <a:spcPts val="600"/>
              </a:spcAft>
              <a:buFont typeface="Wingdings" panose="05000000000000000000" pitchFamily="2" charset="2"/>
              <a:buChar char="q"/>
            </a:pPr>
            <a:r>
              <a:rPr lang="ru-RU" sz="1800" dirty="0" smtClean="0"/>
              <a:t>не более </a:t>
            </a:r>
            <a:r>
              <a:rPr lang="ru-RU" sz="1800" dirty="0" smtClean="0">
                <a:solidFill>
                  <a:srgbClr val="C00000"/>
                </a:solidFill>
              </a:rPr>
              <a:t>двух раз в год </a:t>
            </a:r>
            <a:r>
              <a:rPr lang="ru-RU" sz="1800" dirty="0" smtClean="0"/>
              <a:t>по итогам мониторинга и обобщений обращений потребителей;</a:t>
            </a:r>
          </a:p>
          <a:p>
            <a:pPr fontAlgn="base">
              <a:spcAft>
                <a:spcPts val="600"/>
              </a:spcAft>
              <a:buFont typeface="Wingdings" panose="05000000000000000000" pitchFamily="2" charset="2"/>
              <a:buChar char="q"/>
            </a:pPr>
            <a:r>
              <a:rPr lang="ru-RU" sz="1800" dirty="0" smtClean="0">
                <a:solidFill>
                  <a:srgbClr val="C00000"/>
                </a:solidFill>
              </a:rPr>
              <a:t>единожды</a:t>
            </a:r>
            <a:r>
              <a:rPr lang="ru-RU" sz="1800" dirty="0" smtClean="0"/>
              <a:t> в целях проверки реализации рекомендаций по результатам предыдущего общественного контроля;</a:t>
            </a:r>
          </a:p>
          <a:p>
            <a:pPr fontAlgn="base">
              <a:spcAft>
                <a:spcPts val="600"/>
              </a:spcAft>
              <a:buFont typeface="Wingdings" panose="05000000000000000000" pitchFamily="2" charset="2"/>
              <a:buChar char="q"/>
            </a:pPr>
            <a:r>
              <a:rPr lang="ru-RU" sz="1800" dirty="0" smtClean="0"/>
              <a:t>по мере поступления в общественные объединения потребителей, ассоциации (союзы) </a:t>
            </a:r>
            <a:r>
              <a:rPr lang="ru-RU" sz="1800" dirty="0" smtClean="0">
                <a:solidFill>
                  <a:srgbClr val="C00000"/>
                </a:solidFill>
              </a:rPr>
              <a:t>пяти и более жалоб </a:t>
            </a:r>
            <a:r>
              <a:rPr lang="ru-RU" sz="1800" dirty="0" smtClean="0"/>
              <a:t>потребителей в отношении одного и того же предпринимателя в течение квартала в одном населенном пункте.</a:t>
            </a:r>
          </a:p>
          <a:p>
            <a:pPr>
              <a:buNone/>
            </a:pPr>
            <a:endParaRPr lang="ru-RU" dirty="0"/>
          </a:p>
        </p:txBody>
      </p:sp>
    </p:spTree>
    <p:extLst>
      <p:ext uri="{BB962C8B-B14F-4D97-AF65-F5344CB8AC3E}">
        <p14:creationId xmlns:p14="http://schemas.microsoft.com/office/powerpoint/2010/main" val="36402443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5573</Words>
  <Application>Microsoft Office PowerPoint</Application>
  <PresentationFormat>Экран (16:9)</PresentationFormat>
  <Paragraphs>356</Paragraphs>
  <Slides>46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46</vt:i4>
      </vt:variant>
    </vt:vector>
  </HeadingPairs>
  <TitlesOfParts>
    <vt:vector size="51" baseType="lpstr">
      <vt:lpstr>Arial</vt:lpstr>
      <vt:lpstr>Arial Black</vt:lpstr>
      <vt:lpstr>Calibri</vt:lpstr>
      <vt:lpstr>Wingdings</vt:lpstr>
      <vt:lpstr>Тема Office</vt:lpstr>
      <vt:lpstr>«Правовые аспекты защиты прав потребителей»</vt:lpstr>
      <vt:lpstr>Презентация PowerPoint</vt:lpstr>
      <vt:lpstr>Презентация PowerPoint</vt:lpstr>
      <vt:lpstr>Права Обществ по защите прав потребителей </vt:lpstr>
      <vt:lpstr>Права Обществ по защите прав потребителей </vt:lpstr>
      <vt:lpstr>Права Обществ по защите прав потребителей </vt:lpstr>
      <vt:lpstr>Права Обществ по защите прав потребителей </vt:lpstr>
      <vt:lpstr>Общественный контроль, регулируется ст.41 ЗРК «О защите прав потребителей»</vt:lpstr>
      <vt:lpstr>Порядок проведения Общественного контроля </vt:lpstr>
      <vt:lpstr>Порядок проведения Общественного контроля </vt:lpstr>
      <vt:lpstr>Новая система защиты прав потребителей:</vt:lpstr>
      <vt:lpstr>Потребитель</vt:lpstr>
      <vt:lpstr>Продавец/Исполнитель/ Производитель</vt:lpstr>
      <vt:lpstr>Продавец (изготовитель, исполнитель) обязан согласно ст.24 ЗРК «О защите прав потребителей»:</vt:lpstr>
      <vt:lpstr>Продавец (изготовитель, исполнитель) обязан:</vt:lpstr>
      <vt:lpstr>Продавец (изготовитель, исполнитель) обязан:</vt:lpstr>
      <vt:lpstr>Ответственность предпринимателей, не исполняющих своих обязанностей (ст.190 КоАП РК):</vt:lpstr>
      <vt:lpstr>Административная ответственность в сфере защиты прав потребителей (ст.190 КоАП РК):</vt:lpstr>
      <vt:lpstr>Наиболее распространенные нарушения в сфере защиты прав потребителей:</vt:lpstr>
      <vt:lpstr>Право потребителя на возврат товара надлежащего качества</vt:lpstr>
      <vt:lpstr>Условия возврата товаров надлежащего качества (ст.14, ст.30 ЗРК «ОЗПП»):</vt:lpstr>
      <vt:lpstr>Товары надлежащего качества  не подлежащие возврату (ст.30 ЗРК «О ЗПП»)</vt:lpstr>
      <vt:lpstr>Право потребителя на возврат товара ненадлежащего качества</vt:lpstr>
      <vt:lpstr>Процедура возврата товара ненадлежащего качества</vt:lpstr>
      <vt:lpstr>Дополнительная проверка качества товара (ст.30 ЗРК «О ЗПП»)</vt:lpstr>
      <vt:lpstr>Отказ в возврате оплаты за не оказанные услуги/ работы, непредоставленный товар</vt:lpstr>
      <vt:lpstr>Выдача чека не установленного образца:</vt:lpstr>
      <vt:lpstr>Отказ в приеме безналичной оплаты согласно ст.194-195 КоАП РК:</vt:lpstr>
      <vt:lpstr>ВНИМАНИЕ!</vt:lpstr>
      <vt:lpstr>Обращение потребителя к продавцу (изготовителю, исполнителю)</vt:lpstr>
      <vt:lpstr>Обращение в госорганы, осуществляющие функции в сфере защиты прав потребителей</vt:lpstr>
      <vt:lpstr>Процедура рассмотрения обращения потребителя уполномоченным органом</vt:lpstr>
      <vt:lpstr>Компетенция Правительства РК в сфере ЗПП:</vt:lpstr>
      <vt:lpstr>Уполномоченные органы в сфере защиты прав потребителей:</vt:lpstr>
      <vt:lpstr>Иные уполномоченные органы в сфере защиты прав потребителей:</vt:lpstr>
      <vt:lpstr>Единая информационная система защиты прав потребителей</vt:lpstr>
      <vt:lpstr>Досудебное урегулирование потребительского спора</vt:lpstr>
      <vt:lpstr>Медиация</vt:lpstr>
      <vt:lpstr>Арбитраж</vt:lpstr>
      <vt:lpstr>ОТВЕТЫ НА ВОПРОСЫ</vt:lpstr>
      <vt:lpstr>ВОПРОСЫ:</vt:lpstr>
      <vt:lpstr>ВОПРОСЫ:</vt:lpstr>
      <vt:lpstr>ВОПРОСЫ:</vt:lpstr>
      <vt:lpstr>ВОПРОСЫ:</vt:lpstr>
      <vt:lpstr>ВОПРОСЫ:</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Элина Черногрицкая</dc:creator>
  <cp:lastModifiedBy>Элина Черногрицкая</cp:lastModifiedBy>
  <cp:revision>141</cp:revision>
  <dcterms:created xsi:type="dcterms:W3CDTF">2018-01-30T04:51:50Z</dcterms:created>
  <dcterms:modified xsi:type="dcterms:W3CDTF">2020-07-21T11:19:37Z</dcterms:modified>
</cp:coreProperties>
</file>