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57" r:id="rId3"/>
    <p:sldId id="258" r:id="rId4"/>
    <p:sldId id="298" r:id="rId5"/>
    <p:sldId id="299" r:id="rId6"/>
    <p:sldId id="300" r:id="rId7"/>
    <p:sldId id="301" r:id="rId8"/>
    <p:sldId id="260" r:id="rId9"/>
    <p:sldId id="261" r:id="rId10"/>
    <p:sldId id="262" r:id="rId11"/>
    <p:sldId id="263" r:id="rId12"/>
    <p:sldId id="264" r:id="rId13"/>
    <p:sldId id="265" r:id="rId14"/>
    <p:sldId id="268" r:id="rId15"/>
    <p:sldId id="267"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302" r:id="rId38"/>
    <p:sldId id="296" r:id="rId39"/>
  </p:sldIdLst>
  <p:sldSz cx="18288000" cy="10287000"/>
  <p:notesSz cx="6858000" cy="9144000"/>
  <p:embeddedFontLst>
    <p:embeddedFont>
      <p:font typeface="Calibri (MS)" panose="020B0604020202020204" charset="0"/>
      <p:regular r:id="rId41"/>
    </p:embeddedFont>
    <p:embeddedFont>
      <p:font typeface="Calibri (MS) Bold" panose="020B0604020202020204" charset="0"/>
      <p:regular r:id="rId42"/>
      <p:bold r:id="rId43"/>
    </p:embeddedFont>
    <p:embeddedFont>
      <p:font typeface="Carlito Bold" panose="020B0604020202020204" charset="0"/>
      <p:regular r:id="rId44"/>
      <p:bold r:id="rId45"/>
    </p:embeddedFont>
    <p:embeddedFont>
      <p:font typeface="Century Gothic" panose="020B0502020202020204" pitchFamily="34" charset="0"/>
      <p:regular r:id="rId46"/>
      <p:bold r:id="rId47"/>
      <p:italic r:id="rId48"/>
      <p:boldItalic r:id="rId49"/>
    </p:embeddedFont>
    <p:embeddedFont>
      <p:font typeface="Century Gothic Bold" panose="020B0604020202020204" charset="0"/>
      <p:regular r:id="rId50"/>
      <p:bold r:id="rId51"/>
    </p:embeddedFont>
    <p:embeddedFont>
      <p:font typeface="Century Gothic Paneuropean" panose="020B0604020202020204" charset="0"/>
      <p:regular r:id="rId52"/>
    </p:embeddedFont>
    <p:embeddedFont>
      <p:font typeface="Century Gothic Paneuropean Bold" panose="020B0604020202020204" charset="0"/>
      <p:regular r:id="rId53"/>
      <p:bold r:id="rId54"/>
    </p:embeddedFont>
    <p:embeddedFont>
      <p:font typeface="Gotham Bold" panose="020B0604020202020204" charset="0"/>
      <p:regular r:id="rId55"/>
      <p:bold r:id="rId56"/>
      <p:italic r:id="rId57"/>
      <p:boldItalic r:id="rId58"/>
    </p:embeddedFont>
    <p:embeddedFont>
      <p:font typeface="Gotham Cond" charset="0"/>
      <p:regular r:id="rId59"/>
      <p:bold r:id="rId60"/>
      <p:italic r:id="rId61"/>
      <p:boldItalic r:id="rId62"/>
    </p:embeddedFont>
    <p:embeddedFont>
      <p:font typeface="Gotham Cond Black" charset="0"/>
      <p:bold r:id="rId63"/>
      <p:italic r:id="rId64"/>
      <p:boldItalic r:id="rId65"/>
    </p:embeddedFont>
    <p:embeddedFont>
      <p:font typeface="Gotham Cond Medium" charset="0"/>
      <p:regular r:id="rId66"/>
      <p:italic r:id="rId6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92B7B9-77A9-4B6B-919A-6AF15B3EF85A}" v="1" dt="2026-01-15T08:53:01.289"/>
    <p1510:client id="{9EDEF0E0-D1BA-4CF1-BC21-6640E8D57418}" v="2" dt="2026-01-15T08:19:02.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19" autoAdjust="0"/>
    <p:restoredTop sz="94629" autoAdjust="0"/>
  </p:normalViewPr>
  <p:slideViewPr>
    <p:cSldViewPr>
      <p:cViewPr varScale="1">
        <p:scale>
          <a:sx n="45" d="100"/>
          <a:sy n="45" d="100"/>
        </p:scale>
        <p:origin x="540"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1.fntdata"/><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diya Martynova" userId="2eab1654c5c7a0d3" providerId="LiveId" clId="{40D4EE82-B464-49D1-9E96-00F01CE70A49}"/>
    <pc:docChg chg="undo custSel addSld delSld modSld">
      <pc:chgData name="Lidiya Martynova" userId="2eab1654c5c7a0d3" providerId="LiveId" clId="{40D4EE82-B464-49D1-9E96-00F01CE70A49}" dt="2026-01-15T08:53:01.287" v="308"/>
      <pc:docMkLst>
        <pc:docMk/>
      </pc:docMkLst>
      <pc:sldChg chg="del">
        <pc:chgData name="Lidiya Martynova" userId="2eab1654c5c7a0d3" providerId="LiveId" clId="{40D4EE82-B464-49D1-9E96-00F01CE70A49}" dt="2026-01-15T08:11:08.928" v="57" actId="2696"/>
        <pc:sldMkLst>
          <pc:docMk/>
          <pc:sldMk cId="0" sldId="259"/>
        </pc:sldMkLst>
      </pc:sldChg>
      <pc:sldChg chg="modSp mod">
        <pc:chgData name="Lidiya Martynova" userId="2eab1654c5c7a0d3" providerId="LiveId" clId="{40D4EE82-B464-49D1-9E96-00F01CE70A49}" dt="2026-01-15T08:14:51.861" v="74" actId="14100"/>
        <pc:sldMkLst>
          <pc:docMk/>
          <pc:sldMk cId="0" sldId="262"/>
        </pc:sldMkLst>
        <pc:spChg chg="mod">
          <ac:chgData name="Lidiya Martynova" userId="2eab1654c5c7a0d3" providerId="LiveId" clId="{40D4EE82-B464-49D1-9E96-00F01CE70A49}" dt="2026-01-15T08:14:51.861" v="74" actId="14100"/>
          <ac:spMkLst>
            <pc:docMk/>
            <pc:sldMk cId="0" sldId="262"/>
            <ac:spMk id="6" creationId="{00000000-0000-0000-0000-000000000000}"/>
          </ac:spMkLst>
        </pc:spChg>
      </pc:sldChg>
      <pc:sldChg chg="modSp mod">
        <pc:chgData name="Lidiya Martynova" userId="2eab1654c5c7a0d3" providerId="LiveId" clId="{40D4EE82-B464-49D1-9E96-00F01CE70A49}" dt="2026-01-15T08:50:53.925" v="299" actId="20577"/>
        <pc:sldMkLst>
          <pc:docMk/>
          <pc:sldMk cId="0" sldId="263"/>
        </pc:sldMkLst>
        <pc:spChg chg="mod">
          <ac:chgData name="Lidiya Martynova" userId="2eab1654c5c7a0d3" providerId="LiveId" clId="{40D4EE82-B464-49D1-9E96-00F01CE70A49}" dt="2026-01-15T08:50:53.925" v="299" actId="20577"/>
          <ac:spMkLst>
            <pc:docMk/>
            <pc:sldMk cId="0" sldId="263"/>
            <ac:spMk id="6" creationId="{00000000-0000-0000-0000-000000000000}"/>
          </ac:spMkLst>
        </pc:spChg>
      </pc:sldChg>
      <pc:sldChg chg="addSp modSp mod">
        <pc:chgData name="Lidiya Martynova" userId="2eab1654c5c7a0d3" providerId="LiveId" clId="{40D4EE82-B464-49D1-9E96-00F01CE70A49}" dt="2026-01-15T08:31:28.693" v="212" actId="255"/>
        <pc:sldMkLst>
          <pc:docMk/>
          <pc:sldMk cId="0" sldId="264"/>
        </pc:sldMkLst>
        <pc:spChg chg="add mod">
          <ac:chgData name="Lidiya Martynova" userId="2eab1654c5c7a0d3" providerId="LiveId" clId="{40D4EE82-B464-49D1-9E96-00F01CE70A49}" dt="2026-01-15T08:31:28.693" v="212" actId="255"/>
          <ac:spMkLst>
            <pc:docMk/>
            <pc:sldMk cId="0" sldId="264"/>
            <ac:spMk id="7" creationId="{274DAD22-27EE-9CF9-069F-B255EA7AC692}"/>
          </ac:spMkLst>
        </pc:spChg>
      </pc:sldChg>
      <pc:sldChg chg="modSp del mod">
        <pc:chgData name="Lidiya Martynova" userId="2eab1654c5c7a0d3" providerId="LiveId" clId="{40D4EE82-B464-49D1-9E96-00F01CE70A49}" dt="2026-01-15T08:24:13.460" v="182" actId="2696"/>
        <pc:sldMkLst>
          <pc:docMk/>
          <pc:sldMk cId="0" sldId="266"/>
        </pc:sldMkLst>
        <pc:spChg chg="mod">
          <ac:chgData name="Lidiya Martynova" userId="2eab1654c5c7a0d3" providerId="LiveId" clId="{40D4EE82-B464-49D1-9E96-00F01CE70A49}" dt="2026-01-15T08:23:46.176" v="181" actId="20577"/>
          <ac:spMkLst>
            <pc:docMk/>
            <pc:sldMk cId="0" sldId="266"/>
            <ac:spMk id="5" creationId="{00000000-0000-0000-0000-000000000000}"/>
          </ac:spMkLst>
        </pc:spChg>
      </pc:sldChg>
      <pc:sldChg chg="modSp mod">
        <pc:chgData name="Lidiya Martynova" userId="2eab1654c5c7a0d3" providerId="LiveId" clId="{40D4EE82-B464-49D1-9E96-00F01CE70A49}" dt="2026-01-15T08:31:42.310" v="214" actId="20577"/>
        <pc:sldMkLst>
          <pc:docMk/>
          <pc:sldMk cId="0" sldId="268"/>
        </pc:sldMkLst>
        <pc:spChg chg="mod">
          <ac:chgData name="Lidiya Martynova" userId="2eab1654c5c7a0d3" providerId="LiveId" clId="{40D4EE82-B464-49D1-9E96-00F01CE70A49}" dt="2026-01-15T08:31:42.310" v="214" actId="20577"/>
          <ac:spMkLst>
            <pc:docMk/>
            <pc:sldMk cId="0" sldId="268"/>
            <ac:spMk id="5" creationId="{00000000-0000-0000-0000-000000000000}"/>
          </ac:spMkLst>
        </pc:spChg>
      </pc:sldChg>
      <pc:sldChg chg="modSp mod">
        <pc:chgData name="Lidiya Martynova" userId="2eab1654c5c7a0d3" providerId="LiveId" clId="{40D4EE82-B464-49D1-9E96-00F01CE70A49}" dt="2026-01-15T08:27:37.587" v="210" actId="20577"/>
        <pc:sldMkLst>
          <pc:docMk/>
          <pc:sldMk cId="0" sldId="281"/>
        </pc:sldMkLst>
        <pc:spChg chg="mod">
          <ac:chgData name="Lidiya Martynova" userId="2eab1654c5c7a0d3" providerId="LiveId" clId="{40D4EE82-B464-49D1-9E96-00F01CE70A49}" dt="2026-01-15T08:27:37.587" v="210" actId="20577"/>
          <ac:spMkLst>
            <pc:docMk/>
            <pc:sldMk cId="0" sldId="281"/>
            <ac:spMk id="17" creationId="{00000000-0000-0000-0000-000000000000}"/>
          </ac:spMkLst>
        </pc:spChg>
      </pc:sldChg>
      <pc:sldChg chg="add del">
        <pc:chgData name="Lidiya Martynova" userId="2eab1654c5c7a0d3" providerId="LiveId" clId="{40D4EE82-B464-49D1-9E96-00F01CE70A49}" dt="2026-01-15T08:52:00.712" v="303" actId="2696"/>
        <pc:sldMkLst>
          <pc:docMk/>
          <pc:sldMk cId="0" sldId="289"/>
        </pc:sldMkLst>
      </pc:sldChg>
      <pc:sldChg chg="del">
        <pc:chgData name="Lidiya Martynova" userId="2eab1654c5c7a0d3" providerId="LiveId" clId="{40D4EE82-B464-49D1-9E96-00F01CE70A49}" dt="2026-01-15T08:51:42.187" v="300" actId="2696"/>
        <pc:sldMkLst>
          <pc:docMk/>
          <pc:sldMk cId="0" sldId="290"/>
        </pc:sldMkLst>
      </pc:sldChg>
      <pc:sldChg chg="del">
        <pc:chgData name="Lidiya Martynova" userId="2eab1654c5c7a0d3" providerId="LiveId" clId="{40D4EE82-B464-49D1-9E96-00F01CE70A49}" dt="2026-01-15T08:51:49.218" v="301" actId="2696"/>
        <pc:sldMkLst>
          <pc:docMk/>
          <pc:sldMk cId="0" sldId="291"/>
        </pc:sldMkLst>
      </pc:sldChg>
      <pc:sldChg chg="del">
        <pc:chgData name="Lidiya Martynova" userId="2eab1654c5c7a0d3" providerId="LiveId" clId="{40D4EE82-B464-49D1-9E96-00F01CE70A49}" dt="2026-01-15T08:52:07.342" v="304" actId="2696"/>
        <pc:sldMkLst>
          <pc:docMk/>
          <pc:sldMk cId="0" sldId="292"/>
        </pc:sldMkLst>
      </pc:sldChg>
      <pc:sldChg chg="del">
        <pc:chgData name="Lidiya Martynova" userId="2eab1654c5c7a0d3" providerId="LiveId" clId="{40D4EE82-B464-49D1-9E96-00F01CE70A49}" dt="2026-01-15T08:52:16.562" v="305" actId="2696"/>
        <pc:sldMkLst>
          <pc:docMk/>
          <pc:sldMk cId="0" sldId="293"/>
        </pc:sldMkLst>
      </pc:sldChg>
      <pc:sldChg chg="del">
        <pc:chgData name="Lidiya Martynova" userId="2eab1654c5c7a0d3" providerId="LiveId" clId="{40D4EE82-B464-49D1-9E96-00F01CE70A49}" dt="2026-01-15T08:52:20.394" v="306" actId="2696"/>
        <pc:sldMkLst>
          <pc:docMk/>
          <pc:sldMk cId="0" sldId="294"/>
        </pc:sldMkLst>
      </pc:sldChg>
      <pc:sldChg chg="del">
        <pc:chgData name="Lidiya Martynova" userId="2eab1654c5c7a0d3" providerId="LiveId" clId="{40D4EE82-B464-49D1-9E96-00F01CE70A49}" dt="2026-01-15T08:52:23.977" v="307" actId="2696"/>
        <pc:sldMkLst>
          <pc:docMk/>
          <pc:sldMk cId="0" sldId="295"/>
        </pc:sldMkLst>
      </pc:sldChg>
      <pc:sldChg chg="modSp mod">
        <pc:chgData name="Lidiya Martynova" userId="2eab1654c5c7a0d3" providerId="LiveId" clId="{40D4EE82-B464-49D1-9E96-00F01CE70A49}" dt="2026-01-15T08:49:44.437" v="234" actId="20577"/>
        <pc:sldMkLst>
          <pc:docMk/>
          <pc:sldMk cId="2557129015" sldId="301"/>
        </pc:sldMkLst>
        <pc:spChg chg="mod">
          <ac:chgData name="Lidiya Martynova" userId="2eab1654c5c7a0d3" providerId="LiveId" clId="{40D4EE82-B464-49D1-9E96-00F01CE70A49}" dt="2026-01-15T08:49:44.437" v="234" actId="20577"/>
          <ac:spMkLst>
            <pc:docMk/>
            <pc:sldMk cId="2557129015" sldId="301"/>
            <ac:spMk id="6" creationId="{A1E65983-B118-F36A-4002-9DE36C94A861}"/>
          </ac:spMkLst>
        </pc:spChg>
      </pc:sldChg>
      <pc:sldChg chg="add">
        <pc:chgData name="Lidiya Martynova" userId="2eab1654c5c7a0d3" providerId="LiveId" clId="{40D4EE82-B464-49D1-9E96-00F01CE70A49}" dt="2026-01-15T08:53:01.287" v="308"/>
        <pc:sldMkLst>
          <pc:docMk/>
          <pc:sldMk cId="0" sldId="302"/>
        </pc:sldMkLst>
      </pc:sldChg>
    </pc:docChg>
  </pc:docChgLst>
  <pc:docChgLst>
    <pc:chgData name="Ravil Kassilgov" userId="e8085b85056f7f5e" providerId="LiveId" clId="{E2EF885B-1620-4B58-91D8-8F761C84DB13}"/>
    <pc:docChg chg="undo custSel modSld">
      <pc:chgData name="Ravil Kassilgov" userId="e8085b85056f7f5e" providerId="LiveId" clId="{E2EF885B-1620-4B58-91D8-8F761C84DB13}" dt="2026-01-15T09:04:56.439" v="218" actId="20577"/>
      <pc:docMkLst>
        <pc:docMk/>
      </pc:docMkLst>
      <pc:sldChg chg="modSp mod">
        <pc:chgData name="Ravil Kassilgov" userId="e8085b85056f7f5e" providerId="LiveId" clId="{E2EF885B-1620-4B58-91D8-8F761C84DB13}" dt="2026-01-15T08:55:03.651" v="16" actId="20577"/>
        <pc:sldMkLst>
          <pc:docMk/>
          <pc:sldMk cId="0" sldId="256"/>
        </pc:sldMkLst>
        <pc:spChg chg="mod">
          <ac:chgData name="Ravil Kassilgov" userId="e8085b85056f7f5e" providerId="LiveId" clId="{E2EF885B-1620-4B58-91D8-8F761C84DB13}" dt="2026-01-15T08:55:03.651" v="16" actId="20577"/>
          <ac:spMkLst>
            <pc:docMk/>
            <pc:sldMk cId="0" sldId="256"/>
            <ac:spMk id="8" creationId="{00000000-0000-0000-0000-000000000000}"/>
          </ac:spMkLst>
        </pc:spChg>
      </pc:sldChg>
      <pc:sldChg chg="modSp mod">
        <pc:chgData name="Ravil Kassilgov" userId="e8085b85056f7f5e" providerId="LiveId" clId="{E2EF885B-1620-4B58-91D8-8F761C84DB13}" dt="2026-01-15T09:02:07.288" v="190" actId="20577"/>
        <pc:sldMkLst>
          <pc:docMk/>
          <pc:sldMk cId="0" sldId="262"/>
        </pc:sldMkLst>
        <pc:spChg chg="mod">
          <ac:chgData name="Ravil Kassilgov" userId="e8085b85056f7f5e" providerId="LiveId" clId="{E2EF885B-1620-4B58-91D8-8F761C84DB13}" dt="2026-01-15T09:02:07.288" v="190" actId="20577"/>
          <ac:spMkLst>
            <pc:docMk/>
            <pc:sldMk cId="0" sldId="262"/>
            <ac:spMk id="4" creationId="{00000000-0000-0000-0000-000000000000}"/>
          </ac:spMkLst>
        </pc:spChg>
      </pc:sldChg>
      <pc:sldChg chg="modSp mod">
        <pc:chgData name="Ravil Kassilgov" userId="e8085b85056f7f5e" providerId="LiveId" clId="{E2EF885B-1620-4B58-91D8-8F761C84DB13}" dt="2026-01-15T09:02:19.828" v="197" actId="20577"/>
        <pc:sldMkLst>
          <pc:docMk/>
          <pc:sldMk cId="0" sldId="263"/>
        </pc:sldMkLst>
        <pc:spChg chg="mod">
          <ac:chgData name="Ravil Kassilgov" userId="e8085b85056f7f5e" providerId="LiveId" clId="{E2EF885B-1620-4B58-91D8-8F761C84DB13}" dt="2026-01-15T09:02:12.277" v="196" actId="6549"/>
          <ac:spMkLst>
            <pc:docMk/>
            <pc:sldMk cId="0" sldId="263"/>
            <ac:spMk id="4" creationId="{00000000-0000-0000-0000-000000000000}"/>
          </ac:spMkLst>
        </pc:spChg>
        <pc:spChg chg="mod">
          <ac:chgData name="Ravil Kassilgov" userId="e8085b85056f7f5e" providerId="LiveId" clId="{E2EF885B-1620-4B58-91D8-8F761C84DB13}" dt="2026-01-15T09:02:19.828" v="197" actId="20577"/>
          <ac:spMkLst>
            <pc:docMk/>
            <pc:sldMk cId="0" sldId="263"/>
            <ac:spMk id="6" creationId="{00000000-0000-0000-0000-000000000000}"/>
          </ac:spMkLst>
        </pc:spChg>
      </pc:sldChg>
      <pc:sldChg chg="modSp mod">
        <pc:chgData name="Ravil Kassilgov" userId="e8085b85056f7f5e" providerId="LiveId" clId="{E2EF885B-1620-4B58-91D8-8F761C84DB13}" dt="2026-01-15T09:03:16.764" v="205" actId="20577"/>
        <pc:sldMkLst>
          <pc:docMk/>
          <pc:sldMk cId="0" sldId="268"/>
        </pc:sldMkLst>
        <pc:spChg chg="mod">
          <ac:chgData name="Ravil Kassilgov" userId="e8085b85056f7f5e" providerId="LiveId" clId="{E2EF885B-1620-4B58-91D8-8F761C84DB13}" dt="2026-01-15T09:03:16.764" v="205" actId="20577"/>
          <ac:spMkLst>
            <pc:docMk/>
            <pc:sldMk cId="0" sldId="268"/>
            <ac:spMk id="5" creationId="{00000000-0000-0000-0000-000000000000}"/>
          </ac:spMkLst>
        </pc:spChg>
      </pc:sldChg>
      <pc:sldChg chg="modSp mod">
        <pc:chgData name="Ravil Kassilgov" userId="e8085b85056f7f5e" providerId="LiveId" clId="{E2EF885B-1620-4B58-91D8-8F761C84DB13}" dt="2026-01-15T09:04:56.439" v="218" actId="20577"/>
        <pc:sldMkLst>
          <pc:docMk/>
          <pc:sldMk cId="0" sldId="296"/>
        </pc:sldMkLst>
        <pc:spChg chg="mod">
          <ac:chgData name="Ravil Kassilgov" userId="e8085b85056f7f5e" providerId="LiveId" clId="{E2EF885B-1620-4B58-91D8-8F761C84DB13}" dt="2026-01-15T09:04:56.439" v="218" actId="20577"/>
          <ac:spMkLst>
            <pc:docMk/>
            <pc:sldMk cId="0" sldId="296"/>
            <ac:spMk id="18" creationId="{00000000-0000-0000-0000-000000000000}"/>
          </ac:spMkLst>
        </pc:spChg>
      </pc:sldChg>
      <pc:sldChg chg="modSp mod">
        <pc:chgData name="Ravil Kassilgov" userId="e8085b85056f7f5e" providerId="LiveId" clId="{E2EF885B-1620-4B58-91D8-8F761C84DB13}" dt="2026-01-15T08:56:38.627" v="64" actId="20577"/>
        <pc:sldMkLst>
          <pc:docMk/>
          <pc:sldMk cId="2333539335" sldId="299"/>
        </pc:sldMkLst>
        <pc:spChg chg="mod">
          <ac:chgData name="Ravil Kassilgov" userId="e8085b85056f7f5e" providerId="LiveId" clId="{E2EF885B-1620-4B58-91D8-8F761C84DB13}" dt="2026-01-15T08:56:38.627" v="64" actId="20577"/>
          <ac:spMkLst>
            <pc:docMk/>
            <pc:sldMk cId="2333539335" sldId="299"/>
            <ac:spMk id="3" creationId="{EE4D3961-AF05-4ACB-3CBB-AF81E7AB0654}"/>
          </ac:spMkLst>
        </pc:spChg>
        <pc:spChg chg="mod">
          <ac:chgData name="Ravil Kassilgov" userId="e8085b85056f7f5e" providerId="LiveId" clId="{E2EF885B-1620-4B58-91D8-8F761C84DB13}" dt="2026-01-15T08:56:14.096" v="18" actId="20577"/>
          <ac:spMkLst>
            <pc:docMk/>
            <pc:sldMk cId="2333539335" sldId="299"/>
            <ac:spMk id="7" creationId="{56664987-C019-9232-D3D2-1E54CD587EAC}"/>
          </ac:spMkLst>
        </pc:spChg>
      </pc:sldChg>
      <pc:sldChg chg="modSp mod">
        <pc:chgData name="Ravil Kassilgov" userId="e8085b85056f7f5e" providerId="LiveId" clId="{E2EF885B-1620-4B58-91D8-8F761C84DB13}" dt="2026-01-15T08:57:40.710" v="107" actId="20577"/>
        <pc:sldMkLst>
          <pc:docMk/>
          <pc:sldMk cId="4188662014" sldId="300"/>
        </pc:sldMkLst>
        <pc:spChg chg="mod">
          <ac:chgData name="Ravil Kassilgov" userId="e8085b85056f7f5e" providerId="LiveId" clId="{E2EF885B-1620-4B58-91D8-8F761C84DB13}" dt="2026-01-15T08:57:40.710" v="107" actId="20577"/>
          <ac:spMkLst>
            <pc:docMk/>
            <pc:sldMk cId="4188662014" sldId="300"/>
            <ac:spMk id="4" creationId="{39DA2EE4-B1E1-60D7-1E9A-10DD23842EB7}"/>
          </ac:spMkLst>
        </pc:spChg>
      </pc:sldChg>
      <pc:sldChg chg="modSp mod">
        <pc:chgData name="Ravil Kassilgov" userId="e8085b85056f7f5e" providerId="LiveId" clId="{E2EF885B-1620-4B58-91D8-8F761C84DB13}" dt="2026-01-15T09:00:58.194" v="181" actId="20577"/>
        <pc:sldMkLst>
          <pc:docMk/>
          <pc:sldMk cId="2557129015" sldId="301"/>
        </pc:sldMkLst>
        <pc:spChg chg="mod">
          <ac:chgData name="Ravil Kassilgov" userId="e8085b85056f7f5e" providerId="LiveId" clId="{E2EF885B-1620-4B58-91D8-8F761C84DB13}" dt="2026-01-15T08:58:40.144" v="141" actId="113"/>
          <ac:spMkLst>
            <pc:docMk/>
            <pc:sldMk cId="2557129015" sldId="301"/>
            <ac:spMk id="3" creationId="{858F645E-A582-4C6A-77BB-E9812BC72BDF}"/>
          </ac:spMkLst>
        </pc:spChg>
        <pc:spChg chg="mod">
          <ac:chgData name="Ravil Kassilgov" userId="e8085b85056f7f5e" providerId="LiveId" clId="{E2EF885B-1620-4B58-91D8-8F761C84DB13}" dt="2026-01-15T09:00:58.194" v="181" actId="20577"/>
          <ac:spMkLst>
            <pc:docMk/>
            <pc:sldMk cId="2557129015" sldId="301"/>
            <ac:spMk id="6" creationId="{A1E65983-B118-F36A-4002-9DE36C94A8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15.01.2026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9</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59</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60</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63</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64</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66</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67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1.7.2013</a:t>
            </a:r>
          </a:p>
          <a:p>
            <a:endParaRPr lang="en-US"/>
          </a:p>
          <a:p>
            <a:r>
              <a:rPr lang="en-US"/>
              <a:t>56</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9</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BB9B-61BA-3D71-294C-93C695BC5BCB}"/>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064144-DBCB-9BF7-45C9-649CF1F2261D}"/>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9FF4AB8D-DE79-FAF0-6CB2-3074ACBD705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6798F09-CB3F-AFA3-E0A7-0F2211A1913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F168D5D4-EE58-CBCA-F3F9-E1D5178E1556}"/>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9</a:t>
            </a:r>
          </a:p>
          <a:p>
            <a:endParaRPr lang="en-US"/>
          </a:p>
          <a:p>
            <a:r>
              <a:rPr lang="en-US"/>
              <a:t>‹#›</a:t>
            </a:r>
          </a:p>
        </p:txBody>
      </p:sp>
      <p:sp>
        <p:nvSpPr>
          <p:cNvPr id="6" name="Footer Placeholder 5">
            <a:extLst>
              <a:ext uri="{FF2B5EF4-FFF2-40B4-BE49-F238E27FC236}">
                <a16:creationId xmlns:a16="http://schemas.microsoft.com/office/drawing/2014/main" id="{E798BE66-8B32-28AE-1F86-7D4DE172DC7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BE3A00F2-2DAE-4D2B-A526-9F50F8650D67}"/>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11521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8F85-74CD-CC0B-93EB-F2F49DF229E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78EFA30C-C356-FB4C-3901-0C1D888773A0}"/>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70CAF2CF-47E4-D499-1C3A-25EDCB2FA235}"/>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6793096-0144-B1EC-7C27-CBB629934C16}"/>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24B03274-2737-2267-02DA-75EFFF8B9F95}"/>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9</a:t>
            </a:r>
          </a:p>
          <a:p>
            <a:endParaRPr lang="en-US"/>
          </a:p>
          <a:p>
            <a:r>
              <a:rPr lang="en-US"/>
              <a:t>‹#›</a:t>
            </a:r>
          </a:p>
        </p:txBody>
      </p:sp>
      <p:sp>
        <p:nvSpPr>
          <p:cNvPr id="6" name="Footer Placeholder 5">
            <a:extLst>
              <a:ext uri="{FF2B5EF4-FFF2-40B4-BE49-F238E27FC236}">
                <a16:creationId xmlns:a16="http://schemas.microsoft.com/office/drawing/2014/main" id="{AA71D029-23A5-B100-0514-0D1130114CA7}"/>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E94904D3-624B-C232-CFE6-2A53308363C6}"/>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20725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5882D-0E8D-CCB1-B53E-D128B4C78A47}"/>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38B265-F8AD-36E9-90AB-51F3B5DCC0A3}"/>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D74F1F4D-4521-4561-7A00-5E65F88782F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C31FA30A-5362-F1F8-18AB-45628E8AC143}"/>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5C07506-8BCB-727F-B6B3-1F8B360C6BA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9</a:t>
            </a:r>
          </a:p>
          <a:p>
            <a:endParaRPr lang="en-US"/>
          </a:p>
          <a:p>
            <a:r>
              <a:rPr lang="en-US"/>
              <a:t>‹#›</a:t>
            </a:r>
          </a:p>
        </p:txBody>
      </p:sp>
      <p:sp>
        <p:nvSpPr>
          <p:cNvPr id="6" name="Footer Placeholder 5">
            <a:extLst>
              <a:ext uri="{FF2B5EF4-FFF2-40B4-BE49-F238E27FC236}">
                <a16:creationId xmlns:a16="http://schemas.microsoft.com/office/drawing/2014/main" id="{50ED8DDF-28EE-679C-7614-9D815B5589E0}"/>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68F4F7C3-9F3E-D61C-6EBA-C36AA9D5E2F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080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7F651-EA30-94AF-7C8A-2FDD4800BD1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9F115B81-BDE9-F4CB-DDEA-AECFF4543AA5}"/>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169FE37-132E-187C-7376-472D7B9F4ED8}"/>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F3D67EED-83D9-65EA-8413-8DA976AF6BF9}"/>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0B41821A-675D-EC44-90F9-44896523211E}"/>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9</a:t>
            </a:r>
          </a:p>
          <a:p>
            <a:endParaRPr lang="en-US"/>
          </a:p>
          <a:p>
            <a:r>
              <a:rPr lang="en-US"/>
              <a:t>‹#›</a:t>
            </a:r>
          </a:p>
        </p:txBody>
      </p:sp>
      <p:sp>
        <p:nvSpPr>
          <p:cNvPr id="6" name="Footer Placeholder 5">
            <a:extLst>
              <a:ext uri="{FF2B5EF4-FFF2-40B4-BE49-F238E27FC236}">
                <a16:creationId xmlns:a16="http://schemas.microsoft.com/office/drawing/2014/main" id="{D6FF964F-5081-75BB-F2CF-AAB7DC23AA7D}"/>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18D8D017-B217-E8CA-B568-0E73F4F3150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65833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57</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1.7.2013</a:t>
            </a:r>
          </a:p>
          <a:p>
            <a:endParaRPr lang="en-US"/>
          </a:p>
          <a:p>
            <a:r>
              <a:rPr lang="en-US"/>
              <a:t>58</a:t>
            </a:r>
          </a:p>
          <a:p>
            <a:endParaRPr lang="en-US"/>
          </a:p>
          <a:p>
            <a:r>
              <a:rPr lang="en-US"/>
              <a:t>‹#›</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www.youtube.com/@ravilkassilgov" TargetMode="External"/><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8.png"/><Relationship Id="rId5" Type="http://schemas.openxmlformats.org/officeDocument/2006/relationships/image" Target="../media/image4.svg"/><Relationship Id="rId15" Type="http://schemas.openxmlformats.org/officeDocument/2006/relationships/image" Target="../media/image12.png"/><Relationship Id="rId10" Type="http://schemas.openxmlformats.org/officeDocument/2006/relationships/hyperlink" Target="https://www.instagram.com/ravilkassilgov/" TargetMode="External"/><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online.zakon.kz/Document/?doc_id=37777973#sub_id=88000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online.zakon.kz/Document/?doc_id=37777973#sub_id=88000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3.sv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sv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hyperlink" Target="https://www.instagram.com/ravilkassilgov/" TargetMode="External"/><Relationship Id="rId13"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9.svg"/><Relationship Id="rId2" Type="http://schemas.openxmlformats.org/officeDocument/2006/relationships/image" Target="../media/image1.jpeg"/><Relationship Id="rId16"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hyperlink" Target="https://www.youtube.com/@ravilkassilgov" TargetMode="External"/><Relationship Id="rId11" Type="http://schemas.openxmlformats.org/officeDocument/2006/relationships/image" Target="../media/image8.png"/><Relationship Id="rId5" Type="http://schemas.openxmlformats.org/officeDocument/2006/relationships/image" Target="../media/image6.png"/><Relationship Id="rId15" Type="http://schemas.openxmlformats.org/officeDocument/2006/relationships/image" Target="../media/image12.png"/><Relationship Id="rId10" Type="http://schemas.openxmlformats.org/officeDocument/2006/relationships/image" Target="../media/image4.svg"/><Relationship Id="rId4" Type="http://schemas.openxmlformats.org/officeDocument/2006/relationships/image" Target="../media/image5.png"/><Relationship Id="rId9" Type="http://schemas.openxmlformats.org/officeDocument/2006/relationships/image" Target="../media/image3.png"/><Relationship Id="rId1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167" b="-9167"/>
              </a:stretch>
            </a:blipFill>
          </p:spPr>
          <p:txBody>
            <a:bodyPr/>
            <a:lstStyle/>
            <a:p>
              <a:endParaRPr lang="ru-RU"/>
            </a:p>
          </p:txBody>
        </p:sp>
      </p:grpSp>
      <p:grpSp>
        <p:nvGrpSpPr>
          <p:cNvPr id="4" name="Group 4"/>
          <p:cNvGrpSpPr/>
          <p:nvPr/>
        </p:nvGrpSpPr>
        <p:grpSpPr>
          <a:xfrm rot="-5400000">
            <a:off x="4000500" y="-4000500"/>
            <a:ext cx="10287000" cy="18288000"/>
            <a:chOff x="0" y="0"/>
            <a:chExt cx="13716000" cy="24384000"/>
          </a:xfrm>
        </p:grpSpPr>
        <p:sp>
          <p:nvSpPr>
            <p:cNvPr id="5" name="Freeform 5"/>
            <p:cNvSpPr/>
            <p:nvPr/>
          </p:nvSpPr>
          <p:spPr>
            <a:xfrm flipH="1">
              <a:off x="0" y="0"/>
              <a:ext cx="13716000" cy="24384000"/>
            </a:xfrm>
            <a:custGeom>
              <a:avLst/>
              <a:gdLst/>
              <a:ahLst/>
              <a:cxnLst/>
              <a:rect l="l" t="t" r="r" b="b"/>
              <a:pathLst>
                <a:path w="13716000" h="24384000">
                  <a:moveTo>
                    <a:pt x="13716000" y="0"/>
                  </a:moveTo>
                  <a:lnTo>
                    <a:pt x="0" y="0"/>
                  </a:lnTo>
                  <a:lnTo>
                    <a:pt x="0" y="24384000"/>
                  </a:lnTo>
                  <a:lnTo>
                    <a:pt x="13716000" y="24384000"/>
                  </a:lnTo>
                  <a:lnTo>
                    <a:pt x="13716000" y="0"/>
                  </a:lnTo>
                  <a:close/>
                </a:path>
              </a:pathLst>
            </a:custGeom>
            <a:blipFill>
              <a:blip r:embed="rId3"/>
              <a:stretch>
                <a:fillRect l="-93039" r="-93039"/>
              </a:stretch>
            </a:blipFill>
          </p:spPr>
          <p:txBody>
            <a:bodyPr/>
            <a:lstStyle/>
            <a:p>
              <a:endParaRPr lang="ru-RU"/>
            </a:p>
          </p:txBody>
        </p:sp>
      </p:grpSp>
      <p:grpSp>
        <p:nvGrpSpPr>
          <p:cNvPr id="6" name="Group 6"/>
          <p:cNvGrpSpPr/>
          <p:nvPr/>
        </p:nvGrpSpPr>
        <p:grpSpPr>
          <a:xfrm rot="5400000">
            <a:off x="3486150" y="-3486150"/>
            <a:ext cx="10287000" cy="17259300"/>
            <a:chOff x="0" y="0"/>
            <a:chExt cx="13716000" cy="23012400"/>
          </a:xfrm>
        </p:grpSpPr>
        <p:sp>
          <p:nvSpPr>
            <p:cNvPr id="7" name="Freeform 7"/>
            <p:cNvSpPr/>
            <p:nvPr/>
          </p:nvSpPr>
          <p:spPr>
            <a:xfrm>
              <a:off x="0" y="0"/>
              <a:ext cx="13716000" cy="23012400"/>
            </a:xfrm>
            <a:custGeom>
              <a:avLst/>
              <a:gdLst/>
              <a:ahLst/>
              <a:cxnLst/>
              <a:rect l="l" t="t" r="r" b="b"/>
              <a:pathLst>
                <a:path w="13716000" h="23012400">
                  <a:moveTo>
                    <a:pt x="0" y="0"/>
                  </a:moveTo>
                  <a:lnTo>
                    <a:pt x="13716000" y="0"/>
                  </a:lnTo>
                  <a:lnTo>
                    <a:pt x="13716000" y="23012400"/>
                  </a:lnTo>
                  <a:lnTo>
                    <a:pt x="0" y="23012400"/>
                  </a:lnTo>
                  <a:lnTo>
                    <a:pt x="0" y="0"/>
                  </a:lnTo>
                  <a:close/>
                </a:path>
              </a:pathLst>
            </a:custGeom>
            <a:blipFill>
              <a:blip r:embed="rId3"/>
              <a:stretch>
                <a:fillRect l="-84993" r="-84993"/>
              </a:stretch>
            </a:blipFill>
          </p:spPr>
          <p:txBody>
            <a:bodyPr/>
            <a:lstStyle/>
            <a:p>
              <a:endParaRPr lang="ru-RU"/>
            </a:p>
          </p:txBody>
        </p:sp>
      </p:grpSp>
      <p:sp>
        <p:nvSpPr>
          <p:cNvPr id="8" name="TextBox 8"/>
          <p:cNvSpPr txBox="1"/>
          <p:nvPr/>
        </p:nvSpPr>
        <p:spPr>
          <a:xfrm>
            <a:off x="1373572" y="3635931"/>
            <a:ext cx="9208760" cy="1461939"/>
          </a:xfrm>
          <a:prstGeom prst="rect">
            <a:avLst/>
          </a:prstGeom>
        </p:spPr>
        <p:txBody>
          <a:bodyPr lIns="0" tIns="0" rIns="0" bIns="0" rtlCol="0" anchor="t">
            <a:spAutoFit/>
          </a:bodyPr>
          <a:lstStyle/>
          <a:p>
            <a:pPr algn="l">
              <a:lnSpc>
                <a:spcPts val="5721"/>
              </a:lnSpc>
            </a:pPr>
            <a:r>
              <a:rPr lang="en-US" sz="5299" b="1" dirty="0" err="1">
                <a:solidFill>
                  <a:srgbClr val="FFFFFF"/>
                </a:solidFill>
                <a:latin typeface="Century Gothic Paneuropean Bold"/>
                <a:ea typeface="Century Gothic Paneuropean Bold"/>
                <a:cs typeface="Century Gothic Paneuropean Bold"/>
                <a:sym typeface="Century Gothic Paneuropean Bold"/>
              </a:rPr>
              <a:t>Налоговые</a:t>
            </a:r>
            <a:r>
              <a:rPr lang="en-US" sz="5299" b="1" dirty="0">
                <a:solidFill>
                  <a:srgbClr val="FFFFFF"/>
                </a:solidFill>
                <a:latin typeface="Century Gothic Paneuropean Bold"/>
                <a:ea typeface="Century Gothic Paneuropean Bold"/>
                <a:cs typeface="Century Gothic Paneuropean Bold"/>
                <a:sym typeface="Century Gothic Paneuropean Bold"/>
              </a:rPr>
              <a:t> </a:t>
            </a:r>
            <a:r>
              <a:rPr lang="en-US" sz="5299" b="1" dirty="0" err="1">
                <a:solidFill>
                  <a:srgbClr val="FFFFFF"/>
                </a:solidFill>
                <a:latin typeface="Century Gothic Paneuropean Bold"/>
                <a:ea typeface="Century Gothic Paneuropean Bold"/>
                <a:cs typeface="Century Gothic Paneuropean Bold"/>
                <a:sym typeface="Century Gothic Paneuropean Bold"/>
              </a:rPr>
              <a:t>проверки</a:t>
            </a:r>
            <a:r>
              <a:rPr lang="en-US" sz="5299" b="1" dirty="0">
                <a:solidFill>
                  <a:srgbClr val="FFFFFF"/>
                </a:solidFill>
                <a:latin typeface="Century Gothic Paneuropean Bold"/>
                <a:ea typeface="Century Gothic Paneuropean Bold"/>
                <a:cs typeface="Century Gothic Paneuropean Bold"/>
                <a:sym typeface="Century Gothic Paneuropean Bold"/>
              </a:rPr>
              <a:t>:</a:t>
            </a:r>
          </a:p>
          <a:p>
            <a:pPr algn="l">
              <a:lnSpc>
                <a:spcPts val="5721"/>
              </a:lnSpc>
            </a:pPr>
            <a:r>
              <a:rPr lang="ru-RU" sz="5299" b="1" dirty="0">
                <a:solidFill>
                  <a:srgbClr val="FFFFFF"/>
                </a:solidFill>
                <a:latin typeface="Century Gothic Paneuropean Bold"/>
                <a:ea typeface="Century Gothic Paneuropean Bold"/>
                <a:cs typeface="Century Gothic Paneuropean Bold"/>
                <a:sym typeface="Century Gothic Paneuropean Bold"/>
              </a:rPr>
              <a:t>изменения </a:t>
            </a:r>
            <a:r>
              <a:rPr lang="en-US" sz="5299" b="1" dirty="0">
                <a:solidFill>
                  <a:srgbClr val="FFFFFF"/>
                </a:solidFill>
                <a:latin typeface="Century Gothic Paneuropean Bold"/>
                <a:ea typeface="Century Gothic Paneuropean Bold"/>
                <a:cs typeface="Century Gothic Paneuropean Bold"/>
                <a:sym typeface="Century Gothic Paneuropean Bold"/>
              </a:rPr>
              <a:t>с 2026 </a:t>
            </a:r>
            <a:r>
              <a:rPr lang="en-US" sz="5299" b="1" dirty="0" err="1">
                <a:solidFill>
                  <a:srgbClr val="FFFFFF"/>
                </a:solidFill>
                <a:latin typeface="Century Gothic Paneuropean Bold"/>
                <a:ea typeface="Century Gothic Paneuropean Bold"/>
                <a:cs typeface="Century Gothic Paneuropean Bold"/>
                <a:sym typeface="Century Gothic Paneuropean Bold"/>
              </a:rPr>
              <a:t>года</a:t>
            </a:r>
            <a:endParaRPr lang="en-US" sz="5299" b="1" dirty="0">
              <a:solidFill>
                <a:srgbClr val="FFFFFF"/>
              </a:solidFill>
              <a:latin typeface="Century Gothic Paneuropean Bold"/>
              <a:ea typeface="Century Gothic Paneuropean Bold"/>
              <a:cs typeface="Century Gothic Paneuropean Bold"/>
              <a:sym typeface="Century Gothic Paneuropean Bold"/>
            </a:endParaRPr>
          </a:p>
        </p:txBody>
      </p:sp>
      <p:sp>
        <p:nvSpPr>
          <p:cNvPr id="9" name="Freeform 9"/>
          <p:cNvSpPr/>
          <p:nvPr/>
        </p:nvSpPr>
        <p:spPr>
          <a:xfrm>
            <a:off x="1368514" y="1028700"/>
            <a:ext cx="3069831" cy="1616164"/>
          </a:xfrm>
          <a:custGeom>
            <a:avLst/>
            <a:gdLst/>
            <a:ahLst/>
            <a:cxnLst/>
            <a:rect l="l" t="t" r="r" b="b"/>
            <a:pathLst>
              <a:path w="3069831" h="1616164">
                <a:moveTo>
                  <a:pt x="0" y="0"/>
                </a:moveTo>
                <a:lnTo>
                  <a:pt x="3069831" y="0"/>
                </a:lnTo>
                <a:lnTo>
                  <a:pt x="3069831" y="1616164"/>
                </a:lnTo>
                <a:lnTo>
                  <a:pt x="0" y="1616164"/>
                </a:lnTo>
                <a:lnTo>
                  <a:pt x="0" y="0"/>
                </a:lnTo>
                <a:close/>
              </a:path>
            </a:pathLst>
          </a:custGeom>
          <a:blipFill>
            <a:blip r:embed="rId4">
              <a:extLst>
                <a:ext uri="{96DAC541-7B7A-43D3-8B79-37D633B846F1}">
                  <asvg:svgBlip xmlns:asvg="http://schemas.microsoft.com/office/drawing/2016/SVG/main" r:embed="rId5"/>
                </a:ext>
              </a:extLst>
            </a:blip>
            <a:stretch>
              <a:fillRect t="-279" b="-279"/>
            </a:stretch>
          </a:blipFill>
        </p:spPr>
        <p:txBody>
          <a:bodyPr/>
          <a:lstStyle/>
          <a:p>
            <a:endParaRPr lang="ru-RU"/>
          </a:p>
        </p:txBody>
      </p:sp>
      <p:sp>
        <p:nvSpPr>
          <p:cNvPr id="10" name="TextBox 10"/>
          <p:cNvSpPr txBox="1"/>
          <p:nvPr/>
        </p:nvSpPr>
        <p:spPr>
          <a:xfrm>
            <a:off x="10950950" y="8796090"/>
            <a:ext cx="6399333" cy="499224"/>
          </a:xfrm>
          <a:prstGeom prst="rect">
            <a:avLst/>
          </a:prstGeom>
        </p:spPr>
        <p:txBody>
          <a:bodyPr lIns="0" tIns="0" rIns="0" bIns="0" rtlCol="0" anchor="t">
            <a:spAutoFit/>
          </a:bodyPr>
          <a:lstStyle/>
          <a:p>
            <a:pPr algn="r">
              <a:lnSpc>
                <a:spcPts val="2940"/>
              </a:lnSpc>
            </a:pPr>
            <a:r>
              <a:rPr lang="en-US" sz="2100" spc="-3">
                <a:solidFill>
                  <a:srgbClr val="FFFFFF"/>
                </a:solidFill>
                <a:latin typeface="Century Gothic Paneuropean"/>
                <a:ea typeface="Century Gothic Paneuropean"/>
                <a:cs typeface="Century Gothic Paneuropean"/>
                <a:sym typeface="Century Gothic Paneuropean"/>
              </a:rPr>
              <a:t>kplaw.kz</a:t>
            </a:r>
          </a:p>
        </p:txBody>
      </p:sp>
      <p:sp>
        <p:nvSpPr>
          <p:cNvPr id="11" name="TextBox 11"/>
          <p:cNvSpPr txBox="1"/>
          <p:nvPr/>
        </p:nvSpPr>
        <p:spPr>
          <a:xfrm>
            <a:off x="1368514" y="5494601"/>
            <a:ext cx="6141072" cy="1258595"/>
          </a:xfrm>
          <a:prstGeom prst="rect">
            <a:avLst/>
          </a:prstGeom>
        </p:spPr>
        <p:txBody>
          <a:bodyPr lIns="0" tIns="0" rIns="0" bIns="0" rtlCol="0" anchor="t">
            <a:spAutoFit/>
          </a:bodyPr>
          <a:lstStyle/>
          <a:p>
            <a:pPr algn="l">
              <a:lnSpc>
                <a:spcPts val="3359"/>
              </a:lnSpc>
            </a:pPr>
            <a:r>
              <a:rPr lang="en-US" sz="2400" b="1" spc="-4">
                <a:solidFill>
                  <a:srgbClr val="FFFFFF"/>
                </a:solidFill>
                <a:latin typeface="Century Gothic Paneuropean Bold"/>
                <a:ea typeface="Century Gothic Paneuropean Bold"/>
                <a:cs typeface="Century Gothic Paneuropean Bold"/>
                <a:sym typeface="Century Gothic Paneuropean Bold"/>
              </a:rPr>
              <a:t>РАВИЛЬ КАССИЛЬГОВ</a:t>
            </a:r>
          </a:p>
          <a:p>
            <a:pPr algn="l">
              <a:lnSpc>
                <a:spcPts val="3079"/>
              </a:lnSpc>
            </a:pPr>
            <a:r>
              <a:rPr lang="en-US" sz="2200" spc="-3">
                <a:solidFill>
                  <a:srgbClr val="FFFFFF"/>
                </a:solidFill>
                <a:latin typeface="Century Gothic Paneuropean"/>
                <a:ea typeface="Century Gothic Paneuropean"/>
                <a:cs typeface="Century Gothic Paneuropean"/>
                <a:sym typeface="Century Gothic Paneuropean"/>
              </a:rPr>
              <a:t>Управляющий партнер KP Disputes</a:t>
            </a:r>
          </a:p>
        </p:txBody>
      </p:sp>
      <p:grpSp>
        <p:nvGrpSpPr>
          <p:cNvPr id="12" name="Group 12"/>
          <p:cNvGrpSpPr/>
          <p:nvPr/>
        </p:nvGrpSpPr>
        <p:grpSpPr>
          <a:xfrm>
            <a:off x="12753461" y="2930595"/>
            <a:ext cx="4076700" cy="4076700"/>
            <a:chOff x="0" y="0"/>
            <a:chExt cx="5435600" cy="5435600"/>
          </a:xfrm>
        </p:grpSpPr>
        <p:sp>
          <p:nvSpPr>
            <p:cNvPr id="13" name="Freeform 13"/>
            <p:cNvSpPr/>
            <p:nvPr/>
          </p:nvSpPr>
          <p:spPr>
            <a:xfrm>
              <a:off x="0" y="0"/>
              <a:ext cx="5435600" cy="5435600"/>
            </a:xfrm>
            <a:custGeom>
              <a:avLst/>
              <a:gdLst/>
              <a:ahLst/>
              <a:cxnLst/>
              <a:rect l="l" t="t" r="r" b="b"/>
              <a:pathLst>
                <a:path w="5435600" h="5435600">
                  <a:moveTo>
                    <a:pt x="0" y="0"/>
                  </a:moveTo>
                  <a:lnTo>
                    <a:pt x="5435600" y="0"/>
                  </a:lnTo>
                  <a:lnTo>
                    <a:pt x="5435600" y="5435600"/>
                  </a:lnTo>
                  <a:lnTo>
                    <a:pt x="0" y="5435600"/>
                  </a:lnTo>
                  <a:close/>
                </a:path>
              </a:pathLst>
            </a:custGeom>
            <a:blipFill>
              <a:blip r:embed="rId6"/>
              <a:stretch>
                <a:fillRect/>
              </a:stretch>
            </a:blipFill>
          </p:spPr>
          <p:txBody>
            <a:bodyPr/>
            <a:lstStyle/>
            <a:p>
              <a:endParaRPr lang="ru-RU"/>
            </a:p>
          </p:txBody>
        </p:sp>
      </p:grpSp>
      <p:grpSp>
        <p:nvGrpSpPr>
          <p:cNvPr id="14" name="Group 14"/>
          <p:cNvGrpSpPr/>
          <p:nvPr/>
        </p:nvGrpSpPr>
        <p:grpSpPr>
          <a:xfrm>
            <a:off x="13210804" y="7007266"/>
            <a:ext cx="463486" cy="463486"/>
            <a:chOff x="0" y="0"/>
            <a:chExt cx="617982" cy="617982"/>
          </a:xfrm>
        </p:grpSpPr>
        <p:sp>
          <p:nvSpPr>
            <p:cNvPr id="15" name="Freeform 15"/>
            <p:cNvSpPr/>
            <p:nvPr/>
          </p:nvSpPr>
          <p:spPr>
            <a:xfrm>
              <a:off x="0" y="0"/>
              <a:ext cx="617982" cy="617982"/>
            </a:xfrm>
            <a:custGeom>
              <a:avLst/>
              <a:gdLst/>
              <a:ahLst/>
              <a:cxnLst/>
              <a:rect l="l" t="t" r="r" b="b"/>
              <a:pathLst>
                <a:path w="617982" h="617982">
                  <a:moveTo>
                    <a:pt x="0" y="0"/>
                  </a:moveTo>
                  <a:lnTo>
                    <a:pt x="617982" y="0"/>
                  </a:lnTo>
                  <a:lnTo>
                    <a:pt x="617982" y="617982"/>
                  </a:lnTo>
                  <a:lnTo>
                    <a:pt x="0" y="617982"/>
                  </a:lnTo>
                  <a:close/>
                </a:path>
              </a:pathLst>
            </a:custGeom>
            <a:blipFill>
              <a:blip r:embed="rId7"/>
              <a:stretch>
                <a:fillRect/>
              </a:stretch>
            </a:blipFill>
          </p:spPr>
          <p:txBody>
            <a:bodyPr/>
            <a:lstStyle/>
            <a:p>
              <a:endParaRPr lang="ru-RU"/>
            </a:p>
          </p:txBody>
        </p:sp>
      </p:grpSp>
      <p:sp>
        <p:nvSpPr>
          <p:cNvPr id="16" name="TextBox 16"/>
          <p:cNvSpPr txBox="1"/>
          <p:nvPr/>
        </p:nvSpPr>
        <p:spPr>
          <a:xfrm>
            <a:off x="13856198" y="7104031"/>
            <a:ext cx="2982268" cy="282129"/>
          </a:xfrm>
          <a:prstGeom prst="rect">
            <a:avLst/>
          </a:prstGeom>
        </p:spPr>
        <p:txBody>
          <a:bodyPr lIns="0" tIns="0" rIns="0" bIns="0" rtlCol="0" anchor="t">
            <a:spAutoFit/>
          </a:bodyPr>
          <a:lstStyle/>
          <a:p>
            <a:pPr algn="l">
              <a:lnSpc>
                <a:spcPts val="2186"/>
              </a:lnSpc>
            </a:pPr>
            <a:r>
              <a:rPr lang="en-US" sz="2100" u="sng" dirty="0">
                <a:solidFill>
                  <a:schemeClr val="bg1"/>
                </a:solidFill>
                <a:latin typeface="Century Gothic Paneuropean"/>
                <a:ea typeface="Century Gothic Paneuropean"/>
                <a:cs typeface="Century Gothic Paneuropean"/>
                <a:sym typeface="Century Gothic Paneuropean"/>
                <a:hlinkClick r:id="rId8" tooltip="https://www.youtube.com/@ravilkassilgov">
                  <a:extLst>
                    <a:ext uri="{A12FA001-AC4F-418D-AE19-62706E023703}">
                      <ahyp:hlinkClr xmlns:ahyp="http://schemas.microsoft.com/office/drawing/2018/hyperlinkcolor" val="tx"/>
                    </a:ext>
                  </a:extLst>
                </a:hlinkClick>
              </a:rPr>
              <a:t>@RAVILKASSILGOV</a:t>
            </a:r>
          </a:p>
        </p:txBody>
      </p:sp>
      <p:grpSp>
        <p:nvGrpSpPr>
          <p:cNvPr id="17" name="Group 17"/>
          <p:cNvGrpSpPr/>
          <p:nvPr/>
        </p:nvGrpSpPr>
        <p:grpSpPr>
          <a:xfrm>
            <a:off x="13192087" y="7780191"/>
            <a:ext cx="469487" cy="469487"/>
            <a:chOff x="0" y="0"/>
            <a:chExt cx="625983" cy="625983"/>
          </a:xfrm>
        </p:grpSpPr>
        <p:sp>
          <p:nvSpPr>
            <p:cNvPr id="18" name="Freeform 18"/>
            <p:cNvSpPr/>
            <p:nvPr/>
          </p:nvSpPr>
          <p:spPr>
            <a:xfrm>
              <a:off x="0" y="0"/>
              <a:ext cx="625983" cy="625983"/>
            </a:xfrm>
            <a:custGeom>
              <a:avLst/>
              <a:gdLst/>
              <a:ahLst/>
              <a:cxnLst/>
              <a:rect l="l" t="t" r="r" b="b"/>
              <a:pathLst>
                <a:path w="625983" h="625983">
                  <a:moveTo>
                    <a:pt x="0" y="0"/>
                  </a:moveTo>
                  <a:lnTo>
                    <a:pt x="625983" y="0"/>
                  </a:lnTo>
                  <a:lnTo>
                    <a:pt x="625983" y="625983"/>
                  </a:lnTo>
                  <a:lnTo>
                    <a:pt x="0" y="625983"/>
                  </a:lnTo>
                  <a:close/>
                </a:path>
              </a:pathLst>
            </a:custGeom>
            <a:blipFill>
              <a:blip r:embed="rId9"/>
              <a:stretch>
                <a:fillRect/>
              </a:stretch>
            </a:blipFill>
          </p:spPr>
          <p:txBody>
            <a:bodyPr/>
            <a:lstStyle/>
            <a:p>
              <a:endParaRPr lang="ru-RU"/>
            </a:p>
          </p:txBody>
        </p:sp>
      </p:grpSp>
      <p:sp>
        <p:nvSpPr>
          <p:cNvPr id="19" name="TextBox 19"/>
          <p:cNvSpPr txBox="1"/>
          <p:nvPr/>
        </p:nvSpPr>
        <p:spPr>
          <a:xfrm>
            <a:off x="13856189" y="7890148"/>
            <a:ext cx="2535565" cy="282129"/>
          </a:xfrm>
          <a:prstGeom prst="rect">
            <a:avLst/>
          </a:prstGeom>
        </p:spPr>
        <p:txBody>
          <a:bodyPr lIns="0" tIns="0" rIns="0" bIns="0" rtlCol="0" anchor="t">
            <a:spAutoFit/>
          </a:bodyPr>
          <a:lstStyle/>
          <a:p>
            <a:pPr algn="l">
              <a:lnSpc>
                <a:spcPts val="2186"/>
              </a:lnSpc>
            </a:pPr>
            <a:r>
              <a:rPr lang="en-US" sz="2100" u="sng">
                <a:solidFill>
                  <a:schemeClr val="bg1"/>
                </a:solidFill>
                <a:latin typeface="Century Gothic Paneuropean"/>
                <a:ea typeface="Century Gothic Paneuropean"/>
                <a:cs typeface="Century Gothic Paneuropean"/>
                <a:sym typeface="Century Gothic Paneuropean"/>
                <a:hlinkClick r:id="rId10" tooltip="https://www.instagram.com/ravilkassilgov/">
                  <a:extLst>
                    <a:ext uri="{A12FA001-AC4F-418D-AE19-62706E023703}">
                      <ahyp:hlinkClr xmlns:ahyp="http://schemas.microsoft.com/office/drawing/2018/hyperlinkcolor" val="tx"/>
                    </a:ext>
                  </a:extLst>
                </a:hlinkClick>
              </a:rPr>
              <a:t>RAVILKASSILGOV</a:t>
            </a:r>
          </a:p>
        </p:txBody>
      </p:sp>
      <p:grpSp>
        <p:nvGrpSpPr>
          <p:cNvPr id="20" name="Group 20"/>
          <p:cNvGrpSpPr/>
          <p:nvPr/>
        </p:nvGrpSpPr>
        <p:grpSpPr>
          <a:xfrm>
            <a:off x="1373572" y="6753196"/>
            <a:ext cx="6494802" cy="2595324"/>
            <a:chOff x="0" y="0"/>
            <a:chExt cx="8659736" cy="3460433"/>
          </a:xfrm>
        </p:grpSpPr>
        <p:sp>
          <p:nvSpPr>
            <p:cNvPr id="21" name="Freeform 21"/>
            <p:cNvSpPr/>
            <p:nvPr/>
          </p:nvSpPr>
          <p:spPr>
            <a:xfrm>
              <a:off x="0" y="0"/>
              <a:ext cx="474993" cy="474993"/>
            </a:xfrm>
            <a:custGeom>
              <a:avLst/>
              <a:gdLst/>
              <a:ahLst/>
              <a:cxnLst/>
              <a:rect l="l" t="t" r="r" b="b"/>
              <a:pathLst>
                <a:path w="474993" h="474993">
                  <a:moveTo>
                    <a:pt x="0" y="0"/>
                  </a:moveTo>
                  <a:lnTo>
                    <a:pt x="474993" y="0"/>
                  </a:lnTo>
                  <a:lnTo>
                    <a:pt x="474993" y="474993"/>
                  </a:lnTo>
                  <a:lnTo>
                    <a:pt x="0" y="4749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ru-RU"/>
            </a:p>
          </p:txBody>
        </p:sp>
        <p:sp>
          <p:nvSpPr>
            <p:cNvPr id="22" name="TextBox 22"/>
            <p:cNvSpPr txBox="1"/>
            <p:nvPr/>
          </p:nvSpPr>
          <p:spPr>
            <a:xfrm>
              <a:off x="751167" y="-35725"/>
              <a:ext cx="7908569" cy="451193"/>
            </a:xfrm>
            <a:prstGeom prst="rect">
              <a:avLst/>
            </a:prstGeom>
          </p:spPr>
          <p:txBody>
            <a:bodyPr lIns="0" tIns="0" rIns="0" bIns="0" rtlCol="0" anchor="t">
              <a:spAutoFit/>
            </a:bodyPr>
            <a:lstStyle/>
            <a:p>
              <a:pPr algn="l">
                <a:lnSpc>
                  <a:spcPts val="2682"/>
                </a:lnSpc>
              </a:pPr>
              <a:r>
                <a:rPr lang="en-US" sz="1799" spc="-31">
                  <a:solidFill>
                    <a:srgbClr val="FFFFFF"/>
                  </a:solidFill>
                  <a:latin typeface="Century Gothic Paneuropean"/>
                  <a:ea typeface="Century Gothic Paneuropean"/>
                  <a:cs typeface="Century Gothic Paneuropean"/>
                  <a:sym typeface="Century Gothic Paneuropean"/>
                </a:rPr>
                <a:t>+7 705 330 77 03</a:t>
              </a:r>
            </a:p>
          </p:txBody>
        </p:sp>
        <p:sp>
          <p:nvSpPr>
            <p:cNvPr id="23" name="Freeform 23"/>
            <p:cNvSpPr/>
            <p:nvPr/>
          </p:nvSpPr>
          <p:spPr>
            <a:xfrm>
              <a:off x="0" y="1458366"/>
              <a:ext cx="408495" cy="520065"/>
            </a:xfrm>
            <a:custGeom>
              <a:avLst/>
              <a:gdLst/>
              <a:ahLst/>
              <a:cxnLst/>
              <a:rect l="l" t="t" r="r" b="b"/>
              <a:pathLst>
                <a:path w="408495" h="520065">
                  <a:moveTo>
                    <a:pt x="0" y="0"/>
                  </a:moveTo>
                  <a:lnTo>
                    <a:pt x="408496" y="0"/>
                  </a:lnTo>
                  <a:lnTo>
                    <a:pt x="408496" y="520065"/>
                  </a:lnTo>
                  <a:lnTo>
                    <a:pt x="0" y="520065"/>
                  </a:lnTo>
                  <a:lnTo>
                    <a:pt x="0" y="0"/>
                  </a:lnTo>
                  <a:close/>
                </a:path>
              </a:pathLst>
            </a:custGeom>
            <a:blipFill>
              <a:blip r:embed="rId13">
                <a:extLst>
                  <a:ext uri="{96DAC541-7B7A-43D3-8B79-37D633B846F1}">
                    <asvg:svgBlip xmlns:asvg="http://schemas.microsoft.com/office/drawing/2016/SVG/main" r:embed="rId14"/>
                  </a:ext>
                </a:extLst>
              </a:blip>
              <a:stretch>
                <a:fillRect t="-1174" b="-1172"/>
              </a:stretch>
            </a:blipFill>
          </p:spPr>
          <p:txBody>
            <a:bodyPr/>
            <a:lstStyle/>
            <a:p>
              <a:endParaRPr lang="ru-RU"/>
            </a:p>
          </p:txBody>
        </p:sp>
        <p:sp>
          <p:nvSpPr>
            <p:cNvPr id="24" name="Freeform 24"/>
            <p:cNvSpPr/>
            <p:nvPr/>
          </p:nvSpPr>
          <p:spPr>
            <a:xfrm>
              <a:off x="0" y="805878"/>
              <a:ext cx="441516" cy="315481"/>
            </a:xfrm>
            <a:custGeom>
              <a:avLst/>
              <a:gdLst/>
              <a:ahLst/>
              <a:cxnLst/>
              <a:rect l="l" t="t" r="r" b="b"/>
              <a:pathLst>
                <a:path w="441516" h="315481">
                  <a:moveTo>
                    <a:pt x="0" y="0"/>
                  </a:moveTo>
                  <a:lnTo>
                    <a:pt x="441515" y="0"/>
                  </a:lnTo>
                  <a:lnTo>
                    <a:pt x="441515" y="315481"/>
                  </a:lnTo>
                  <a:lnTo>
                    <a:pt x="0" y="315481"/>
                  </a:lnTo>
                  <a:lnTo>
                    <a:pt x="0" y="0"/>
                  </a:lnTo>
                  <a:close/>
                </a:path>
              </a:pathLst>
            </a:custGeom>
            <a:blipFill>
              <a:blip r:embed="rId15">
                <a:extLst>
                  <a:ext uri="{96DAC541-7B7A-43D3-8B79-37D633B846F1}">
                    <asvg:svgBlip xmlns:asvg="http://schemas.microsoft.com/office/drawing/2016/SVG/main" r:embed="rId16"/>
                  </a:ext>
                </a:extLst>
              </a:blip>
              <a:stretch>
                <a:fillRect l="-17" r="-20"/>
              </a:stretch>
            </a:blipFill>
          </p:spPr>
          <p:txBody>
            <a:bodyPr/>
            <a:lstStyle/>
            <a:p>
              <a:endParaRPr lang="ru-RU"/>
            </a:p>
          </p:txBody>
        </p:sp>
        <p:sp>
          <p:nvSpPr>
            <p:cNvPr id="25" name="TextBox 25"/>
            <p:cNvSpPr txBox="1"/>
            <p:nvPr/>
          </p:nvSpPr>
          <p:spPr>
            <a:xfrm>
              <a:off x="751167" y="690397"/>
              <a:ext cx="7908569" cy="451193"/>
            </a:xfrm>
            <a:prstGeom prst="rect">
              <a:avLst/>
            </a:prstGeom>
          </p:spPr>
          <p:txBody>
            <a:bodyPr lIns="0" tIns="0" rIns="0" bIns="0" rtlCol="0" anchor="t">
              <a:spAutoFit/>
            </a:bodyPr>
            <a:lstStyle/>
            <a:p>
              <a:pPr algn="l">
                <a:lnSpc>
                  <a:spcPts val="2682"/>
                </a:lnSpc>
              </a:pPr>
              <a:r>
                <a:rPr lang="en-US" sz="1799" spc="-31">
                  <a:solidFill>
                    <a:srgbClr val="FFFFFF"/>
                  </a:solidFill>
                  <a:latin typeface="Century Gothic Paneuropean"/>
                  <a:ea typeface="Century Gothic Paneuropean"/>
                  <a:cs typeface="Century Gothic Paneuropean"/>
                  <a:sym typeface="Century Gothic Paneuropean"/>
                </a:rPr>
                <a:t>ravil.kassilgov@kplaw.kz</a:t>
              </a:r>
            </a:p>
          </p:txBody>
        </p:sp>
        <p:sp>
          <p:nvSpPr>
            <p:cNvPr id="26" name="TextBox 26"/>
            <p:cNvSpPr txBox="1"/>
            <p:nvPr/>
          </p:nvSpPr>
          <p:spPr>
            <a:xfrm>
              <a:off x="751167" y="1387634"/>
              <a:ext cx="6037601" cy="2072799"/>
            </a:xfrm>
            <a:prstGeom prst="rect">
              <a:avLst/>
            </a:prstGeom>
          </p:spPr>
          <p:txBody>
            <a:bodyPr lIns="0" tIns="0" rIns="0" bIns="0" rtlCol="0" anchor="t">
              <a:spAutoFit/>
            </a:bodyPr>
            <a:lstStyle/>
            <a:p>
              <a:pPr algn="l">
                <a:lnSpc>
                  <a:spcPts val="2519"/>
                </a:lnSpc>
              </a:pPr>
              <a:r>
                <a:rPr lang="en-US" sz="1799" spc="3">
                  <a:solidFill>
                    <a:srgbClr val="FFFFFF"/>
                  </a:solidFill>
                  <a:latin typeface="Century Gothic"/>
                  <a:ea typeface="Century Gothic"/>
                  <a:cs typeface="Century Gothic"/>
                  <a:sym typeface="Century Gothic"/>
                </a:rPr>
                <a:t>пр. Достык 38 | 4 этаж | офис А16|</a:t>
              </a:r>
            </a:p>
            <a:p>
              <a:pPr algn="l">
                <a:lnSpc>
                  <a:spcPts val="2519"/>
                </a:lnSpc>
              </a:pPr>
              <a:r>
                <a:rPr lang="en-US" sz="1799" spc="3">
                  <a:solidFill>
                    <a:srgbClr val="FFFFFF"/>
                  </a:solidFill>
                  <a:latin typeface="Century Gothic"/>
                  <a:ea typeface="Century Gothic"/>
                  <a:cs typeface="Century Gothic"/>
                  <a:sym typeface="Century Gothic"/>
                </a:rPr>
                <a:t>Бизнес-центр «Кен-Дала» | </a:t>
              </a:r>
              <a:r>
                <a:rPr lang="en-US" sz="1799" b="1" spc="3">
                  <a:solidFill>
                    <a:srgbClr val="FFFFFF"/>
                  </a:solidFill>
                  <a:latin typeface="Century Gothic Bold"/>
                  <a:ea typeface="Century Gothic Bold"/>
                  <a:cs typeface="Century Gothic Bold"/>
                  <a:sym typeface="Century Gothic Bold"/>
                </a:rPr>
                <a:t>Алматы</a:t>
              </a:r>
            </a:p>
            <a:p>
              <a:pPr algn="l">
                <a:lnSpc>
                  <a:spcPts val="2519"/>
                </a:lnSpc>
              </a:pPr>
              <a:endParaRPr lang="en-US" sz="1799" b="1" spc="3">
                <a:solidFill>
                  <a:srgbClr val="FFFFFF"/>
                </a:solidFill>
                <a:latin typeface="Century Gothic Bold"/>
                <a:ea typeface="Century Gothic Bold"/>
                <a:cs typeface="Century Gothic Bold"/>
                <a:sym typeface="Century Gothic Bold"/>
              </a:endParaRPr>
            </a:p>
            <a:p>
              <a:pPr algn="l">
                <a:lnSpc>
                  <a:spcPts val="2520"/>
                </a:lnSpc>
              </a:pPr>
              <a:r>
                <a:rPr lang="en-US" sz="1799" spc="3">
                  <a:solidFill>
                    <a:srgbClr val="FFFFFF"/>
                  </a:solidFill>
                  <a:latin typeface="Century Gothic"/>
                  <a:ea typeface="Century Gothic"/>
                  <a:cs typeface="Century Gothic"/>
                  <a:sym typeface="Century Gothic"/>
                </a:rPr>
                <a:t>ул. Достык 16| 12 этаж | офис 11 | Бизнес-центр Talan Towers| </a:t>
              </a:r>
              <a:r>
                <a:rPr lang="en-US" sz="1799" b="1" spc="3">
                  <a:solidFill>
                    <a:srgbClr val="FFFFFF"/>
                  </a:solidFill>
                  <a:latin typeface="Century Gothic Bold"/>
                  <a:ea typeface="Century Gothic Bold"/>
                  <a:cs typeface="Century Gothic Bold"/>
                  <a:sym typeface="Century Gothic Bold"/>
                </a:rPr>
                <a:t>Астана</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186110"/>
            <a:ext cx="14211300" cy="907043"/>
          </a:xfrm>
          <a:prstGeom prst="rect">
            <a:avLst/>
          </a:prstGeom>
        </p:spPr>
        <p:txBody>
          <a:bodyPr lIns="0" tIns="0" rIns="0" bIns="0" rtlCol="0" anchor="t">
            <a:spAutoFit/>
          </a:bodyPr>
          <a:lstStyle/>
          <a:p>
            <a:pPr algn="l">
              <a:lnSpc>
                <a:spcPts val="3598"/>
              </a:lnSpc>
            </a:pPr>
            <a:r>
              <a:rPr lang="en-US" sz="2999" b="1" dirty="0">
                <a:solidFill>
                  <a:srgbClr val="F28346"/>
                </a:solidFill>
                <a:latin typeface="Century Gothic Paneuropean Bold"/>
                <a:ea typeface="Century Gothic Paneuropean Bold"/>
                <a:cs typeface="Century Gothic Paneuropean Bold"/>
                <a:sym typeface="Century Gothic Paneuropean Bold"/>
              </a:rPr>
              <a:t>СЛУЧАИ (ОСНОВАНИЯ) ДЛЯ НАЗНАЧЕНИЯ ПРОВЕРКИ: ПО РЕШЕНИЮ НАЛОГОВОГО ОРГАНА</a:t>
            </a:r>
          </a:p>
        </p:txBody>
      </p:sp>
      <p:graphicFrame>
        <p:nvGraphicFramePr>
          <p:cNvPr id="5" name="Table 5"/>
          <p:cNvGraphicFramePr>
            <a:graphicFrameLocks noGrp="1"/>
          </p:cNvGraphicFramePr>
          <p:nvPr/>
        </p:nvGraphicFramePr>
        <p:xfrm>
          <a:off x="3920054" y="-13312083"/>
          <a:ext cx="10528300" cy="4464096"/>
        </p:xfrm>
        <a:graphic>
          <a:graphicData uri="http://schemas.openxmlformats.org/drawingml/2006/table">
            <a:tbl>
              <a:tblPr/>
              <a:tblGrid>
                <a:gridCol w="3557878">
                  <a:extLst>
                    <a:ext uri="{9D8B030D-6E8A-4147-A177-3AD203B41FA5}">
                      <a16:colId xmlns:a16="http://schemas.microsoft.com/office/drawing/2014/main" val="20000"/>
                    </a:ext>
                  </a:extLst>
                </a:gridCol>
                <a:gridCol w="2619400">
                  <a:extLst>
                    <a:ext uri="{9D8B030D-6E8A-4147-A177-3AD203B41FA5}">
                      <a16:colId xmlns:a16="http://schemas.microsoft.com/office/drawing/2014/main" val="20001"/>
                    </a:ext>
                  </a:extLst>
                </a:gridCol>
                <a:gridCol w="4351022">
                  <a:extLst>
                    <a:ext uri="{9D8B030D-6E8A-4147-A177-3AD203B41FA5}">
                      <a16:colId xmlns:a16="http://schemas.microsoft.com/office/drawing/2014/main" val="20002"/>
                    </a:ext>
                  </a:extLst>
                </a:gridCol>
              </a:tblGrid>
              <a:tr h="0">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Решение КГД</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Решение ДГД</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Решение УГД</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54658">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обращения налогоплательщиков и информации центральных государственных органов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обращения налогоплательщиков и информации областных и приравненных к ним (городам республиканского значения) государственных органов Республики Казахстан;</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обращения налогоплательщиков и информации районных (городских) государственных органов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805552">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за ранее проверенный период, за исключением заявлений, требований, жалоб налогоплательщика и постановлений, предусмотренных УПК РК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определение налогового обязательства по взаиморасчетам с налогоплательщиком, в отношении которого проводится досудебное расследование по факту совершения действий по выписке счета-фактуры без фактического выполнения работ, оказания услуг, отгрузки товаров;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товарно-транспортных накладных на товары (импорт / перемещение в рамках ЕАЭС) и соответствие наименования товаров сведениям в накладных</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805552">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неисполнение мотивированного решения по мониторингу крупных налогоплательщиков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определение налогового обязательства по взаиморасчетам с налогоплательщиком, в отношении которого органом государственных доходов применено приостановление выписки электронных счетов-фактур в соответствии с подпунктом 1) </a:t>
                      </a:r>
                      <a:r>
                        <a:rPr lang="en-US" sz="200" u="sng">
                          <a:solidFill>
                            <a:srgbClr val="0000FF"/>
                          </a:solidFill>
                          <a:latin typeface="Calibri (MS)"/>
                          <a:ea typeface="Calibri (MS)"/>
                          <a:cs typeface="Calibri (MS)"/>
                          <a:sym typeface="Calibri (MS)"/>
                          <a:hlinkClick r:id="rId4" tooltip="http://online.zakon.kz/Document/?doc_id=37777973#sub_id=880000"/>
                        </a:rPr>
                        <a:t>пункта 1 статьи 88</a:t>
                      </a:r>
                      <a:r>
                        <a:rPr lang="en-US" sz="200">
                          <a:solidFill>
                            <a:srgbClr val="000000"/>
                          </a:solidFill>
                          <a:latin typeface="Calibri (MS)"/>
                          <a:ea typeface="Calibri (MS)"/>
                          <a:cs typeface="Calibri (MS)"/>
                          <a:sym typeface="Calibri (MS)"/>
                        </a:rPr>
                        <a:t> Налогового кодекса;</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сопроводительных накладных на товары и соответствие наименования, количества (объема) сведениям в СНТ (перемещение/реализация/отгрузка по РК; ввоз; вывоз, включая ЕАЭС)</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349391">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 несогласие с мотивированным решением по горизонтальному мониторингу и (или) неисполнение такого решения</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4) подтверждение фактического совершения оборота по реализации товаров, выполнению работ и оказанию услуг;</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подтверждение наличия остатков товаров из перечня товаров с пониженными ставками таможенных пошлин (в связи с присоединением РК к ВТО)</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349391">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несоблюдение требований законодательства о государственном регулировании производства и оборота подакцизных товаров, а также оборота авиационного топлива, биотоплива, мазута</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подтверждение наличия нарушений, указанных в уведомлении о расхождениях, выявленных по результатам камерального контроля;</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документов по международным договорам при вывозе в государства – члены ЕАЭС и соответствие товаров сведениям в документах</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559926">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трансфертного ценообразования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получение сведений по расходованию денег и (или) иного имущества от иностранных государств, международных и иностранных организаций, иностранцев, лиц без гражданства, в отдельных случаях.</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и подлинность на товаре средств идентификации по товарам, подлежащим обязательной маркировке</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103765">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минимизация налоговых рисков (п. 2 ст. 93 НК)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и подлинность средств идентификации и учетно-контрольных марок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138855">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правомерности применения положений международных договоров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лицензии</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103765">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постановка на регистрационный учет в органах государственных доходов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68676">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порядка выписки электронных счетов-фактур</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68676">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требований налоговой регистрации</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173944">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порядка применения контрольно-кассовых машин и (или) трехкомпонентной интегрированной системы</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12"/>
                  </a:ext>
                </a:extLst>
              </a:tr>
              <a:tr h="103765">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контрольно-кассовых машин и (или) трехкомпонентной интегрированной системы</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13"/>
                  </a:ext>
                </a:extLst>
              </a:tr>
              <a:tr h="138855">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оборудования (устройства) для платежей с использованием платежных карточек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14"/>
                  </a:ext>
                </a:extLst>
              </a:tr>
              <a:tr h="173944">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законодательства о разрешениях и уведомлениях и условий производства, хранения и реализации подакцизных товаров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15"/>
                  </a:ext>
                </a:extLst>
              </a:tr>
            </a:tbl>
          </a:graphicData>
        </a:graphic>
      </p:graphicFrame>
      <p:sp>
        <p:nvSpPr>
          <p:cNvPr id="6" name="TextBox 6"/>
          <p:cNvSpPr txBox="1"/>
          <p:nvPr/>
        </p:nvSpPr>
        <p:spPr>
          <a:xfrm>
            <a:off x="1028699" y="2314852"/>
            <a:ext cx="14451721" cy="6758260"/>
          </a:xfrm>
          <a:prstGeom prst="rect">
            <a:avLst/>
          </a:prstGeom>
        </p:spPr>
        <p:txBody>
          <a:bodyPr wrap="square" lIns="0" tIns="0" rIns="0" bIns="0" rtlCol="0" anchor="t">
            <a:spAutoFit/>
          </a:bodyPr>
          <a:lstStyle/>
          <a:p>
            <a:pPr algn="l">
              <a:lnSpc>
                <a:spcPts val="3130"/>
              </a:lnSpc>
              <a:spcBef>
                <a:spcPct val="0"/>
              </a:spcBef>
            </a:pPr>
            <a:r>
              <a:rPr lang="en-US" sz="2899" dirty="0">
                <a:solidFill>
                  <a:srgbClr val="000000"/>
                </a:solidFill>
                <a:latin typeface="Century Gothic Paneuropean"/>
                <a:ea typeface="Century Gothic Paneuropean"/>
                <a:cs typeface="Century Gothic Paneuropean"/>
                <a:sym typeface="Century Gothic Paneuropean"/>
              </a:rPr>
              <a:t>1) </a:t>
            </a:r>
            <a:r>
              <a:rPr lang="ru-RU" sz="2899" b="1" dirty="0">
                <a:solidFill>
                  <a:srgbClr val="000000"/>
                </a:solidFill>
                <a:latin typeface="Century Gothic Paneuropean"/>
                <a:ea typeface="Century Gothic Paneuropean"/>
                <a:cs typeface="Century Gothic Paneuropean"/>
                <a:sym typeface="Century Gothic Paneuropean"/>
              </a:rPr>
              <a:t>Вопросы</a:t>
            </a:r>
            <a:r>
              <a:rPr lang="en-US" sz="2899" b="1"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обращение</a:t>
            </a:r>
            <a:r>
              <a:rPr lang="en-US" sz="2899" dirty="0">
                <a:solidFill>
                  <a:srgbClr val="000000"/>
                </a:solidFill>
                <a:latin typeface="Century Gothic Paneuropean"/>
                <a:ea typeface="Century Gothic Paneuropean"/>
                <a:cs typeface="Century Gothic Paneuropean"/>
                <a:sym typeface="Century Gothic Paneuropean"/>
              </a:rPr>
              <a:t> / </a:t>
            </a:r>
            <a:r>
              <a:rPr lang="en-US" sz="2899" dirty="0" err="1">
                <a:solidFill>
                  <a:srgbClr val="000000"/>
                </a:solidFill>
                <a:latin typeface="Century Gothic Paneuropean"/>
                <a:ea typeface="Century Gothic Paneuropean"/>
                <a:cs typeface="Century Gothic Paneuropean"/>
                <a:sym typeface="Century Gothic Paneuropean"/>
              </a:rPr>
              <a:t>информация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госорганов</a:t>
            </a:r>
            <a:r>
              <a:rPr lang="en-US" sz="2899" dirty="0">
                <a:solidFill>
                  <a:srgbClr val="000000"/>
                </a:solidFill>
                <a:latin typeface="Century Gothic Paneuropean"/>
                <a:ea typeface="Century Gothic Paneuropean"/>
                <a:cs typeface="Century Gothic Paneuropean"/>
                <a:sym typeface="Century Gothic Paneuropean"/>
              </a:rPr>
              <a:t> / </a:t>
            </a:r>
            <a:r>
              <a:rPr lang="en-US" sz="2899" dirty="0" err="1">
                <a:solidFill>
                  <a:srgbClr val="000000"/>
                </a:solidFill>
                <a:latin typeface="Century Gothic Paneuropean"/>
                <a:ea typeface="Century Gothic Paneuropean"/>
                <a:cs typeface="Century Gothic Paneuropean"/>
                <a:sym typeface="Century Gothic Paneuropean"/>
              </a:rPr>
              <a:t>специальные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основания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трансфертное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ценообразование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подакцизные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товары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международные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договоры</a:t>
            </a:r>
            <a:r>
              <a:rPr lang="en-US" sz="2899" dirty="0">
                <a:solidFill>
                  <a:srgbClr val="000000"/>
                </a:solidFill>
                <a:latin typeface="Century Gothic Paneuropean"/>
                <a:ea typeface="Century Gothic Paneuropean"/>
                <a:cs typeface="Century Gothic Paneuropean"/>
                <a:sym typeface="Century Gothic Paneuropean"/>
              </a:rPr>
              <a:t>) / </a:t>
            </a:r>
            <a:r>
              <a:rPr lang="en-US" sz="2899" dirty="0" err="1">
                <a:solidFill>
                  <a:srgbClr val="000000"/>
                </a:solidFill>
                <a:latin typeface="Century Gothic Paneuropean"/>
                <a:ea typeface="Century Gothic Paneuropean"/>
                <a:cs typeface="Century Gothic Paneuropean"/>
                <a:sym typeface="Century Gothic Paneuropean"/>
              </a:rPr>
              <a:t>подтверждения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реальности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операций</a:t>
            </a:r>
            <a:r>
              <a:rPr lang="en-US" sz="2899" dirty="0">
                <a:solidFill>
                  <a:srgbClr val="000000"/>
                </a:solidFill>
                <a:latin typeface="Century Gothic Paneuropean"/>
                <a:ea typeface="Century Gothic Paneuropean"/>
                <a:cs typeface="Century Gothic Paneuropean"/>
                <a:sym typeface="Century Gothic Paneuropean"/>
              </a:rPr>
              <a:t> / </a:t>
            </a:r>
            <a:r>
              <a:rPr lang="en-US" sz="2899" dirty="0" err="1">
                <a:solidFill>
                  <a:srgbClr val="000000"/>
                </a:solidFill>
                <a:latin typeface="Century Gothic Paneuropean"/>
                <a:ea typeface="Century Gothic Paneuropean"/>
                <a:cs typeface="Century Gothic Paneuropean"/>
                <a:sym typeface="Century Gothic Paneuropean"/>
              </a:rPr>
              <a:t>Контрагенты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рисковые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взаиморасчеты</a:t>
            </a: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1"/>
              </a:lnSpc>
              <a:spcBef>
                <a:spcPct val="0"/>
              </a:spcBef>
            </a:pP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0"/>
              </a:lnSpc>
              <a:spcBef>
                <a:spcPct val="0"/>
              </a:spcBef>
            </a:pPr>
            <a:r>
              <a:rPr lang="en-US" sz="2899" dirty="0">
                <a:solidFill>
                  <a:srgbClr val="000000"/>
                </a:solidFill>
                <a:latin typeface="Century Gothic Paneuropean"/>
                <a:ea typeface="Century Gothic Paneuropean"/>
                <a:cs typeface="Century Gothic Paneuropean"/>
                <a:sym typeface="Century Gothic Paneuropean"/>
              </a:rPr>
              <a:t>2) </a:t>
            </a:r>
            <a:r>
              <a:rPr lang="en-US" sz="2899" b="1" dirty="0" err="1">
                <a:solidFill>
                  <a:srgbClr val="000000"/>
                </a:solidFill>
                <a:latin typeface="Century Gothic Paneuropean"/>
                <a:ea typeface="Century Gothic Paneuropean"/>
                <a:cs typeface="Century Gothic Paneuropean"/>
                <a:sym typeface="Century Gothic Paneuropean"/>
              </a:rPr>
              <a:t>Предварительный</a:t>
            </a:r>
            <a:r>
              <a:rPr lang="en-US" sz="2899" b="1" dirty="0">
                <a:solidFill>
                  <a:srgbClr val="000000"/>
                </a:solidFill>
                <a:latin typeface="Century Gothic Paneuropean"/>
                <a:ea typeface="Century Gothic Paneuropean"/>
                <a:cs typeface="Century Gothic Paneuropean"/>
                <a:sym typeface="Century Gothic Paneuropean"/>
              </a:rPr>
              <a:t> </a:t>
            </a:r>
            <a:r>
              <a:rPr lang="en-US" sz="2899" b="1" dirty="0" err="1">
                <a:solidFill>
                  <a:srgbClr val="000000"/>
                </a:solidFill>
                <a:latin typeface="Century Gothic Paneuropean"/>
                <a:ea typeface="Century Gothic Paneuropean"/>
                <a:cs typeface="Century Gothic Paneuropean"/>
                <a:sym typeface="Century Gothic Paneuropean"/>
              </a:rPr>
              <a:t>анализ</a:t>
            </a:r>
            <a:r>
              <a:rPr lang="en-US" sz="2899" b="1"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сверка</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отчетности</a:t>
            </a:r>
            <a:r>
              <a:rPr lang="en-US" sz="2899" dirty="0">
                <a:solidFill>
                  <a:srgbClr val="000000"/>
                </a:solidFill>
                <a:latin typeface="Century Gothic Paneuropean"/>
                <a:ea typeface="Century Gothic Paneuropean"/>
                <a:cs typeface="Century Gothic Paneuropean"/>
                <a:sym typeface="Century Gothic Paneuropean"/>
              </a:rPr>
              <a:t> + </a:t>
            </a:r>
            <a:r>
              <a:rPr lang="en-US" sz="2899" dirty="0" err="1">
                <a:solidFill>
                  <a:srgbClr val="000000"/>
                </a:solidFill>
                <a:latin typeface="Century Gothic Paneuropean"/>
                <a:ea typeface="Century Gothic Paneuropean"/>
                <a:cs typeface="Century Gothic Paneuropean"/>
                <a:sym typeface="Century Gothic Paneuropean"/>
              </a:rPr>
              <a:t>данные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из</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источников</a:t>
            </a:r>
            <a:r>
              <a:rPr lang="en-US" sz="2899" dirty="0">
                <a:solidFill>
                  <a:srgbClr val="000000"/>
                </a:solidFill>
                <a:latin typeface="Century Gothic Paneuropean"/>
                <a:ea typeface="Century Gothic Paneuropean"/>
                <a:cs typeface="Century Gothic Paneuropean"/>
                <a:sym typeface="Century Gothic Paneuropean"/>
              </a:rPr>
              <a:t> ОГД и </a:t>
            </a:r>
            <a:r>
              <a:rPr lang="en-US" sz="2899" dirty="0" err="1">
                <a:solidFill>
                  <a:srgbClr val="000000"/>
                </a:solidFill>
                <a:latin typeface="Century Gothic Paneuropean"/>
                <a:ea typeface="Century Gothic Paneuropean"/>
                <a:cs typeface="Century Gothic Paneuropean"/>
                <a:sym typeface="Century Gothic Paneuropean"/>
              </a:rPr>
              <a:t>иные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источники</a:t>
            </a: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1"/>
              </a:lnSpc>
              <a:spcBef>
                <a:spcPct val="0"/>
              </a:spcBef>
            </a:pP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1"/>
              </a:lnSpc>
              <a:spcBef>
                <a:spcPct val="0"/>
              </a:spcBef>
            </a:pPr>
            <a:r>
              <a:rPr lang="en-US" sz="2899" dirty="0">
                <a:solidFill>
                  <a:srgbClr val="000000"/>
                </a:solidFill>
                <a:latin typeface="Century Gothic Paneuropean"/>
                <a:ea typeface="Century Gothic Paneuropean"/>
                <a:cs typeface="Century Gothic Paneuropean"/>
                <a:sym typeface="Century Gothic Paneuropean"/>
              </a:rPr>
              <a:t>3) </a:t>
            </a:r>
            <a:r>
              <a:rPr lang="en-US" sz="2899" b="1" dirty="0" err="1">
                <a:solidFill>
                  <a:srgbClr val="000000"/>
                </a:solidFill>
                <a:latin typeface="Century Gothic Paneuropean"/>
                <a:ea typeface="Century Gothic Paneuropean"/>
                <a:cs typeface="Century Gothic Paneuropean"/>
                <a:sym typeface="Century Gothic Paneuropean"/>
              </a:rPr>
              <a:t>Результат</a:t>
            </a:r>
            <a:r>
              <a:rPr lang="en-US" sz="2899" b="1" dirty="0">
                <a:solidFill>
                  <a:srgbClr val="000000"/>
                </a:solidFill>
                <a:latin typeface="Century Gothic Paneuropean"/>
                <a:ea typeface="Century Gothic Paneuropean"/>
                <a:cs typeface="Century Gothic Paneuropean"/>
                <a:sym typeface="Century Gothic Paneuropean"/>
              </a:rPr>
              <a:t> </a:t>
            </a:r>
            <a:r>
              <a:rPr lang="en-US" sz="2899" b="1" dirty="0" err="1">
                <a:solidFill>
                  <a:srgbClr val="000000"/>
                </a:solidFill>
                <a:latin typeface="Century Gothic Paneuropean"/>
                <a:ea typeface="Century Gothic Paneuropean"/>
                <a:cs typeface="Century Gothic Paneuropean"/>
                <a:sym typeface="Century Gothic Paneuropean"/>
              </a:rPr>
              <a:t>анализа</a:t>
            </a:r>
            <a:r>
              <a:rPr lang="en-US" sz="2899" b="1" dirty="0">
                <a:solidFill>
                  <a:srgbClr val="000000"/>
                </a:solidFill>
                <a:latin typeface="Century Gothic Paneuropean"/>
                <a:ea typeface="Century Gothic Paneuropean"/>
                <a:cs typeface="Century Gothic Paneuropean"/>
                <a:sym typeface="Century Gothic Paneuropean"/>
              </a:rPr>
              <a:t>:</a:t>
            </a:r>
          </a:p>
          <a:p>
            <a:pPr algn="l">
              <a:lnSpc>
                <a:spcPts val="3130"/>
              </a:lnSpc>
              <a:spcBef>
                <a:spcPct val="0"/>
              </a:spcBef>
            </a:pPr>
            <a:r>
              <a:rPr lang="en-US" sz="2899" dirty="0" err="1">
                <a:solidFill>
                  <a:srgbClr val="000000"/>
                </a:solidFill>
                <a:latin typeface="Century Gothic Paneuropean"/>
                <a:ea typeface="Century Gothic Paneuropean"/>
                <a:cs typeface="Century Gothic Paneuropean"/>
                <a:sym typeface="Century Gothic Paneuropean"/>
              </a:rPr>
              <a:t>не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подтвердилось</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нарушение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налогового</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законодательства</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отказ</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инициатору</a:t>
            </a: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1"/>
              </a:lnSpc>
              <a:spcBef>
                <a:spcPct val="0"/>
              </a:spcBef>
            </a:pP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0"/>
              </a:lnSpc>
              <a:spcBef>
                <a:spcPct val="0"/>
              </a:spcBef>
            </a:pPr>
            <a:r>
              <a:rPr lang="en-US" sz="2899" dirty="0" err="1">
                <a:solidFill>
                  <a:srgbClr val="000000"/>
                </a:solidFill>
                <a:latin typeface="Century Gothic Paneuropean"/>
                <a:ea typeface="Century Gothic Paneuropean"/>
                <a:cs typeface="Century Gothic Paneuropean"/>
                <a:sym typeface="Century Gothic Paneuropean"/>
              </a:rPr>
              <a:t>Подтвердилось</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нарушение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налогового</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законодательства</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решение</a:t>
            </a:r>
            <a:r>
              <a:rPr lang="en-US" sz="2899" dirty="0">
                <a:solidFill>
                  <a:srgbClr val="000000"/>
                </a:solidFill>
                <a:latin typeface="Century Gothic Paneuropean"/>
                <a:ea typeface="Century Gothic Paneuropean"/>
                <a:cs typeface="Century Gothic Paneuropean"/>
                <a:sym typeface="Century Gothic Paneuropean"/>
              </a:rPr>
              <a:t> + </a:t>
            </a:r>
            <a:r>
              <a:rPr lang="en-US" sz="2899" dirty="0" err="1">
                <a:solidFill>
                  <a:srgbClr val="000000"/>
                </a:solidFill>
                <a:latin typeface="Century Gothic Paneuropean"/>
                <a:ea typeface="Century Gothic Paneuropean"/>
                <a:cs typeface="Century Gothic Paneuropean"/>
                <a:sym typeface="Century Gothic Paneuropean"/>
              </a:rPr>
              <a:t>заслушивание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ст</a:t>
            </a:r>
            <a:r>
              <a:rPr lang="en-US" sz="2899" dirty="0">
                <a:solidFill>
                  <a:srgbClr val="000000"/>
                </a:solidFill>
                <a:latin typeface="Century Gothic Paneuropean"/>
                <a:ea typeface="Century Gothic Paneuropean"/>
                <a:cs typeface="Century Gothic Paneuropean"/>
                <a:sym typeface="Century Gothic Paneuropean"/>
              </a:rPr>
              <a:t>. 73 АППК)</a:t>
            </a:r>
          </a:p>
          <a:p>
            <a:pPr algn="l">
              <a:lnSpc>
                <a:spcPts val="3131"/>
              </a:lnSpc>
              <a:spcBef>
                <a:spcPct val="0"/>
              </a:spcBef>
            </a:pP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1"/>
              </a:lnSpc>
              <a:spcBef>
                <a:spcPct val="0"/>
              </a:spcBef>
            </a:pPr>
            <a:r>
              <a:rPr lang="en-US" sz="2899" b="1" dirty="0" err="1">
                <a:solidFill>
                  <a:srgbClr val="000000"/>
                </a:solidFill>
                <a:latin typeface="Century Gothic Paneuropean Bold"/>
                <a:ea typeface="Century Gothic Paneuropean Bold"/>
                <a:cs typeface="Century Gothic Paneuropean Bold"/>
                <a:sym typeface="Century Gothic Paneuropean Bold"/>
              </a:rPr>
              <a:t>Исключение</a:t>
            </a:r>
            <a:r>
              <a:rPr lang="en-US" sz="2899" b="1" dirty="0">
                <a:solidFill>
                  <a:srgbClr val="000000"/>
                </a:solidFill>
                <a:latin typeface="Century Gothic Paneuropean Bold"/>
                <a:ea typeface="Century Gothic Paneuropean Bold"/>
                <a:cs typeface="Century Gothic Paneuropean Bold"/>
                <a:sym typeface="Century Gothic Paneuropean Bold"/>
              </a:rPr>
              <a:t>:</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срочность</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принятия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решения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менее</a:t>
            </a:r>
            <a:r>
              <a:rPr lang="en-US" sz="2899" dirty="0">
                <a:solidFill>
                  <a:srgbClr val="000000"/>
                </a:solidFill>
                <a:latin typeface="Century Gothic Paneuropean"/>
                <a:ea typeface="Century Gothic Paneuropean"/>
                <a:cs typeface="Century Gothic Paneuropean"/>
                <a:sym typeface="Century Gothic Paneuropean"/>
              </a:rPr>
              <a:t> 3 </a:t>
            </a:r>
            <a:r>
              <a:rPr lang="en-US" sz="2899" dirty="0" err="1">
                <a:solidFill>
                  <a:srgbClr val="000000"/>
                </a:solidFill>
                <a:latin typeface="Century Gothic Paneuropean"/>
                <a:ea typeface="Century Gothic Paneuropean"/>
                <a:cs typeface="Century Gothic Paneuropean"/>
                <a:sym typeface="Century Gothic Paneuropean"/>
              </a:rPr>
              <a:t>дней</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решение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без</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анализа</a:t>
            </a:r>
            <a:r>
              <a:rPr lang="en-US" sz="2899" dirty="0">
                <a:solidFill>
                  <a:srgbClr val="000000"/>
                </a:solidFill>
                <a:latin typeface="Century Gothic Paneuropean"/>
                <a:ea typeface="Century Gothic Paneuropean"/>
                <a:cs typeface="Century Gothic Paneuropean"/>
                <a:sym typeface="Century Gothic Paneuropean"/>
              </a:rPr>
              <a:t>/заслушивания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214685"/>
            <a:ext cx="14211300" cy="826821"/>
          </a:xfrm>
          <a:prstGeom prst="rect">
            <a:avLst/>
          </a:prstGeom>
        </p:spPr>
        <p:txBody>
          <a:bodyPr lIns="0" tIns="0" rIns="0" bIns="0" rtlCol="0" anchor="t">
            <a:spAutoFit/>
          </a:bodyPr>
          <a:lstStyle/>
          <a:p>
            <a:pPr algn="l">
              <a:lnSpc>
                <a:spcPts val="3238"/>
              </a:lnSpc>
            </a:pPr>
            <a:r>
              <a:rPr lang="en-US" sz="2999" b="1" dirty="0">
                <a:solidFill>
                  <a:srgbClr val="F28346"/>
                </a:solidFill>
                <a:latin typeface="Century Gothic Paneuropean Bold"/>
                <a:ea typeface="Century Gothic Paneuropean Bold"/>
                <a:cs typeface="Century Gothic Paneuropean Bold"/>
                <a:sym typeface="Century Gothic Paneuropean Bold"/>
              </a:rPr>
              <a:t>СЛУЧАИ (ОСНОВАНИЯ) ДЛЯ НАЗНАЧЕНИЯ ПРОВЕРКИ: ПО РЕШЕНИЮ НАЛОГОВОГО ОРГАНА</a:t>
            </a:r>
          </a:p>
        </p:txBody>
      </p:sp>
      <p:graphicFrame>
        <p:nvGraphicFramePr>
          <p:cNvPr id="5" name="Table 5"/>
          <p:cNvGraphicFramePr>
            <a:graphicFrameLocks noGrp="1"/>
          </p:cNvGraphicFramePr>
          <p:nvPr/>
        </p:nvGraphicFramePr>
        <p:xfrm>
          <a:off x="3920054" y="-13312083"/>
          <a:ext cx="10528300" cy="4464096"/>
        </p:xfrm>
        <a:graphic>
          <a:graphicData uri="http://schemas.openxmlformats.org/drawingml/2006/table">
            <a:tbl>
              <a:tblPr/>
              <a:tblGrid>
                <a:gridCol w="3557878">
                  <a:extLst>
                    <a:ext uri="{9D8B030D-6E8A-4147-A177-3AD203B41FA5}">
                      <a16:colId xmlns:a16="http://schemas.microsoft.com/office/drawing/2014/main" val="20000"/>
                    </a:ext>
                  </a:extLst>
                </a:gridCol>
                <a:gridCol w="2619400">
                  <a:extLst>
                    <a:ext uri="{9D8B030D-6E8A-4147-A177-3AD203B41FA5}">
                      <a16:colId xmlns:a16="http://schemas.microsoft.com/office/drawing/2014/main" val="20001"/>
                    </a:ext>
                  </a:extLst>
                </a:gridCol>
                <a:gridCol w="4351022">
                  <a:extLst>
                    <a:ext uri="{9D8B030D-6E8A-4147-A177-3AD203B41FA5}">
                      <a16:colId xmlns:a16="http://schemas.microsoft.com/office/drawing/2014/main" val="20002"/>
                    </a:ext>
                  </a:extLst>
                </a:gridCol>
              </a:tblGrid>
              <a:tr h="0">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Решение КГД</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Решение ДГД</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Решение УГД</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54658">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обращения налогоплательщиков и информации центральных государственных органов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обращения налогоплательщиков и информации областных и приравненных к ним (городам республиканского значения) государственных органов Республики Казахстан;</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обращения налогоплательщиков и информации районных (городских) государственных органов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1"/>
                  </a:ext>
                </a:extLst>
              </a:tr>
              <a:tr h="805552">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за ранее проверенный период, за исключением заявлений, требований, жалоб налогоплательщика и постановлений, предусмотренных УПК РК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определение налогового обязательства по взаиморасчетам с налогоплательщиком, в отношении которого проводится досудебное расследование по факту совершения действий по выписке счета-фактуры без фактического выполнения работ, оказания услуг, отгрузки товаров;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товарно-транспортных накладных на товары (импорт / перемещение в рамках ЕАЭС) и соответствие наименования товаров сведениям в накладных</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2"/>
                  </a:ext>
                </a:extLst>
              </a:tr>
              <a:tr h="805552">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неисполнение мотивированного решения по мониторингу крупных налогоплательщиков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определение налогового обязательства по взаиморасчетам с налогоплательщиком, в отношении которого органом государственных доходов применено приостановление выписки электронных счетов-фактур в соответствии с подпунктом 1) </a:t>
                      </a:r>
                      <a:r>
                        <a:rPr lang="en-US" sz="200" u="sng">
                          <a:solidFill>
                            <a:srgbClr val="0000FF"/>
                          </a:solidFill>
                          <a:latin typeface="Calibri (MS)"/>
                          <a:ea typeface="Calibri (MS)"/>
                          <a:cs typeface="Calibri (MS)"/>
                          <a:sym typeface="Calibri (MS)"/>
                          <a:hlinkClick r:id="rId4" tooltip="http://online.zakon.kz/Document/?doc_id=37777973#sub_id=880000"/>
                        </a:rPr>
                        <a:t>пункта 1 статьи 88</a:t>
                      </a:r>
                      <a:r>
                        <a:rPr lang="en-US" sz="200">
                          <a:solidFill>
                            <a:srgbClr val="000000"/>
                          </a:solidFill>
                          <a:latin typeface="Calibri (MS)"/>
                          <a:ea typeface="Calibri (MS)"/>
                          <a:cs typeface="Calibri (MS)"/>
                          <a:sym typeface="Calibri (MS)"/>
                        </a:rPr>
                        <a:t> Налогового кодекса;</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сопроводительных накладных на товары и соответствие наименования, количества (объема) сведениям в СНТ (перемещение/реализация/отгрузка по РК; ввоз; вывоз, включая ЕАЭС)</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3"/>
                  </a:ext>
                </a:extLst>
              </a:tr>
              <a:tr h="349391">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 несогласие с мотивированным решением по горизонтальному мониторингу и (или) неисполнение такого решения</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4) подтверждение фактического совершения оборота по реализации товаров, выполнению работ и оказанию услуг;</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подтверждение наличия остатков товаров из перечня товаров с пониженными ставками таможенных пошлин (в связи с присоединением РК к ВТО)</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4"/>
                  </a:ext>
                </a:extLst>
              </a:tr>
              <a:tr h="349391">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несоблюдение требований законодательства о государственном регулировании производства и оборота подакцизных товаров, а также оборота авиационного топлива, биотоплива, мазута</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подтверждение наличия нарушений, указанных в уведомлении о расхождениях, выявленных по результатам камерального контроля;</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документов по международным договорам при вывозе в государства – члены ЕАЭС и соответствие товаров сведениям в документах</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5"/>
                  </a:ext>
                </a:extLst>
              </a:tr>
              <a:tr h="559926">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трансфертного ценообразования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получение сведений по расходованию денег и (или) иного имущества от иностранных государств, международных и иностранных организаций, иностранцев, лиц без гражданства, в отдельных случаях.</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и подлинность на товаре средств идентификации по товарам, подлежащим обязательной маркировке</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6"/>
                  </a:ext>
                </a:extLst>
              </a:tr>
              <a:tr h="103765">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минимизация налоговых рисков (п. 2 ст. 93 НК)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и подлинность средств идентификации и учетно-контрольных марок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7"/>
                  </a:ext>
                </a:extLst>
              </a:tr>
              <a:tr h="138855">
                <a:tc>
                  <a:txBody>
                    <a:bodyPr/>
                    <a:lstStyle/>
                    <a:p>
                      <a:pPr marL="24130" lvl="1" indent="-12065" algn="just">
                        <a:lnSpc>
                          <a:spcPts val="256"/>
                        </a:lnSpc>
                        <a:buAutoNum type="arabicPeriod"/>
                        <a:defRPr/>
                      </a:pPr>
                      <a:r>
                        <a:rPr lang="en-US" sz="200" b="1">
                          <a:solidFill>
                            <a:srgbClr val="FFFFFF"/>
                          </a:solidFill>
                          <a:latin typeface="Calibri (MS) Bold"/>
                          <a:ea typeface="Calibri (MS) Bold"/>
                          <a:cs typeface="Calibri (MS) Bold"/>
                          <a:sym typeface="Calibri (MS) Bold"/>
                        </a:rPr>
                        <a:t>правомерности применения положений международных договоров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лицензии</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08"/>
                  </a:ext>
                </a:extLst>
              </a:tr>
              <a:tr h="103765">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постановка на регистрационный учет в органах государственных доходов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09"/>
                  </a:ext>
                </a:extLst>
              </a:tr>
              <a:tr h="68676">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порядка выписки электронных счетов-фактур</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10"/>
                  </a:ext>
                </a:extLst>
              </a:tr>
              <a:tr h="68676">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требований налоговой регистрации</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11"/>
                  </a:ext>
                </a:extLst>
              </a:tr>
              <a:tr h="173944">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порядка применения контрольно-кассовых машин и (или) трехкомпонентной интегрированной системы</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12"/>
                  </a:ext>
                </a:extLst>
              </a:tr>
              <a:tr h="103765">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контрольно-кассовых машин и (или) трехкомпонентной интегрированной системы</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13"/>
                  </a:ext>
                </a:extLst>
              </a:tr>
              <a:tr h="138855">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наличие оборудования (устройства) для платежей с использованием платежных карточек</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val="10014"/>
                  </a:ext>
                </a:extLst>
              </a:tr>
              <a:tr h="173944">
                <a:tc>
                  <a:txBody>
                    <a:bodyPr/>
                    <a:lstStyle/>
                    <a:p>
                      <a:pPr algn="just">
                        <a:lnSpc>
                          <a:spcPts val="256"/>
                        </a:lnSpc>
                        <a:defRPr/>
                      </a:pPr>
                      <a:r>
                        <a:rPr lang="en-US" sz="200" b="1">
                          <a:solidFill>
                            <a:srgbClr val="FFFFFF"/>
                          </a:solidFill>
                          <a:latin typeface="Calibri (MS) Bold"/>
                          <a:ea typeface="Calibri (MS) Bold"/>
                          <a:cs typeface="Calibri (MS) Bold"/>
                          <a:sym typeface="Calibri (MS) Bold"/>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4F81BD"/>
                    </a:solidFill>
                  </a:tcPr>
                </a:tc>
                <a:tc>
                  <a:txBody>
                    <a:bodyPr/>
                    <a:lstStyle/>
                    <a:p>
                      <a:pPr algn="just">
                        <a:lnSpc>
                          <a:spcPts val="256"/>
                        </a:lnSpc>
                        <a:defRPr/>
                      </a:pPr>
                      <a:r>
                        <a:rPr lang="en-US" sz="200">
                          <a:solidFill>
                            <a:srgbClr val="000000"/>
                          </a:solidFill>
                          <a:latin typeface="Calibri (MS)"/>
                          <a:ea typeface="Calibri (MS)"/>
                          <a:cs typeface="Calibri (MS)"/>
                          <a:sym typeface="Calibri (MS)"/>
                        </a:rPr>
                        <a:t> </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tc>
                  <a:txBody>
                    <a:bodyPr/>
                    <a:lstStyle/>
                    <a:p>
                      <a:pPr marL="24130" lvl="1" indent="-12065" algn="just">
                        <a:lnSpc>
                          <a:spcPts val="256"/>
                        </a:lnSpc>
                        <a:buAutoNum type="arabicPeriod"/>
                        <a:defRPr/>
                      </a:pPr>
                      <a:r>
                        <a:rPr lang="en-US" sz="200">
                          <a:solidFill>
                            <a:srgbClr val="000000"/>
                          </a:solidFill>
                          <a:latin typeface="Calibri (MS)"/>
                          <a:ea typeface="Calibri (MS)"/>
                          <a:cs typeface="Calibri (MS)"/>
                          <a:sym typeface="Calibri (MS)"/>
                        </a:rPr>
                        <a:t>соблюдение законодательства о разрешениях и уведомлениях и условий производства, хранения и реализации подакцизных товаров</a:t>
                      </a:r>
                      <a:endParaRPr lang="en-US" sz="1100"/>
                    </a:p>
                  </a:txBody>
                  <a:tcPr marL="15069" marR="15069" marT="15069" marB="15069" anchor="ctr">
                    <a:lnL w="4762" cap="flat" cmpd="sng" algn="ctr">
                      <a:solidFill>
                        <a:srgbClr val="0000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4762"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val="10015"/>
                  </a:ext>
                </a:extLst>
              </a:tr>
            </a:tbl>
          </a:graphicData>
        </a:graphic>
      </p:graphicFrame>
      <p:sp>
        <p:nvSpPr>
          <p:cNvPr id="6" name="TextBox 6"/>
          <p:cNvSpPr txBox="1"/>
          <p:nvPr/>
        </p:nvSpPr>
        <p:spPr>
          <a:xfrm>
            <a:off x="1028700" y="2597241"/>
            <a:ext cx="15134411" cy="6758260"/>
          </a:xfrm>
          <a:prstGeom prst="rect">
            <a:avLst/>
          </a:prstGeom>
        </p:spPr>
        <p:txBody>
          <a:bodyPr lIns="0" tIns="0" rIns="0" bIns="0" rtlCol="0" anchor="t">
            <a:spAutoFit/>
          </a:bodyPr>
          <a:lstStyle/>
          <a:p>
            <a:pPr algn="l">
              <a:lnSpc>
                <a:spcPts val="3130"/>
              </a:lnSpc>
              <a:spcBef>
                <a:spcPct val="0"/>
              </a:spcBef>
            </a:pPr>
            <a:r>
              <a:rPr lang="en-US" sz="2899" b="1" dirty="0">
                <a:solidFill>
                  <a:srgbClr val="000000"/>
                </a:solidFill>
                <a:latin typeface="Century Gothic Paneuropean Bold"/>
                <a:ea typeface="Century Gothic Paneuropean Bold"/>
                <a:cs typeface="Century Gothic Paneuropean Bold"/>
                <a:sym typeface="Century Gothic Paneuropean Bold"/>
              </a:rPr>
              <a:t>Что </a:t>
            </a:r>
            <a:r>
              <a:rPr lang="en-US" sz="2899" b="1" dirty="0" err="1">
                <a:solidFill>
                  <a:srgbClr val="000000"/>
                </a:solidFill>
                <a:latin typeface="Century Gothic Paneuropean Bold"/>
                <a:ea typeface="Century Gothic Paneuropean Bold"/>
                <a:cs typeface="Century Gothic Paneuropean Bold"/>
                <a:sym typeface="Century Gothic Paneuropean Bold"/>
              </a:rPr>
              <a:t>учитывают</a:t>
            </a:r>
            <a:r>
              <a:rPr lang="en-US" sz="2899" b="1" dirty="0">
                <a:solidFill>
                  <a:srgbClr val="000000"/>
                </a:solidFill>
                <a:latin typeface="Century Gothic Paneuropean Bold"/>
                <a:ea typeface="Century Gothic Paneuropean Bold"/>
                <a:cs typeface="Century Gothic Paneuropean Bold"/>
                <a:sym typeface="Century Gothic Paneuropean Bold"/>
              </a:rPr>
              <a:t> </a:t>
            </a:r>
            <a:r>
              <a:rPr lang="en-US" sz="2899" b="1" dirty="0" err="1">
                <a:solidFill>
                  <a:srgbClr val="000000"/>
                </a:solidFill>
                <a:latin typeface="Century Gothic Paneuropean Bold"/>
                <a:ea typeface="Century Gothic Paneuropean Bold"/>
                <a:cs typeface="Century Gothic Paneuropean Bold"/>
                <a:sym typeface="Century Gothic Paneuropean Bold"/>
              </a:rPr>
              <a:t>при</a:t>
            </a:r>
            <a:r>
              <a:rPr lang="en-US" sz="2899" b="1" dirty="0">
                <a:solidFill>
                  <a:srgbClr val="000000"/>
                </a:solidFill>
                <a:latin typeface="Century Gothic Paneuropean Bold"/>
                <a:ea typeface="Century Gothic Paneuropean Bold"/>
                <a:cs typeface="Century Gothic Paneuropean Bold"/>
                <a:sym typeface="Century Gothic Paneuropean Bold"/>
              </a:rPr>
              <a:t> </a:t>
            </a:r>
            <a:r>
              <a:rPr lang="en-US" sz="2899" b="1" dirty="0" err="1">
                <a:solidFill>
                  <a:srgbClr val="000000"/>
                </a:solidFill>
                <a:latin typeface="Century Gothic Paneuropean Bold"/>
                <a:ea typeface="Century Gothic Paneuropean Bold"/>
                <a:cs typeface="Century Gothic Paneuropean Bold"/>
                <a:sym typeface="Century Gothic Paneuropean Bold"/>
              </a:rPr>
              <a:t>назначении</a:t>
            </a:r>
            <a:r>
              <a:rPr lang="en-US" sz="2899" b="1" dirty="0">
                <a:solidFill>
                  <a:srgbClr val="000000"/>
                </a:solidFill>
                <a:latin typeface="Century Gothic Paneuropean Bold"/>
                <a:ea typeface="Century Gothic Paneuropean Bold"/>
                <a:cs typeface="Century Gothic Paneuropean Bold"/>
                <a:sym typeface="Century Gothic Paneuropean Bold"/>
              </a:rPr>
              <a:t> </a:t>
            </a:r>
            <a:r>
              <a:rPr lang="en-US" sz="2899" b="1" dirty="0" err="1">
                <a:solidFill>
                  <a:srgbClr val="000000"/>
                </a:solidFill>
                <a:latin typeface="Century Gothic Paneuropean Bold"/>
                <a:ea typeface="Century Gothic Paneuropean Bold"/>
                <a:cs typeface="Century Gothic Paneuropean Bold"/>
                <a:sym typeface="Century Gothic Paneuropean Bold"/>
              </a:rPr>
              <a:t>проверки</a:t>
            </a:r>
            <a:r>
              <a:rPr lang="en-US" sz="2899" b="1" dirty="0">
                <a:solidFill>
                  <a:srgbClr val="000000"/>
                </a:solidFill>
                <a:latin typeface="Century Gothic Paneuropean Bold"/>
                <a:ea typeface="Century Gothic Paneuropean Bold"/>
                <a:cs typeface="Century Gothic Paneuropean Bold"/>
                <a:sym typeface="Century Gothic Paneuropean Bold"/>
              </a:rPr>
              <a:t>?</a:t>
            </a:r>
          </a:p>
          <a:p>
            <a:pPr algn="l">
              <a:lnSpc>
                <a:spcPts val="3130"/>
              </a:lnSpc>
              <a:spcBef>
                <a:spcPct val="0"/>
              </a:spcBef>
            </a:pPr>
            <a:endParaRPr lang="en-US" sz="2899" b="1" dirty="0">
              <a:solidFill>
                <a:srgbClr val="000000"/>
              </a:solidFill>
              <a:latin typeface="Century Gothic Paneuropean Bold"/>
              <a:ea typeface="Century Gothic Paneuropean Bold"/>
              <a:cs typeface="Century Gothic Paneuropean Bold"/>
              <a:sym typeface="Century Gothic Paneuropean Bold"/>
            </a:endParaRPr>
          </a:p>
          <a:p>
            <a:pPr>
              <a:lnSpc>
                <a:spcPts val="3130"/>
              </a:lnSpc>
              <a:spcBef>
                <a:spcPct val="0"/>
              </a:spcBef>
            </a:pPr>
            <a:r>
              <a:rPr lang="ru-RU" sz="2899" b="1" dirty="0">
                <a:solidFill>
                  <a:srgbClr val="000000"/>
                </a:solidFill>
                <a:latin typeface="Century Gothic Paneuropean Bold"/>
                <a:ea typeface="Century Gothic Paneuropean"/>
                <a:cs typeface="Century Gothic Paneuropean Bold"/>
                <a:sym typeface="Century Gothic Paneuropean Bold"/>
              </a:rPr>
              <a:t>КГД (Приложение 2 к Приказу 659 + ст. 93 НК)</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низкая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нагрузка</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аномальные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обороты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льготы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кпн</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рисковые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контрагенты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несоответствие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тмз</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убытки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долго</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проверяли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крупный</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ндс</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нерезиденты</a:t>
            </a:r>
            <a:r>
              <a:rPr lang="en-US" sz="2899" dirty="0">
                <a:solidFill>
                  <a:srgbClr val="000000"/>
                </a:solidFill>
                <a:latin typeface="Century Gothic Paneuropean"/>
                <a:ea typeface="Century Gothic Paneuropean"/>
                <a:cs typeface="Century Gothic Paneuropean"/>
                <a:sym typeface="Century Gothic Paneuropean"/>
              </a:rPr>
              <a:t>/</a:t>
            </a:r>
            <a:r>
              <a:rPr lang="en-US" sz="2899" dirty="0" err="1">
                <a:solidFill>
                  <a:srgbClr val="000000"/>
                </a:solidFill>
                <a:latin typeface="Century Gothic Paneuropean"/>
                <a:ea typeface="Century Gothic Paneuropean"/>
                <a:cs typeface="Century Gothic Paneuropean"/>
                <a:sym typeface="Century Gothic Paneuropean"/>
              </a:rPr>
              <a:t>расхождения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корректировки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кпн</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неустранение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расхождений</a:t>
            </a:r>
            <a:r>
              <a:rPr lang="ru-RU" sz="2899" dirty="0">
                <a:solidFill>
                  <a:srgbClr val="000000"/>
                </a:solidFill>
                <a:latin typeface="Century Gothic Paneuropean"/>
                <a:ea typeface="Century Gothic Paneuropean"/>
                <a:cs typeface="Century Gothic Paneuropean"/>
                <a:sym typeface="Century Gothic Paneuropean"/>
              </a:rPr>
              <a:t>, критерии системы управления налоговых рисков</a:t>
            </a:r>
            <a:r>
              <a:rPr lang="en-US" sz="2899" dirty="0">
                <a:solidFill>
                  <a:srgbClr val="000000"/>
                </a:solidFill>
                <a:latin typeface="Century Gothic Paneuropean"/>
                <a:ea typeface="Century Gothic Paneuropean"/>
                <a:cs typeface="Century Gothic Paneuropean"/>
                <a:sym typeface="Century Gothic Paneuropean"/>
              </a:rPr>
              <a:t>.</a:t>
            </a:r>
          </a:p>
          <a:p>
            <a:pPr algn="l">
              <a:lnSpc>
                <a:spcPts val="3131"/>
              </a:lnSpc>
              <a:spcBef>
                <a:spcPct val="0"/>
              </a:spcBef>
            </a:pPr>
            <a:endParaRPr lang="en-US" sz="2899" dirty="0">
              <a:solidFill>
                <a:srgbClr val="000000"/>
              </a:solidFill>
              <a:latin typeface="Century Gothic Paneuropean"/>
              <a:ea typeface="Century Gothic Paneuropean"/>
              <a:cs typeface="Century Gothic Paneuropean"/>
              <a:sym typeface="Century Gothic Paneuropean"/>
            </a:endParaRPr>
          </a:p>
          <a:p>
            <a:pPr algn="l">
              <a:lnSpc>
                <a:spcPts val="3130"/>
              </a:lnSpc>
              <a:spcBef>
                <a:spcPct val="0"/>
              </a:spcBef>
            </a:pPr>
            <a:r>
              <a:rPr lang="en-US" sz="2899" b="1" dirty="0">
                <a:solidFill>
                  <a:srgbClr val="EE0000"/>
                </a:solidFill>
                <a:latin typeface="Century Gothic Paneuropean Bold"/>
                <a:ea typeface="Century Gothic Paneuropean Bold"/>
                <a:cs typeface="Century Gothic Paneuropean Bold"/>
                <a:sym typeface="Century Gothic Paneuropean Bold"/>
              </a:rPr>
              <a:t>ВАЖНО!  </a:t>
            </a:r>
          </a:p>
          <a:p>
            <a:pPr algn="l">
              <a:lnSpc>
                <a:spcPts val="3130"/>
              </a:lnSpc>
              <a:spcBef>
                <a:spcPct val="0"/>
              </a:spcBef>
            </a:pPr>
            <a:r>
              <a:rPr lang="en-US" sz="2899" b="1" dirty="0" err="1">
                <a:solidFill>
                  <a:srgbClr val="EE0000"/>
                </a:solidFill>
                <a:latin typeface="Century Gothic Paneuropean Bold"/>
                <a:ea typeface="Century Gothic Paneuropean Bold"/>
                <a:cs typeface="Century Gothic Paneuropean Bold"/>
                <a:sym typeface="Century Gothic Paneuropean Bold"/>
              </a:rPr>
              <a:t>Критерии</a:t>
            </a:r>
            <a:r>
              <a:rPr lang="en-US" sz="2899" b="1" dirty="0">
                <a:solidFill>
                  <a:srgbClr val="EE0000"/>
                </a:solidFill>
                <a:latin typeface="Century Gothic Paneuropean Bold"/>
                <a:ea typeface="Century Gothic Paneuropean Bold"/>
                <a:cs typeface="Century Gothic Paneuropean Bold"/>
                <a:sym typeface="Century Gothic Paneuropean Bold"/>
              </a:rPr>
              <a:t> и </a:t>
            </a:r>
            <a:r>
              <a:rPr lang="en-US" sz="2899" b="1" dirty="0" err="1">
                <a:solidFill>
                  <a:srgbClr val="EE0000"/>
                </a:solidFill>
                <a:latin typeface="Century Gothic Paneuropean Bold"/>
                <a:ea typeface="Century Gothic Paneuropean Bold"/>
                <a:cs typeface="Century Gothic Paneuropean Bold"/>
                <a:sym typeface="Century Gothic Paneuropean Bold"/>
              </a:rPr>
              <a:t>порядок</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определения</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системы</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управления</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налоговых</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рисков</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являются</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конфиденциальной</a:t>
            </a:r>
            <a:r>
              <a:rPr lang="en-US" sz="2899" b="1" dirty="0">
                <a:solidFill>
                  <a:srgbClr val="EE0000"/>
                </a:solidFill>
                <a:latin typeface="Century Gothic Paneuropean Bold"/>
                <a:ea typeface="Century Gothic Paneuropean Bold"/>
                <a:cs typeface="Century Gothic Paneuropean Bold"/>
                <a:sym typeface="Century Gothic Paneuropean Bold"/>
              </a:rPr>
              <a:t> </a:t>
            </a:r>
            <a:r>
              <a:rPr lang="en-US" sz="2899" b="1" dirty="0" err="1">
                <a:solidFill>
                  <a:srgbClr val="EE0000"/>
                </a:solidFill>
                <a:latin typeface="Century Gothic Paneuropean Bold"/>
                <a:ea typeface="Century Gothic Paneuropean Bold"/>
                <a:cs typeface="Century Gothic Paneuropean Bold"/>
                <a:sym typeface="Century Gothic Paneuropean Bold"/>
              </a:rPr>
              <a:t>информацией</a:t>
            </a:r>
            <a:r>
              <a:rPr lang="en-US" sz="2899" b="1" dirty="0">
                <a:solidFill>
                  <a:srgbClr val="EE0000"/>
                </a:solidFill>
                <a:latin typeface="Century Gothic Paneuropean Bold"/>
                <a:ea typeface="Century Gothic Paneuropean Bold"/>
                <a:cs typeface="Century Gothic Paneuropean Bold"/>
                <a:sym typeface="Century Gothic Paneuropean Bold"/>
              </a:rPr>
              <a:t> (п. 3 </a:t>
            </a:r>
            <a:r>
              <a:rPr lang="en-US" sz="2899" b="1" dirty="0" err="1">
                <a:solidFill>
                  <a:srgbClr val="EE0000"/>
                </a:solidFill>
                <a:latin typeface="Century Gothic Paneuropean Bold"/>
                <a:ea typeface="Century Gothic Paneuropean Bold"/>
                <a:cs typeface="Century Gothic Paneuropean Bold"/>
                <a:sym typeface="Century Gothic Paneuropean Bold"/>
              </a:rPr>
              <a:t>ст</a:t>
            </a:r>
            <a:r>
              <a:rPr lang="en-US" sz="2899" b="1" dirty="0">
                <a:solidFill>
                  <a:srgbClr val="EE0000"/>
                </a:solidFill>
                <a:latin typeface="Century Gothic Paneuropean Bold"/>
                <a:ea typeface="Century Gothic Paneuropean Bold"/>
                <a:cs typeface="Century Gothic Paneuropean Bold"/>
                <a:sym typeface="Century Gothic Paneuropean Bold"/>
              </a:rPr>
              <a:t>. 93 НК)</a:t>
            </a:r>
          </a:p>
          <a:p>
            <a:pPr algn="l">
              <a:lnSpc>
                <a:spcPts val="3130"/>
              </a:lnSpc>
              <a:spcBef>
                <a:spcPct val="0"/>
              </a:spcBef>
            </a:pPr>
            <a:endParaRPr lang="en-US" sz="2899" b="1" dirty="0">
              <a:solidFill>
                <a:srgbClr val="EE0000"/>
              </a:solidFill>
              <a:latin typeface="Century Gothic Paneuropean Bold"/>
              <a:ea typeface="Century Gothic Paneuropean Bold"/>
              <a:cs typeface="Century Gothic Paneuropean Bold"/>
              <a:sym typeface="Century Gothic Paneuropean Bold"/>
            </a:endParaRPr>
          </a:p>
          <a:p>
            <a:pPr algn="l">
              <a:lnSpc>
                <a:spcPts val="3131"/>
              </a:lnSpc>
              <a:spcBef>
                <a:spcPct val="0"/>
              </a:spcBef>
            </a:pPr>
            <a:r>
              <a:rPr lang="en-US" sz="2899" b="1" dirty="0">
                <a:solidFill>
                  <a:srgbClr val="000000"/>
                </a:solidFill>
                <a:latin typeface="Century Gothic Paneuropean Bold"/>
                <a:ea typeface="Century Gothic Paneuropean Bold"/>
                <a:cs typeface="Century Gothic Paneuropean Bold"/>
                <a:sym typeface="Century Gothic Paneuropean Bold"/>
              </a:rPr>
              <a:t>УГД / ДГД (п. 6 </a:t>
            </a:r>
            <a:r>
              <a:rPr lang="en-US" sz="2899" b="1" dirty="0" err="1">
                <a:solidFill>
                  <a:srgbClr val="000000"/>
                </a:solidFill>
                <a:latin typeface="Century Gothic Paneuropean Bold"/>
                <a:ea typeface="Century Gothic Paneuropean Bold"/>
                <a:cs typeface="Century Gothic Paneuropean Bold"/>
                <a:sym typeface="Century Gothic Paneuropean Bold"/>
              </a:rPr>
              <a:t>Приказа</a:t>
            </a:r>
            <a:r>
              <a:rPr lang="en-US" sz="2899" b="1" dirty="0">
                <a:solidFill>
                  <a:srgbClr val="000000"/>
                </a:solidFill>
                <a:latin typeface="Century Gothic Paneuropean Bold"/>
                <a:ea typeface="Century Gothic Paneuropean Bold"/>
                <a:cs typeface="Century Gothic Paneuropean Bold"/>
                <a:sym typeface="Century Gothic Paneuropean Bold"/>
              </a:rPr>
              <a:t> 65</a:t>
            </a:r>
            <a:r>
              <a:rPr lang="ru-RU" sz="2899" b="1" dirty="0">
                <a:solidFill>
                  <a:srgbClr val="000000"/>
                </a:solidFill>
                <a:latin typeface="Century Gothic Paneuropean Bold"/>
                <a:ea typeface="Century Gothic Paneuropean Bold"/>
                <a:cs typeface="Century Gothic Paneuropean Bold"/>
                <a:sym typeface="Century Gothic Paneuropean Bold"/>
              </a:rPr>
              <a:t>9</a:t>
            </a:r>
            <a:r>
              <a:rPr lang="en-US" sz="2899" b="1" dirty="0">
                <a:solidFill>
                  <a:srgbClr val="000000"/>
                </a:solidFill>
                <a:latin typeface="Century Gothic Paneuropean Bold"/>
                <a:ea typeface="Century Gothic Paneuropean Bold"/>
                <a:cs typeface="Century Gothic Paneuropean Bold"/>
                <a:sym typeface="Century Gothic Paneuropean Bold"/>
              </a:rPr>
              <a:t>): </a:t>
            </a:r>
            <a:r>
              <a:rPr lang="en-US" sz="2899" dirty="0" err="1">
                <a:solidFill>
                  <a:srgbClr val="000000"/>
                </a:solidFill>
                <a:latin typeface="Century Gothic Paneuropean"/>
                <a:ea typeface="Century Gothic Paneuropean"/>
                <a:cs typeface="Century Gothic Paneuropean"/>
                <a:sym typeface="Century Gothic Paneuropean"/>
              </a:rPr>
              <a:t>жалобы</a:t>
            </a:r>
            <a:r>
              <a:rPr lang="en-US" sz="2899" dirty="0">
                <a:solidFill>
                  <a:srgbClr val="000000"/>
                </a:solidFill>
                <a:latin typeface="Century Gothic Paneuropean"/>
                <a:ea typeface="Century Gothic Paneuropean"/>
                <a:cs typeface="Century Gothic Paneuropean"/>
                <a:sym typeface="Century Gothic Paneuropean"/>
              </a:rPr>
              <a:t> (в </a:t>
            </a:r>
            <a:r>
              <a:rPr lang="en-US" sz="2899" dirty="0" err="1">
                <a:solidFill>
                  <a:srgbClr val="000000"/>
                </a:solidFill>
                <a:latin typeface="Century Gothic Paneuropean"/>
                <a:ea typeface="Century Gothic Paneuropean"/>
                <a:cs typeface="Century Gothic Paneuropean"/>
                <a:sym typeface="Century Gothic Paneuropean"/>
              </a:rPr>
              <a:t>т.ч</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соцсети</a:t>
            </a:r>
            <a:r>
              <a:rPr lang="en-US" sz="2899" dirty="0">
                <a:solidFill>
                  <a:srgbClr val="000000"/>
                </a:solidFill>
                <a:latin typeface="Century Gothic Paneuropean"/>
                <a:ea typeface="Century Gothic Paneuropean"/>
                <a:cs typeface="Century Gothic Paneuropean"/>
                <a:sym typeface="Century Gothic Paneuropean"/>
              </a:rPr>
              <a:t>/</a:t>
            </a:r>
            <a:r>
              <a:rPr lang="en-US" sz="2899" dirty="0" err="1">
                <a:solidFill>
                  <a:srgbClr val="000000"/>
                </a:solidFill>
                <a:latin typeface="Century Gothic Paneuropean"/>
                <a:ea typeface="Century Gothic Paneuropean"/>
                <a:cs typeface="Century Gothic Paneuropean"/>
                <a:sym typeface="Century Gothic Paneuropean"/>
              </a:rPr>
              <a:t>мессенджеры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неустранение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прежних</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нарушений</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нет</a:t>
            </a:r>
            <a:r>
              <a:rPr lang="en-US" sz="2899" dirty="0">
                <a:solidFill>
                  <a:srgbClr val="000000"/>
                </a:solidFill>
                <a:latin typeface="Century Gothic Paneuropean"/>
                <a:ea typeface="Century Gothic Paneuropean"/>
                <a:cs typeface="Century Gothic Paneuropean"/>
                <a:sym typeface="Century Gothic Paneuropean"/>
              </a:rPr>
              <a:t>/</a:t>
            </a:r>
            <a:r>
              <a:rPr lang="en-US" sz="2899" dirty="0" err="1">
                <a:solidFill>
                  <a:srgbClr val="000000"/>
                </a:solidFill>
                <a:latin typeface="Century Gothic Paneuropean"/>
                <a:ea typeface="Century Gothic Paneuropean"/>
                <a:cs typeface="Century Gothic Paneuropean"/>
                <a:sym typeface="Century Gothic Paneuropean"/>
              </a:rPr>
              <a:t>неправильное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применение</a:t>
            </a:r>
            <a:r>
              <a:rPr lang="en-US" sz="2899" dirty="0">
                <a:solidFill>
                  <a:srgbClr val="000000"/>
                </a:solidFill>
                <a:latin typeface="Century Gothic Paneuropean"/>
                <a:ea typeface="Century Gothic Paneuropean"/>
                <a:cs typeface="Century Gothic Paneuropean"/>
                <a:sym typeface="Century Gothic Paneuropean"/>
              </a:rPr>
              <a:t> ККМ/3-компонентной </a:t>
            </a:r>
            <a:r>
              <a:rPr lang="en-US" sz="2899" dirty="0" err="1">
                <a:solidFill>
                  <a:srgbClr val="000000"/>
                </a:solidFill>
                <a:latin typeface="Century Gothic Paneuropean"/>
                <a:ea typeface="Century Gothic Paneuropean"/>
                <a:cs typeface="Century Gothic Paneuropean"/>
                <a:sym typeface="Century Gothic Paneuropean"/>
              </a:rPr>
              <a:t>системы</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нет</a:t>
            </a:r>
            <a:r>
              <a:rPr lang="en-US" sz="2899" dirty="0">
                <a:solidFill>
                  <a:srgbClr val="000000"/>
                </a:solidFill>
                <a:latin typeface="Century Gothic Paneuropean"/>
                <a:ea typeface="Century Gothic Paneuropean"/>
                <a:cs typeface="Century Gothic Paneuropean"/>
                <a:sym typeface="Century Gothic Paneuropean"/>
              </a:rPr>
              <a:t> POS-</a:t>
            </a:r>
            <a:r>
              <a:rPr lang="en-US" sz="2899" dirty="0" err="1">
                <a:solidFill>
                  <a:srgbClr val="000000"/>
                </a:solidFill>
                <a:latin typeface="Century Gothic Paneuropean"/>
                <a:ea typeface="Century Gothic Paneuropean"/>
                <a:cs typeface="Century Gothic Paneuropean"/>
                <a:sym typeface="Century Gothic Paneuropean"/>
              </a:rPr>
              <a:t>терминала</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нет</a:t>
            </a:r>
            <a:r>
              <a:rPr lang="en-US" sz="2899" dirty="0">
                <a:solidFill>
                  <a:srgbClr val="000000"/>
                </a:solidFill>
                <a:latin typeface="Century Gothic Paneuropean"/>
                <a:ea typeface="Century Gothic Paneuropean"/>
                <a:cs typeface="Century Gothic Paneuropean"/>
                <a:sym typeface="Century Gothic Paneuropean"/>
              </a:rPr>
              <a:t>/</a:t>
            </a:r>
            <a:r>
              <a:rPr lang="en-US" sz="2899" dirty="0" err="1">
                <a:solidFill>
                  <a:srgbClr val="000000"/>
                </a:solidFill>
                <a:latin typeface="Century Gothic Paneuropean"/>
                <a:ea typeface="Century Gothic Paneuropean"/>
                <a:cs typeface="Century Gothic Paneuropean"/>
                <a:sym typeface="Century Gothic Paneuropean"/>
              </a:rPr>
              <a:t>несоответствие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маркировки</a:t>
            </a:r>
            <a:r>
              <a:rPr lang="en-US" sz="2899" dirty="0">
                <a:solidFill>
                  <a:srgbClr val="000000"/>
                </a:solidFill>
                <a:latin typeface="Century Gothic Paneuropean"/>
                <a:ea typeface="Century Gothic Paneuropean"/>
                <a:cs typeface="Century Gothic Paneuropean"/>
                <a:sym typeface="Century Gothic Paneuropean"/>
              </a:rPr>
              <a:t>/УКМ; </a:t>
            </a:r>
            <a:r>
              <a:rPr lang="en-US" sz="2899" dirty="0" err="1">
                <a:solidFill>
                  <a:srgbClr val="000000"/>
                </a:solidFill>
                <a:latin typeface="Century Gothic Paneuropean"/>
                <a:ea typeface="Century Gothic Paneuropean"/>
                <a:cs typeface="Century Gothic Paneuropean"/>
                <a:sym typeface="Century Gothic Paneuropean"/>
              </a:rPr>
              <a:t>нет</a:t>
            </a:r>
            <a:r>
              <a:rPr lang="en-US" sz="2899" dirty="0">
                <a:solidFill>
                  <a:srgbClr val="000000"/>
                </a:solidFill>
                <a:latin typeface="Century Gothic Paneuropean"/>
                <a:ea typeface="Century Gothic Paneuropean"/>
                <a:cs typeface="Century Gothic Paneuropean"/>
                <a:sym typeface="Century Gothic Paneuropean"/>
              </a:rPr>
              <a:t>/</a:t>
            </a:r>
            <a:r>
              <a:rPr lang="en-US" sz="2899" dirty="0" err="1">
                <a:solidFill>
                  <a:srgbClr val="000000"/>
                </a:solidFill>
                <a:latin typeface="Century Gothic Paneuropean"/>
                <a:ea typeface="Century Gothic Paneuropean"/>
                <a:cs typeface="Century Gothic Paneuropean"/>
                <a:sym typeface="Century Gothic Paneuropean"/>
              </a:rPr>
              <a:t>несоответствие</a:t>
            </a:r>
            <a:r>
              <a:rPr lang="en-US" sz="2899" dirty="0">
                <a:solidFill>
                  <a:srgbClr val="000000"/>
                </a:solidFill>
                <a:latin typeface="Century Gothic Paneuropean"/>
                <a:ea typeface="Century Gothic Paneuropean"/>
                <a:cs typeface="Century Gothic Paneuropean"/>
                <a:sym typeface="Century Gothic Paneuropean"/>
              </a:rPr>
              <a:t> СНТ/ТТН; </a:t>
            </a:r>
            <a:r>
              <a:rPr lang="en-US" sz="2899" dirty="0" err="1">
                <a:solidFill>
                  <a:srgbClr val="000000"/>
                </a:solidFill>
                <a:latin typeface="Century Gothic Paneuropean"/>
                <a:ea typeface="Century Gothic Paneuropean"/>
                <a:cs typeface="Century Gothic Paneuropean"/>
                <a:sym typeface="Century Gothic Paneuropean"/>
              </a:rPr>
              <a:t>нет</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лицензии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нарушение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сроков</a:t>
            </a:r>
            <a:r>
              <a:rPr lang="en-US" sz="2899" dirty="0">
                <a:solidFill>
                  <a:srgbClr val="000000"/>
                </a:solidFill>
                <a:latin typeface="Century Gothic Paneuropean"/>
                <a:ea typeface="Century Gothic Paneuropean"/>
                <a:cs typeface="Century Gothic Paneuropean"/>
                <a:sym typeface="Century Gothic Paneuropean"/>
              </a:rPr>
              <a:t> ЭСФ; </a:t>
            </a:r>
            <a:r>
              <a:rPr lang="en-US" sz="2899" dirty="0" err="1">
                <a:solidFill>
                  <a:srgbClr val="000000"/>
                </a:solidFill>
                <a:latin typeface="Century Gothic Paneuropean"/>
                <a:ea typeface="Century Gothic Paneuropean"/>
                <a:cs typeface="Century Gothic Paneuropean"/>
                <a:sym typeface="Century Gothic Paneuropean"/>
              </a:rPr>
              <a:t>операции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при</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ограничениях</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по</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кассе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сведения</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от</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информаторов</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неустранение</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расхождений</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камерального</a:t>
            </a:r>
            <a:r>
              <a:rPr lang="en-US" sz="2899" dirty="0">
                <a:solidFill>
                  <a:srgbClr val="000000"/>
                </a:solidFill>
                <a:latin typeface="Century Gothic Paneuropean"/>
                <a:ea typeface="Century Gothic Paneuropean"/>
                <a:cs typeface="Century Gothic Paneuropean"/>
                <a:sym typeface="Century Gothic Paneuropean"/>
              </a:rPr>
              <a:t> </a:t>
            </a:r>
            <a:r>
              <a:rPr lang="en-US" sz="2899" dirty="0" err="1">
                <a:solidFill>
                  <a:srgbClr val="000000"/>
                </a:solidFill>
                <a:latin typeface="Century Gothic Paneuropean"/>
                <a:ea typeface="Century Gothic Paneuropean"/>
                <a:cs typeface="Century Gothic Paneuropean"/>
                <a:sym typeface="Century Gothic Paneuropean"/>
              </a:rPr>
              <a:t>контроля</a:t>
            </a:r>
            <a:endParaRPr lang="en-US" sz="2899" dirty="0">
              <a:solidFill>
                <a:srgbClr val="000000"/>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14685"/>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СРОКИ ПРОВЕДЕНИЯ ПРОВЕРКИ</a:t>
            </a:r>
          </a:p>
        </p:txBody>
      </p:sp>
      <p:graphicFrame>
        <p:nvGraphicFramePr>
          <p:cNvPr id="3" name="Table 3"/>
          <p:cNvGraphicFramePr>
            <a:graphicFrameLocks noGrp="1"/>
          </p:cNvGraphicFramePr>
          <p:nvPr/>
        </p:nvGraphicFramePr>
        <p:xfrm>
          <a:off x="1028700" y="2673656"/>
          <a:ext cx="13944600" cy="4733925"/>
        </p:xfrm>
        <a:graphic>
          <a:graphicData uri="http://schemas.openxmlformats.org/drawingml/2006/table">
            <a:tbl>
              <a:tblPr/>
              <a:tblGrid>
                <a:gridCol w="6972300">
                  <a:extLst>
                    <a:ext uri="{9D8B030D-6E8A-4147-A177-3AD203B41FA5}">
                      <a16:colId xmlns:a16="http://schemas.microsoft.com/office/drawing/2014/main" val="20000"/>
                    </a:ext>
                  </a:extLst>
                </a:gridCol>
                <a:gridCol w="6972300">
                  <a:extLst>
                    <a:ext uri="{9D8B030D-6E8A-4147-A177-3AD203B41FA5}">
                      <a16:colId xmlns:a16="http://schemas.microsoft.com/office/drawing/2014/main" val="20001"/>
                    </a:ext>
                  </a:extLst>
                </a:gridCol>
              </a:tblGrid>
              <a:tr h="1008240">
                <a:tc>
                  <a:txBody>
                    <a:bodyPr/>
                    <a:lstStyle/>
                    <a:p>
                      <a:pPr algn="ctr">
                        <a:lnSpc>
                          <a:spcPts val="3919"/>
                        </a:lnSpc>
                        <a:defRPr/>
                      </a:pPr>
                      <a:r>
                        <a:rPr lang="en-US" sz="2799" b="1">
                          <a:solidFill>
                            <a:srgbClr val="000000"/>
                          </a:solidFill>
                          <a:latin typeface="Century Gothic Paneuropean Bold"/>
                          <a:ea typeface="Century Gothic Paneuropean Bold"/>
                          <a:cs typeface="Century Gothic Paneuropean Bold"/>
                          <a:sym typeface="Century Gothic Paneuropean Bold"/>
                        </a:rPr>
                        <a:t>2025 год</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ctr">
                        <a:lnSpc>
                          <a:spcPts val="3919"/>
                        </a:lnSpc>
                        <a:defRPr/>
                      </a:pPr>
                      <a:r>
                        <a:rPr lang="en-US" sz="2799" b="1">
                          <a:solidFill>
                            <a:srgbClr val="000000"/>
                          </a:solidFill>
                          <a:latin typeface="Century Gothic Paneuropean Bold"/>
                          <a:ea typeface="Century Gothic Paneuropean Bold"/>
                          <a:cs typeface="Century Gothic Paneuropean Bold"/>
                          <a:sym typeface="Century Gothic Paneuropean Bold"/>
                        </a:rPr>
                        <a:t>2026 год</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extLst>
                  <a:ext uri="{0D108BD9-81ED-4DB2-BD59-A6C34878D82A}">
                    <a16:rowId xmlns:a16="http://schemas.microsoft.com/office/drawing/2014/main" val="10000"/>
                  </a:ext>
                </a:extLst>
              </a:tr>
              <a:tr h="3725685">
                <a:tc>
                  <a:txBody>
                    <a:bodyPr/>
                    <a:lstStyle/>
                    <a:p>
                      <a:pPr marL="594358" lvl="2" indent="-198119" algn="l">
                        <a:lnSpc>
                          <a:spcPts val="3639"/>
                        </a:lnSpc>
                        <a:buAutoNum type="arabicPeriod"/>
                        <a:defRPr/>
                      </a:pPr>
                      <a:r>
                        <a:rPr lang="en-US" sz="2599">
                          <a:solidFill>
                            <a:srgbClr val="000000"/>
                          </a:solidFill>
                          <a:latin typeface="Century Gothic Paneuropean"/>
                          <a:ea typeface="Century Gothic Paneuropean"/>
                          <a:cs typeface="Century Gothic Paneuropean"/>
                          <a:sym typeface="Century Gothic Paneuropean"/>
                        </a:rPr>
                        <a:t>Базовый срок – 30 рабочих дней.</a:t>
                      </a:r>
                      <a:endParaRPr lang="en-US" sz="1100"/>
                    </a:p>
                    <a:p>
                      <a:pPr marL="594358" lvl="2" indent="-198119" algn="l">
                        <a:lnSpc>
                          <a:spcPts val="3639"/>
                        </a:lnSpc>
                        <a:buAutoNum type="arabicPeriod"/>
                      </a:pPr>
                      <a:r>
                        <a:rPr lang="en-US" sz="2599">
                          <a:solidFill>
                            <a:srgbClr val="000000"/>
                          </a:solidFill>
                          <a:latin typeface="Century Gothic Paneuropean"/>
                          <a:ea typeface="Century Gothic Paneuropean"/>
                          <a:cs typeface="Century Gothic Paneuropean"/>
                          <a:sym typeface="Century Gothic Paneuropean"/>
                        </a:rPr>
                        <a:t>Продление: до 45 / 60 / 75 / 180 дней в зависимости от категории.</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594357" lvl="2" indent="-198119" algn="l">
                        <a:lnSpc>
                          <a:spcPts val="3639"/>
                        </a:lnSpc>
                        <a:buAutoNum type="arabicPeriod"/>
                        <a:defRPr/>
                      </a:pPr>
                      <a:r>
                        <a:rPr lang="en-US" sz="2599" dirty="0" err="1">
                          <a:solidFill>
                            <a:srgbClr val="514843"/>
                          </a:solidFill>
                          <a:latin typeface="Century Gothic Paneuropean"/>
                          <a:ea typeface="Century Gothic Paneuropean"/>
                          <a:cs typeface="Century Gothic Paneuropean"/>
                          <a:sym typeface="Century Gothic Paneuropean"/>
                        </a:rPr>
                        <a:t>Базовый</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срок</a:t>
                      </a:r>
                      <a:r>
                        <a:rPr lang="en-US" sz="2599" dirty="0">
                          <a:solidFill>
                            <a:srgbClr val="514843"/>
                          </a:solidFill>
                          <a:latin typeface="Century Gothic Paneuropean"/>
                          <a:ea typeface="Century Gothic Paneuropean"/>
                          <a:cs typeface="Century Gothic Paneuropean"/>
                          <a:sym typeface="Century Gothic Paneuropean"/>
                        </a:rPr>
                        <a:t> – 30 </a:t>
                      </a:r>
                      <a:r>
                        <a:rPr lang="en-US" sz="2599" dirty="0" err="1">
                          <a:solidFill>
                            <a:srgbClr val="514843"/>
                          </a:solidFill>
                          <a:latin typeface="Century Gothic Paneuropean"/>
                          <a:ea typeface="Century Gothic Paneuropean"/>
                          <a:cs typeface="Century Gothic Paneuropean"/>
                          <a:sym typeface="Century Gothic Paneuropean"/>
                        </a:rPr>
                        <a:t>рабочих</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дней</a:t>
                      </a:r>
                      <a:r>
                        <a:rPr lang="en-US" sz="2599" dirty="0">
                          <a:solidFill>
                            <a:srgbClr val="514843"/>
                          </a:solidFill>
                          <a:latin typeface="Century Gothic Paneuropean"/>
                          <a:ea typeface="Century Gothic Paneuropean"/>
                          <a:cs typeface="Century Gothic Paneuropean"/>
                          <a:sym typeface="Century Gothic Paneuropean"/>
                        </a:rPr>
                        <a:t>.</a:t>
                      </a:r>
                      <a:endParaRPr lang="en-US" sz="1100" dirty="0"/>
                    </a:p>
                    <a:p>
                      <a:pPr marL="594357" lvl="2" indent="-198119" algn="l">
                        <a:lnSpc>
                          <a:spcPts val="3639"/>
                        </a:lnSpc>
                        <a:buAutoNum type="arabicPeriod"/>
                      </a:pPr>
                      <a:r>
                        <a:rPr lang="en-US" sz="2599" dirty="0" err="1">
                          <a:solidFill>
                            <a:srgbClr val="514843"/>
                          </a:solidFill>
                          <a:latin typeface="Century Gothic Paneuropean"/>
                          <a:ea typeface="Century Gothic Paneuropean"/>
                          <a:cs typeface="Century Gothic Paneuropean"/>
                          <a:sym typeface="Century Gothic Paneuropean"/>
                        </a:rPr>
                        <a:t>Продление</a:t>
                      </a:r>
                      <a:r>
                        <a:rPr lang="en-US" sz="2599" dirty="0">
                          <a:solidFill>
                            <a:srgbClr val="514843"/>
                          </a:solidFill>
                          <a:latin typeface="Century Gothic Paneuropean"/>
                          <a:ea typeface="Century Gothic Paneuropean"/>
                          <a:cs typeface="Century Gothic Paneuropean"/>
                          <a:sym typeface="Century Gothic Paneuropean"/>
                        </a:rPr>
                        <a:t>:</a:t>
                      </a:r>
                    </a:p>
                    <a:p>
                      <a:pPr marL="594357" lvl="2" indent="-198119" algn="l">
                        <a:lnSpc>
                          <a:spcPts val="3639"/>
                        </a:lnSpc>
                      </a:pPr>
                      <a:r>
                        <a:rPr lang="en-US" sz="2599" dirty="0" err="1">
                          <a:solidFill>
                            <a:srgbClr val="514843"/>
                          </a:solidFill>
                          <a:latin typeface="Century Gothic Paneuropean"/>
                          <a:ea typeface="Century Gothic Paneuropean"/>
                          <a:cs typeface="Century Gothic Paneuropean"/>
                          <a:sym typeface="Century Gothic Paneuropean"/>
                        </a:rPr>
                        <a:t>до</a:t>
                      </a:r>
                      <a:r>
                        <a:rPr lang="en-US" sz="2599" dirty="0">
                          <a:solidFill>
                            <a:srgbClr val="514843"/>
                          </a:solidFill>
                          <a:latin typeface="Century Gothic Paneuropean"/>
                          <a:ea typeface="Century Gothic Paneuropean"/>
                          <a:cs typeface="Century Gothic Paneuropean"/>
                          <a:sym typeface="Century Gothic Paneuropean"/>
                        </a:rPr>
                        <a:t> 40 / 50 </a:t>
                      </a:r>
                      <a:r>
                        <a:rPr lang="en-US" sz="2599" dirty="0" err="1">
                          <a:solidFill>
                            <a:srgbClr val="514843"/>
                          </a:solidFill>
                          <a:latin typeface="Century Gothic Paneuropean"/>
                          <a:ea typeface="Century Gothic Paneuropean"/>
                          <a:cs typeface="Century Gothic Paneuropean"/>
                          <a:sym typeface="Century Gothic Paneuropean"/>
                        </a:rPr>
                        <a:t>дней</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без</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филиалов</a:t>
                      </a:r>
                      <a:r>
                        <a:rPr lang="en-US" sz="2599" dirty="0">
                          <a:solidFill>
                            <a:srgbClr val="514843"/>
                          </a:solidFill>
                          <a:latin typeface="Century Gothic Paneuropean"/>
                          <a:ea typeface="Century Gothic Paneuropean"/>
                          <a:cs typeface="Century Gothic Paneuropean"/>
                          <a:sym typeface="Century Gothic Paneuropean"/>
                        </a:rPr>
                        <a:t>),</a:t>
                      </a:r>
                    </a:p>
                    <a:p>
                      <a:pPr marL="594357" lvl="2" indent="-198119" algn="l">
                        <a:lnSpc>
                          <a:spcPts val="3639"/>
                        </a:lnSpc>
                      </a:pPr>
                      <a:r>
                        <a:rPr lang="en-US" sz="2599" dirty="0" err="1">
                          <a:solidFill>
                            <a:srgbClr val="514843"/>
                          </a:solidFill>
                          <a:latin typeface="Century Gothic Paneuropean"/>
                          <a:ea typeface="Century Gothic Paneuropean"/>
                          <a:cs typeface="Century Gothic Paneuropean"/>
                          <a:sym typeface="Century Gothic Paneuropean"/>
                        </a:rPr>
                        <a:t>до</a:t>
                      </a:r>
                      <a:r>
                        <a:rPr lang="en-US" sz="2599" dirty="0">
                          <a:solidFill>
                            <a:srgbClr val="514843"/>
                          </a:solidFill>
                          <a:latin typeface="Century Gothic Paneuropean"/>
                          <a:ea typeface="Century Gothic Paneuropean"/>
                          <a:cs typeface="Century Gothic Paneuropean"/>
                          <a:sym typeface="Century Gothic Paneuropean"/>
                        </a:rPr>
                        <a:t> 65 / 160 </a:t>
                      </a:r>
                      <a:r>
                        <a:rPr lang="en-US" sz="2599" dirty="0" err="1">
                          <a:solidFill>
                            <a:srgbClr val="514843"/>
                          </a:solidFill>
                          <a:latin typeface="Century Gothic Paneuropean"/>
                          <a:ea typeface="Century Gothic Paneuropean"/>
                          <a:cs typeface="Century Gothic Paneuropean"/>
                          <a:sym typeface="Century Gothic Paneuropean"/>
                        </a:rPr>
                        <a:t>дней</a:t>
                      </a:r>
                      <a:r>
                        <a:rPr lang="en-US" sz="2599" dirty="0">
                          <a:solidFill>
                            <a:srgbClr val="514843"/>
                          </a:solidFill>
                          <a:latin typeface="Century Gothic Paneuropean"/>
                          <a:ea typeface="Century Gothic Paneuropean"/>
                          <a:cs typeface="Century Gothic Paneuropean"/>
                          <a:sym typeface="Century Gothic Paneuropean"/>
                        </a:rPr>
                        <a:t> (с </a:t>
                      </a:r>
                      <a:r>
                        <a:rPr lang="en-US" sz="2599" dirty="0" err="1">
                          <a:solidFill>
                            <a:srgbClr val="514843"/>
                          </a:solidFill>
                          <a:latin typeface="Century Gothic Paneuropean"/>
                          <a:ea typeface="Century Gothic Paneuropean"/>
                          <a:cs typeface="Century Gothic Paneuropean"/>
                          <a:sym typeface="Century Gothic Paneuropean"/>
                        </a:rPr>
                        <a:t>филиалами</a:t>
                      </a:r>
                      <a:r>
                        <a:rPr lang="en-US" sz="2599" dirty="0">
                          <a:solidFill>
                            <a:srgbClr val="514843"/>
                          </a:solidFill>
                          <a:latin typeface="Century Gothic Paneuropean"/>
                          <a:ea typeface="Century Gothic Paneuropean"/>
                          <a:cs typeface="Century Gothic Paneuropean"/>
                          <a:sym typeface="Century Gothic Paneuropean"/>
                        </a:rPr>
                        <a:t>),</a:t>
                      </a:r>
                    </a:p>
                    <a:p>
                      <a:pPr marL="594357" lvl="2" indent="-198119" algn="l">
                        <a:lnSpc>
                          <a:spcPts val="3639"/>
                        </a:lnSpc>
                      </a:pPr>
                      <a:r>
                        <a:rPr lang="en-US" sz="2599" dirty="0" err="1">
                          <a:solidFill>
                            <a:srgbClr val="514843"/>
                          </a:solidFill>
                          <a:latin typeface="Century Gothic Paneuropean"/>
                          <a:ea typeface="Century Gothic Paneuropean"/>
                          <a:cs typeface="Century Gothic Paneuropean"/>
                          <a:sym typeface="Century Gothic Paneuropean"/>
                        </a:rPr>
                        <a:t>до</a:t>
                      </a:r>
                      <a:r>
                        <a:rPr lang="en-US" sz="2599" dirty="0">
                          <a:solidFill>
                            <a:srgbClr val="514843"/>
                          </a:solidFill>
                          <a:latin typeface="Century Gothic Paneuropean"/>
                          <a:ea typeface="Century Gothic Paneuropean"/>
                          <a:cs typeface="Century Gothic Paneuropean"/>
                          <a:sym typeface="Century Gothic Paneuropean"/>
                        </a:rPr>
                        <a:t> 75 / 180 </a:t>
                      </a:r>
                      <a:r>
                        <a:rPr lang="en-US" sz="2599" dirty="0" err="1">
                          <a:solidFill>
                            <a:srgbClr val="514843"/>
                          </a:solidFill>
                          <a:latin typeface="Century Gothic Paneuropean"/>
                          <a:ea typeface="Century Gothic Paneuropean"/>
                          <a:cs typeface="Century Gothic Paneuropean"/>
                          <a:sym typeface="Century Gothic Paneuropean"/>
                        </a:rPr>
                        <a:t>дней</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мониторинг</a:t>
                      </a:r>
                      <a:r>
                        <a:rPr lang="en-US" sz="2599" dirty="0">
                          <a:solidFill>
                            <a:srgbClr val="514843"/>
                          </a:solidFill>
                          <a:latin typeface="Century Gothic Paneuropean"/>
                          <a:ea typeface="Century Gothic Paneuropean"/>
                          <a:cs typeface="Century Gothic Paneuropean"/>
                          <a:sym typeface="Century Gothic Paneuropean"/>
                        </a:rPr>
                        <a:t>).</a:t>
                      </a:r>
                    </a:p>
                    <a:p>
                      <a:pPr marL="594357" lvl="2" indent="-198119" algn="l">
                        <a:lnSpc>
                          <a:spcPts val="3639"/>
                        </a:lnSpc>
                      </a:pPr>
                      <a:r>
                        <a:rPr lang="en-US" sz="2599" dirty="0">
                          <a:solidFill>
                            <a:srgbClr val="514843"/>
                          </a:solidFill>
                          <a:latin typeface="Century Gothic Paneuropean"/>
                          <a:ea typeface="Century Gothic Paneuropean"/>
                          <a:cs typeface="Century Gothic Paneuropean"/>
                          <a:sym typeface="Century Gothic Paneuropean"/>
                        </a:rPr>
                        <a:t>3. </a:t>
                      </a:r>
                      <a:r>
                        <a:rPr lang="en-US" sz="2599" dirty="0" err="1">
                          <a:solidFill>
                            <a:srgbClr val="514843"/>
                          </a:solidFill>
                          <a:latin typeface="Century Gothic Paneuropean"/>
                          <a:ea typeface="Century Gothic Paneuropean"/>
                          <a:cs typeface="Century Gothic Paneuropean"/>
                          <a:sym typeface="Century Gothic Paneuropean"/>
                        </a:rPr>
                        <a:t>Не</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выходит</a:t>
                      </a:r>
                      <a:r>
                        <a:rPr lang="en-US" sz="2599" dirty="0">
                          <a:solidFill>
                            <a:srgbClr val="514843"/>
                          </a:solidFill>
                          <a:latin typeface="Century Gothic Paneuropean"/>
                          <a:ea typeface="Century Gothic Paneuropean"/>
                          <a:cs typeface="Century Gothic Paneuropean"/>
                          <a:sym typeface="Century Gothic Paneuropean"/>
                        </a:rPr>
                        <a:t> за </a:t>
                      </a:r>
                      <a:r>
                        <a:rPr lang="en-US" sz="2599" dirty="0" err="1">
                          <a:solidFill>
                            <a:srgbClr val="514843"/>
                          </a:solidFill>
                          <a:latin typeface="Century Gothic Paneuropean"/>
                          <a:ea typeface="Century Gothic Paneuropean"/>
                          <a:cs typeface="Century Gothic Paneuropean"/>
                          <a:sym typeface="Century Gothic Paneuropean"/>
                        </a:rPr>
                        <a:t>предел</a:t>
                      </a:r>
                      <a:r>
                        <a:rPr lang="en-US" sz="2599" dirty="0">
                          <a:solidFill>
                            <a:srgbClr val="514843"/>
                          </a:solidFill>
                          <a:latin typeface="Century Gothic Paneuropean"/>
                          <a:ea typeface="Century Gothic Paneuropean"/>
                          <a:cs typeface="Century Gothic Paneuropean"/>
                          <a:sym typeface="Century Gothic Paneuropean"/>
                        </a:rPr>
                        <a:t> – 180 </a:t>
                      </a:r>
                      <a:r>
                        <a:rPr lang="en-US" sz="2599" dirty="0" err="1">
                          <a:solidFill>
                            <a:srgbClr val="514843"/>
                          </a:solidFill>
                          <a:latin typeface="Century Gothic Paneuropean"/>
                          <a:ea typeface="Century Gothic Paneuropean"/>
                          <a:cs typeface="Century Gothic Paneuropean"/>
                          <a:sym typeface="Century Gothic Paneuropean"/>
                        </a:rPr>
                        <a:t>календарных</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дней</a:t>
                      </a:r>
                      <a:r>
                        <a:rPr lang="en-US" sz="2599" dirty="0">
                          <a:solidFill>
                            <a:srgbClr val="514843"/>
                          </a:solidFill>
                          <a:latin typeface="Century Gothic Paneuropean"/>
                          <a:ea typeface="Century Gothic Paneuropean"/>
                          <a:cs typeface="Century Gothic Paneuropean"/>
                          <a:sym typeface="Century Gothic Paneuropean"/>
                        </a:rPr>
                        <a:t> (</a:t>
                      </a:r>
                      <a:r>
                        <a:rPr lang="en-US" sz="2599" dirty="0" err="1">
                          <a:solidFill>
                            <a:srgbClr val="514843"/>
                          </a:solidFill>
                          <a:latin typeface="Century Gothic Paneuropean"/>
                          <a:ea typeface="Century Gothic Paneuropean"/>
                          <a:cs typeface="Century Gothic Paneuropean"/>
                          <a:sym typeface="Century Gothic Paneuropean"/>
                        </a:rPr>
                        <a:t>для</a:t>
                      </a:r>
                      <a:r>
                        <a:rPr lang="en-US" sz="2599" dirty="0">
                          <a:solidFill>
                            <a:srgbClr val="514843"/>
                          </a:solidFill>
                          <a:latin typeface="Century Gothic Paneuropean"/>
                          <a:ea typeface="Century Gothic Paneuropean"/>
                          <a:cs typeface="Century Gothic Paneuropean"/>
                          <a:sym typeface="Century Gothic Paneuropean"/>
                        </a:rPr>
                        <a:t> МСБ). </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Freeform 4"/>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5" name="TextBox 5"/>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7" name="TextBox 6">
            <a:extLst>
              <a:ext uri="{FF2B5EF4-FFF2-40B4-BE49-F238E27FC236}">
                <a16:creationId xmlns:a16="http://schemas.microsoft.com/office/drawing/2014/main" id="{274DAD22-27EE-9CF9-069F-B255EA7AC692}"/>
              </a:ext>
            </a:extLst>
          </p:cNvPr>
          <p:cNvSpPr txBox="1"/>
          <p:nvPr/>
        </p:nvSpPr>
        <p:spPr>
          <a:xfrm>
            <a:off x="1295400" y="7984067"/>
            <a:ext cx="13677900" cy="1710596"/>
          </a:xfrm>
          <a:prstGeom prst="rect">
            <a:avLst/>
          </a:prstGeom>
          <a:noFill/>
        </p:spPr>
        <p:txBody>
          <a:bodyPr wrap="square">
            <a:spAutoFit/>
          </a:bodyPr>
          <a:lstStyle/>
          <a:p>
            <a:pPr algn="l">
              <a:lnSpc>
                <a:spcPts val="3239"/>
              </a:lnSpc>
            </a:pPr>
            <a:r>
              <a:rPr lang="en-US" sz="2400" b="1" dirty="0">
                <a:solidFill>
                  <a:srgbClr val="000000"/>
                </a:solidFill>
                <a:latin typeface="Century Gothic Paneuropean"/>
                <a:ea typeface="Century Gothic Paneuropean"/>
                <a:cs typeface="Century Gothic Paneuropean"/>
                <a:sym typeface="Century Gothic Paneuropean"/>
              </a:rPr>
              <a:t>Приостановление: </a:t>
            </a:r>
            <a:r>
              <a:rPr lang="en-US" sz="2400" dirty="0" err="1">
                <a:solidFill>
                  <a:srgbClr val="000000"/>
                </a:solidFill>
                <a:latin typeface="Century Gothic Paneuropean"/>
                <a:ea typeface="Century Gothic Paneuropean"/>
                <a:cs typeface="Century Gothic Paneuropean"/>
                <a:sym typeface="Century Gothic Paneuropean"/>
              </a:rPr>
              <a:t>Срок</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может</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приостанавливаться</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на</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период</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запроса</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документов</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получения</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ответов</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от</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госорганов</a:t>
            </a:r>
            <a:r>
              <a:rPr lang="en-US" sz="2400" dirty="0">
                <a:solidFill>
                  <a:srgbClr val="000000"/>
                </a:solidFill>
                <a:latin typeface="Century Gothic Paneuropean"/>
                <a:ea typeface="Century Gothic Paneuropean"/>
                <a:cs typeface="Century Gothic Paneuropean"/>
                <a:sym typeface="Century Gothic Paneuropean"/>
              </a:rPr>
              <a:t>, а </a:t>
            </a:r>
            <a:r>
              <a:rPr lang="en-US" sz="2400" dirty="0" err="1">
                <a:solidFill>
                  <a:srgbClr val="000000"/>
                </a:solidFill>
                <a:latin typeface="Century Gothic Paneuropean"/>
                <a:ea typeface="Century Gothic Paneuropean"/>
                <a:cs typeface="Century Gothic Paneuropean"/>
                <a:sym typeface="Century Gothic Paneuropean"/>
              </a:rPr>
              <a:t>также</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на</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время</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подготовки</a:t>
            </a:r>
            <a:r>
              <a:rPr lang="en-US" sz="2400" dirty="0">
                <a:solidFill>
                  <a:srgbClr val="000000"/>
                </a:solidFill>
                <a:latin typeface="Century Gothic Paneuropean"/>
                <a:ea typeface="Century Gothic Paneuropean"/>
                <a:cs typeface="Century Gothic Paneuropean"/>
                <a:sym typeface="Century Gothic Paneuropean"/>
              </a:rPr>
              <a:t> и </a:t>
            </a:r>
            <a:r>
              <a:rPr lang="en-US" sz="2400" dirty="0" err="1">
                <a:solidFill>
                  <a:srgbClr val="000000"/>
                </a:solidFill>
                <a:latin typeface="Century Gothic Paneuropean"/>
                <a:ea typeface="Century Gothic Paneuropean"/>
                <a:cs typeface="Century Gothic Paneuropean"/>
                <a:sym typeface="Century Gothic Paneuropean"/>
              </a:rPr>
              <a:t>рассмотрения</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возражения</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на</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предварительный</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акт</a:t>
            </a:r>
            <a:r>
              <a:rPr lang="en-US" sz="2400" dirty="0">
                <a:solidFill>
                  <a:srgbClr val="000000"/>
                </a:solidFill>
                <a:latin typeface="Century Gothic Paneuropean"/>
                <a:ea typeface="Century Gothic Paneuropean"/>
                <a:cs typeface="Century Gothic Paneuropean"/>
                <a:sym typeface="Century Gothic Paneuropean"/>
              </a:rPr>
              <a:t> и </a:t>
            </a:r>
            <a:r>
              <a:rPr lang="en-US" sz="2400" dirty="0" err="1">
                <a:solidFill>
                  <a:srgbClr val="000000"/>
                </a:solidFill>
                <a:latin typeface="Century Gothic Paneuropean"/>
                <a:ea typeface="Century Gothic Paneuropean"/>
                <a:cs typeface="Century Gothic Paneuropean"/>
                <a:sym typeface="Century Gothic Paneuropean"/>
              </a:rPr>
              <a:t>назначения</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тематической</a:t>
            </a:r>
            <a:r>
              <a:rPr lang="en-US" sz="2400" dirty="0">
                <a:solidFill>
                  <a:srgbClr val="000000"/>
                </a:solidFill>
                <a:latin typeface="Century Gothic Paneuropean"/>
                <a:ea typeface="Century Gothic Paneuropean"/>
                <a:cs typeface="Century Gothic Paneuropean"/>
                <a:sym typeface="Century Gothic Paneuropean"/>
              </a:rPr>
              <a:t> / </a:t>
            </a:r>
            <a:r>
              <a:rPr lang="en-US" sz="2400" dirty="0" err="1">
                <a:solidFill>
                  <a:srgbClr val="000000"/>
                </a:solidFill>
                <a:latin typeface="Century Gothic Paneuropean"/>
                <a:ea typeface="Century Gothic Paneuropean"/>
                <a:cs typeface="Century Gothic Paneuropean"/>
                <a:sym typeface="Century Gothic Paneuropean"/>
              </a:rPr>
              <a:t>повторной</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тематической</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налоговой</a:t>
            </a:r>
            <a:r>
              <a:rPr lang="en-US" sz="2400" dirty="0">
                <a:solidFill>
                  <a:srgbClr val="000000"/>
                </a:solidFill>
                <a:latin typeface="Century Gothic Paneuropean"/>
                <a:ea typeface="Century Gothic Paneuropean"/>
                <a:cs typeface="Century Gothic Paneuropean"/>
                <a:sym typeface="Century Gothic Paneuropean"/>
              </a:rPr>
              <a:t> </a:t>
            </a:r>
            <a:r>
              <a:rPr lang="en-US" sz="2400" dirty="0" err="1">
                <a:solidFill>
                  <a:srgbClr val="000000"/>
                </a:solidFill>
                <a:latin typeface="Century Gothic Paneuropean"/>
                <a:ea typeface="Century Gothic Paneuropean"/>
                <a:cs typeface="Century Gothic Paneuropean"/>
                <a:sym typeface="Century Gothic Paneuropean"/>
              </a:rPr>
              <a:t>проверки</a:t>
            </a:r>
            <a:r>
              <a:rPr lang="en-US" sz="2400" dirty="0">
                <a:solidFill>
                  <a:srgbClr val="000000"/>
                </a:solidFill>
                <a:latin typeface="Century Gothic Paneuropean"/>
                <a:ea typeface="Century Gothic Paneuropean"/>
                <a:cs typeface="Century Gothic Paneuropean"/>
                <a:sym typeface="Century Gothic Paneuropean"/>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214685"/>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КОМПЛЕКСНАЯ ПРОВЕРКА И ТЕМАТИЧЕСКАЯ ПРОВЕРКА</a:t>
            </a:r>
          </a:p>
        </p:txBody>
      </p:sp>
      <p:sp>
        <p:nvSpPr>
          <p:cNvPr id="5" name="TextBox 5"/>
          <p:cNvSpPr txBox="1"/>
          <p:nvPr/>
        </p:nvSpPr>
        <p:spPr>
          <a:xfrm>
            <a:off x="1028700" y="2398043"/>
            <a:ext cx="11979412" cy="2017395"/>
          </a:xfrm>
          <a:prstGeom prst="rect">
            <a:avLst/>
          </a:prstGeom>
        </p:spPr>
        <p:txBody>
          <a:bodyPr lIns="0" tIns="0" rIns="0" bIns="0" rtlCol="0" anchor="t">
            <a:spAutoFit/>
          </a:bodyPr>
          <a:lstStyle/>
          <a:p>
            <a:pPr algn="l">
              <a:lnSpc>
                <a:spcPts val="3239"/>
              </a:lnSpc>
            </a:pPr>
            <a:r>
              <a:rPr lang="en-US" sz="2999">
                <a:solidFill>
                  <a:srgbClr val="000000"/>
                </a:solidFill>
                <a:latin typeface="Century Gothic Paneuropean"/>
                <a:ea typeface="Century Gothic Paneuropean"/>
                <a:cs typeface="Century Gothic Paneuropean"/>
                <a:sym typeface="Century Gothic Paneuropean"/>
              </a:rPr>
              <a:t>Если у компании </a:t>
            </a:r>
            <a:r>
              <a:rPr lang="en-US" sz="2999" b="1">
                <a:solidFill>
                  <a:srgbClr val="000000"/>
                </a:solidFill>
                <a:latin typeface="Century Gothic Paneuropean Bold"/>
                <a:ea typeface="Century Gothic Paneuropean Bold"/>
                <a:cs typeface="Century Gothic Paneuropean Bold"/>
                <a:sym typeface="Century Gothic Paneuropean Bold"/>
              </a:rPr>
              <a:t>КНН ≥ 90%</a:t>
            </a:r>
            <a:r>
              <a:rPr lang="en-US" sz="2999">
                <a:solidFill>
                  <a:srgbClr val="000000"/>
                </a:solidFill>
                <a:latin typeface="Century Gothic Paneuropean"/>
                <a:ea typeface="Century Gothic Paneuropean"/>
                <a:cs typeface="Century Gothic Paneuropean"/>
                <a:sym typeface="Century Gothic Paneuropean"/>
              </a:rPr>
              <a:t> от отраслевого максимума </a:t>
            </a:r>
          </a:p>
          <a:p>
            <a:pPr algn="l">
              <a:lnSpc>
                <a:spcPts val="3239"/>
              </a:lnSpc>
            </a:pPr>
            <a:r>
              <a:rPr lang="en-US" sz="2999">
                <a:solidFill>
                  <a:srgbClr val="000000"/>
                </a:solidFill>
                <a:latin typeface="Century Gothic Paneuropean"/>
                <a:ea typeface="Century Gothic Paneuropean"/>
                <a:cs typeface="Century Gothic Paneuropean"/>
                <a:sym typeface="Century Gothic Paneuropean"/>
              </a:rPr>
              <a:t>по региону →  </a:t>
            </a:r>
            <a:r>
              <a:rPr lang="en-US" sz="2999" b="1">
                <a:solidFill>
                  <a:srgbClr val="000000"/>
                </a:solidFill>
                <a:latin typeface="Century Gothic Paneuropean Bold"/>
                <a:ea typeface="Century Gothic Paneuropean Bold"/>
                <a:cs typeface="Century Gothic Paneuropean Bold"/>
                <a:sym typeface="Century Gothic Paneuropean Bold"/>
              </a:rPr>
              <a:t>комплексная проверка НЕ назначается</a:t>
            </a:r>
            <a:r>
              <a:rPr lang="en-US" sz="2999">
                <a:solidFill>
                  <a:srgbClr val="000000"/>
                </a:solidFill>
                <a:latin typeface="Century Gothic Paneuropean"/>
                <a:ea typeface="Century Gothic Paneuropean"/>
                <a:cs typeface="Century Gothic Paneuropean"/>
                <a:sym typeface="Century Gothic Paneuropean"/>
              </a:rPr>
              <a:t>.</a:t>
            </a:r>
          </a:p>
          <a:p>
            <a:pPr algn="l">
              <a:lnSpc>
                <a:spcPts val="3239"/>
              </a:lnSpc>
            </a:pPr>
            <a:endParaRPr lang="en-US" sz="2999">
              <a:solidFill>
                <a:srgbClr val="000000"/>
              </a:solidFill>
              <a:latin typeface="Century Gothic Paneuropean"/>
              <a:ea typeface="Century Gothic Paneuropean"/>
              <a:cs typeface="Century Gothic Paneuropean"/>
              <a:sym typeface="Century Gothic Paneuropean"/>
            </a:endParaRPr>
          </a:p>
          <a:p>
            <a:pPr algn="l">
              <a:lnSpc>
                <a:spcPts val="3239"/>
              </a:lnSpc>
            </a:pPr>
            <a:r>
              <a:rPr lang="en-US" sz="2999">
                <a:solidFill>
                  <a:srgbClr val="000000"/>
                </a:solidFill>
                <a:latin typeface="Century Gothic Paneuropean"/>
                <a:ea typeface="Century Gothic Paneuropean"/>
                <a:cs typeface="Century Gothic Paneuropean"/>
                <a:sym typeface="Century Gothic Paneuropean"/>
              </a:rPr>
              <a:t>Если КНН ниже 90% → налоговый орган вправе назначить комплексную проверку.</a:t>
            </a:r>
          </a:p>
        </p:txBody>
      </p:sp>
      <p:sp>
        <p:nvSpPr>
          <p:cNvPr id="6" name="TextBox 6"/>
          <p:cNvSpPr txBox="1"/>
          <p:nvPr/>
        </p:nvSpPr>
        <p:spPr>
          <a:xfrm>
            <a:off x="1028700" y="5219700"/>
            <a:ext cx="11823973" cy="3655695"/>
          </a:xfrm>
          <a:prstGeom prst="rect">
            <a:avLst/>
          </a:prstGeom>
        </p:spPr>
        <p:txBody>
          <a:bodyPr lIns="0" tIns="0" rIns="0" bIns="0" rtlCol="0" anchor="t">
            <a:spAutoFit/>
          </a:bodyPr>
          <a:lstStyle/>
          <a:p>
            <a:pPr algn="l">
              <a:lnSpc>
                <a:spcPts val="3239"/>
              </a:lnSpc>
            </a:pPr>
            <a:r>
              <a:rPr lang="en-US" sz="2999" b="1" dirty="0" err="1">
                <a:solidFill>
                  <a:srgbClr val="000000"/>
                </a:solidFill>
                <a:latin typeface="Century Gothic Paneuropean Bold"/>
                <a:ea typeface="Century Gothic Paneuropean Bold"/>
                <a:cs typeface="Century Gothic Paneuropean Bold"/>
                <a:sym typeface="Century Gothic Paneuropean Bold"/>
              </a:rPr>
              <a:t>Исключения</a:t>
            </a:r>
            <a:r>
              <a:rPr lang="en-US" sz="2999" b="1" dirty="0">
                <a:solidFill>
                  <a:srgbClr val="000000"/>
                </a:solidFill>
                <a:latin typeface="Century Gothic Paneuropean Bold"/>
                <a:ea typeface="Century Gothic Paneuropean Bold"/>
                <a:cs typeface="Century Gothic Paneuropean Bold"/>
                <a:sym typeface="Century Gothic Paneuropean Bold"/>
              </a:rPr>
              <a:t>:</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даже</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при</a:t>
            </a:r>
            <a:r>
              <a:rPr lang="en-US" sz="2999" dirty="0">
                <a:solidFill>
                  <a:srgbClr val="000000"/>
                </a:solidFill>
                <a:latin typeface="Century Gothic Paneuropean"/>
                <a:ea typeface="Century Gothic Paneuropean"/>
                <a:cs typeface="Century Gothic Paneuropean"/>
                <a:sym typeface="Century Gothic Paneuropean"/>
              </a:rPr>
              <a:t> КНН ≥ 90% </a:t>
            </a:r>
            <a:r>
              <a:rPr lang="en-US" sz="2999" dirty="0" err="1">
                <a:solidFill>
                  <a:srgbClr val="000000"/>
                </a:solidFill>
                <a:latin typeface="Century Gothic Paneuropean"/>
                <a:ea typeface="Century Gothic Paneuropean"/>
                <a:cs typeface="Century Gothic Paneuropean"/>
                <a:sym typeface="Century Gothic Paneuropean"/>
              </a:rPr>
              <a:t>комплексная</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проверка</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возможна</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если</a:t>
            </a:r>
            <a:r>
              <a:rPr lang="en-US" sz="2999" dirty="0">
                <a:solidFill>
                  <a:srgbClr val="000000"/>
                </a:solidFill>
                <a:latin typeface="Century Gothic Paneuropean"/>
                <a:ea typeface="Century Gothic Paneuropean"/>
                <a:cs typeface="Century Gothic Paneuropean"/>
                <a:sym typeface="Century Gothic Paneuropean"/>
              </a:rPr>
              <a:t>:</a:t>
            </a:r>
          </a:p>
          <a:p>
            <a:pPr algn="l">
              <a:lnSpc>
                <a:spcPts val="3239"/>
              </a:lnSpc>
            </a:pPr>
            <a:endParaRPr lang="en-US" sz="2999" dirty="0">
              <a:solidFill>
                <a:srgbClr val="000000"/>
              </a:solidFill>
              <a:latin typeface="Century Gothic Paneuropean"/>
              <a:ea typeface="Century Gothic Paneuropean"/>
              <a:cs typeface="Century Gothic Paneuropean"/>
              <a:sym typeface="Century Gothic Paneuropean"/>
            </a:endParaRPr>
          </a:p>
          <a:p>
            <a:pPr marL="685678" lvl="2" indent="-228559" algn="l">
              <a:lnSpc>
                <a:spcPts val="3239"/>
              </a:lnSpc>
              <a:buFont typeface="Arial"/>
              <a:buChar char="⚬"/>
            </a:pPr>
            <a:r>
              <a:rPr lang="en-US" sz="2999" dirty="0" err="1">
                <a:solidFill>
                  <a:srgbClr val="000000"/>
                </a:solidFill>
                <a:latin typeface="Century Gothic Paneuropean"/>
                <a:ea typeface="Century Gothic Paneuropean"/>
                <a:cs typeface="Century Gothic Paneuropean"/>
                <a:sym typeface="Century Gothic Paneuropean"/>
              </a:rPr>
              <a:t>налогоплательщик</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сам</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подал</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заявление</a:t>
            </a:r>
            <a:r>
              <a:rPr lang="en-US" sz="2999" dirty="0">
                <a:solidFill>
                  <a:srgbClr val="000000"/>
                </a:solidFill>
                <a:latin typeface="Century Gothic Paneuropean"/>
                <a:ea typeface="Century Gothic Paneuropean"/>
                <a:cs typeface="Century Gothic Paneuropean"/>
                <a:sym typeface="Century Gothic Paneuropean"/>
              </a:rPr>
              <a:t>;</a:t>
            </a:r>
          </a:p>
          <a:p>
            <a:pPr marL="685678" lvl="2" indent="-228559" algn="l">
              <a:lnSpc>
                <a:spcPts val="3239"/>
              </a:lnSpc>
              <a:buFont typeface="Arial"/>
              <a:buChar char="⚬"/>
            </a:pPr>
            <a:r>
              <a:rPr lang="en-US" sz="2999" dirty="0" err="1">
                <a:solidFill>
                  <a:srgbClr val="000000"/>
                </a:solidFill>
                <a:latin typeface="Century Gothic Paneuropean"/>
                <a:ea typeface="Century Gothic Paneuropean"/>
                <a:cs typeface="Century Gothic Paneuropean"/>
                <a:sym typeface="Century Gothic Paneuropean"/>
              </a:rPr>
              <a:t>есть</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основания</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по</a:t>
            </a:r>
            <a:r>
              <a:rPr lang="en-US" sz="2999" dirty="0">
                <a:solidFill>
                  <a:srgbClr val="000000"/>
                </a:solidFill>
                <a:latin typeface="Century Gothic Paneuropean"/>
                <a:ea typeface="Century Gothic Paneuropean"/>
                <a:cs typeface="Century Gothic Paneuropean"/>
                <a:sym typeface="Century Gothic Paneuropean"/>
              </a:rPr>
              <a:t> УПК РК;</a:t>
            </a:r>
          </a:p>
          <a:p>
            <a:pPr marL="685678" lvl="2" indent="-228559" algn="l">
              <a:lnSpc>
                <a:spcPts val="3239"/>
              </a:lnSpc>
              <a:buFont typeface="Arial"/>
              <a:buChar char="⚬"/>
            </a:pPr>
            <a:r>
              <a:rPr lang="en-US" sz="2999" dirty="0" err="1">
                <a:solidFill>
                  <a:srgbClr val="000000"/>
                </a:solidFill>
                <a:latin typeface="Century Gothic Paneuropean"/>
                <a:ea typeface="Century Gothic Paneuropean"/>
                <a:cs typeface="Century Gothic Paneuropean"/>
                <a:sym typeface="Century Gothic Paneuropean"/>
              </a:rPr>
              <a:t>есть</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требование</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прокуратуры</a:t>
            </a:r>
            <a:r>
              <a:rPr lang="en-US" sz="2999" dirty="0">
                <a:solidFill>
                  <a:srgbClr val="000000"/>
                </a:solidFill>
                <a:latin typeface="Century Gothic Paneuropean"/>
                <a:ea typeface="Century Gothic Paneuropean"/>
                <a:cs typeface="Century Gothic Paneuropean"/>
                <a:sym typeface="Century Gothic Paneuropean"/>
              </a:rPr>
              <a:t>.</a:t>
            </a:r>
          </a:p>
          <a:p>
            <a:pPr marL="685678" lvl="2" indent="-228559" algn="l">
              <a:lnSpc>
                <a:spcPts val="3239"/>
              </a:lnSpc>
            </a:pPr>
            <a:endParaRPr lang="en-US" sz="2999" dirty="0">
              <a:solidFill>
                <a:srgbClr val="000000"/>
              </a:solidFill>
              <a:latin typeface="Century Gothic Paneuropean"/>
              <a:ea typeface="Century Gothic Paneuropean"/>
              <a:cs typeface="Century Gothic Paneuropean"/>
              <a:sym typeface="Century Gothic Paneuropean"/>
            </a:endParaRPr>
          </a:p>
          <a:p>
            <a:pPr marL="685678" lvl="2" indent="-228559" algn="l">
              <a:lnSpc>
                <a:spcPts val="3239"/>
              </a:lnSpc>
            </a:pPr>
            <a:r>
              <a:rPr lang="en-US" sz="2999" dirty="0" err="1">
                <a:solidFill>
                  <a:srgbClr val="000000"/>
                </a:solidFill>
                <a:latin typeface="Century Gothic Paneuropean"/>
                <a:ea typeface="Century Gothic Paneuropean"/>
                <a:cs typeface="Century Gothic Paneuropean"/>
                <a:sym typeface="Century Gothic Paneuropean"/>
              </a:rPr>
              <a:t>Дополнены</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вопросы</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тематической</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проверки</a:t>
            </a:r>
            <a:r>
              <a:rPr lang="en-US" sz="2999" dirty="0">
                <a:solidFill>
                  <a:srgbClr val="000000"/>
                </a:solidFill>
                <a:latin typeface="Century Gothic Paneuropean"/>
                <a:ea typeface="Century Gothic Paneuropean"/>
                <a:cs typeface="Century Gothic Paneuropean"/>
                <a:sym typeface="Century Gothic Paneuropean"/>
              </a:rPr>
              <a:t>: </a:t>
            </a:r>
            <a:r>
              <a:rPr lang="en-US" sz="2999" dirty="0" err="1">
                <a:solidFill>
                  <a:srgbClr val="000000"/>
                </a:solidFill>
                <a:latin typeface="Century Gothic Paneuropean"/>
                <a:ea typeface="Century Gothic Paneuropean"/>
                <a:cs typeface="Century Gothic Paneuropean"/>
                <a:sym typeface="Century Gothic Paneuropean"/>
              </a:rPr>
              <a:t>до</a:t>
            </a:r>
            <a:r>
              <a:rPr lang="en-US" sz="2999" dirty="0">
                <a:solidFill>
                  <a:srgbClr val="000000"/>
                </a:solidFill>
                <a:latin typeface="Century Gothic Paneuropean"/>
                <a:ea typeface="Century Gothic Paneuropean"/>
                <a:cs typeface="Century Gothic Paneuropean"/>
                <a:sym typeface="Century Gothic Paneuropean"/>
              </a:rPr>
              <a:t> 2026 г. 25 </a:t>
            </a:r>
            <a:r>
              <a:rPr lang="en-US" sz="2999" dirty="0" err="1">
                <a:solidFill>
                  <a:srgbClr val="000000"/>
                </a:solidFill>
                <a:latin typeface="Century Gothic Paneuropean"/>
                <a:ea typeface="Century Gothic Paneuropean"/>
                <a:cs typeface="Century Gothic Paneuropean"/>
                <a:sym typeface="Century Gothic Paneuropean"/>
              </a:rPr>
              <a:t>вопросов</a:t>
            </a:r>
            <a:r>
              <a:rPr lang="en-US" sz="2999" dirty="0">
                <a:solidFill>
                  <a:srgbClr val="000000"/>
                </a:solidFill>
                <a:latin typeface="Century Gothic Paneuropean"/>
                <a:ea typeface="Century Gothic Paneuropean"/>
                <a:cs typeface="Century Gothic Paneuropean"/>
                <a:sym typeface="Century Gothic Paneuropean"/>
              </a:rPr>
              <a:t>, с 2026 г. 35 </a:t>
            </a:r>
            <a:r>
              <a:rPr lang="en-US" sz="2999" dirty="0" err="1">
                <a:solidFill>
                  <a:srgbClr val="000000"/>
                </a:solidFill>
                <a:latin typeface="Century Gothic Paneuropean"/>
                <a:ea typeface="Century Gothic Paneuropean"/>
                <a:cs typeface="Century Gothic Paneuropean"/>
                <a:sym typeface="Century Gothic Paneuropean"/>
              </a:rPr>
              <a:t>вопросов</a:t>
            </a:r>
            <a:r>
              <a:rPr lang="en-US" sz="2999" dirty="0">
                <a:solidFill>
                  <a:srgbClr val="000000"/>
                </a:solidFill>
                <a:latin typeface="Century Gothic Paneuropean"/>
                <a:ea typeface="Century Gothic Paneuropean"/>
                <a:cs typeface="Century Gothic Paneuropean"/>
                <a:sym typeface="Century Gothic Paneuropean"/>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214685"/>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СРОКИ ИСКОВОЙ ДАВНОСТИ</a:t>
            </a:r>
          </a:p>
        </p:txBody>
      </p:sp>
      <p:sp>
        <p:nvSpPr>
          <p:cNvPr id="5" name="TextBox 5"/>
          <p:cNvSpPr txBox="1"/>
          <p:nvPr/>
        </p:nvSpPr>
        <p:spPr>
          <a:xfrm>
            <a:off x="1038225" y="2021919"/>
            <a:ext cx="11969887" cy="7037461"/>
          </a:xfrm>
          <a:prstGeom prst="rect">
            <a:avLst/>
          </a:prstGeom>
        </p:spPr>
        <p:txBody>
          <a:bodyPr lIns="0" tIns="0" rIns="0" bIns="0" rtlCol="0" anchor="t">
            <a:spAutoFit/>
          </a:bodyPr>
          <a:lstStyle/>
          <a:p>
            <a:pPr algn="l">
              <a:lnSpc>
                <a:spcPts val="2915"/>
              </a:lnSpc>
            </a:pPr>
            <a:r>
              <a:rPr lang="ru-RU" sz="2699" dirty="0">
                <a:solidFill>
                  <a:srgbClr val="000000"/>
                </a:solidFill>
                <a:latin typeface="Century Gothic Paneuropean"/>
                <a:ea typeface="Century Gothic Paneuropean"/>
                <a:cs typeface="Century Gothic Paneuropean"/>
                <a:sym typeface="Century Gothic Paneuropean"/>
              </a:rPr>
              <a:t>    </a:t>
            </a:r>
            <a:r>
              <a:rPr lang="en-US" sz="2699" dirty="0">
                <a:solidFill>
                  <a:srgbClr val="000000"/>
                </a:solidFill>
                <a:latin typeface="Century Gothic Paneuropean"/>
                <a:ea typeface="Century Gothic Paneuropean"/>
                <a:cs typeface="Century Gothic Paneuropean"/>
                <a:sym typeface="Century Gothic Paneuropean"/>
              </a:rPr>
              <a:t>5 </a:t>
            </a:r>
            <a:r>
              <a:rPr lang="en-US" sz="2699" dirty="0" err="1">
                <a:solidFill>
                  <a:srgbClr val="000000"/>
                </a:solidFill>
                <a:latin typeface="Century Gothic Paneuropean"/>
                <a:ea typeface="Century Gothic Paneuropean"/>
                <a:cs typeface="Century Gothic Paneuropean"/>
                <a:sym typeface="Century Gothic Paneuropean"/>
              </a:rPr>
              <a:t>лет</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для</a:t>
            </a:r>
            <a:r>
              <a:rPr lang="en-US" sz="2699" dirty="0">
                <a:solidFill>
                  <a:srgbClr val="000000"/>
                </a:solidFill>
                <a:latin typeface="Century Gothic Paneuropean"/>
                <a:ea typeface="Century Gothic Paneuropean"/>
                <a:cs typeface="Century Gothic Paneuropean"/>
                <a:sym typeface="Century Gothic Paneuropean"/>
              </a:rPr>
              <a:t>:</a:t>
            </a:r>
          </a:p>
          <a:p>
            <a:pPr marL="617098" lvl="2" indent="-205699" algn="l">
              <a:lnSpc>
                <a:spcPts val="2915"/>
              </a:lnSpc>
              <a:buFont typeface="Arial"/>
              <a:buChar char="⚬"/>
            </a:pPr>
            <a:r>
              <a:rPr lang="en-US" sz="2699" dirty="0">
                <a:solidFill>
                  <a:srgbClr val="000000"/>
                </a:solidFill>
                <a:latin typeface="Century Gothic Paneuropean"/>
                <a:ea typeface="Century Gothic Paneuropean"/>
                <a:cs typeface="Century Gothic Paneuropean"/>
                <a:sym typeface="Century Gothic Paneuropean"/>
              </a:rPr>
              <a:t>СКП</a:t>
            </a:r>
          </a:p>
          <a:p>
            <a:pPr marL="617098" lvl="2" indent="-205699" algn="l">
              <a:lnSpc>
                <a:spcPts val="2915"/>
              </a:lnSpc>
              <a:buFont typeface="Arial"/>
              <a:buChar char="⚬"/>
            </a:pPr>
            <a:r>
              <a:rPr lang="en-US" sz="2699" dirty="0" err="1">
                <a:solidFill>
                  <a:srgbClr val="000000"/>
                </a:solidFill>
                <a:latin typeface="Century Gothic Paneuropean"/>
                <a:ea typeface="Century Gothic Paneuropean"/>
                <a:cs typeface="Century Gothic Paneuropean"/>
                <a:sym typeface="Century Gothic Paneuropean"/>
              </a:rPr>
              <a:t>Контракт</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недропользование</a:t>
            </a: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buFont typeface="Arial"/>
              <a:buChar char="⚬"/>
            </a:pPr>
            <a:r>
              <a:rPr lang="en-US" sz="2699" dirty="0" err="1">
                <a:solidFill>
                  <a:srgbClr val="000000"/>
                </a:solidFill>
                <a:latin typeface="Century Gothic Paneuropean"/>
                <a:ea typeface="Century Gothic Paneuropean"/>
                <a:cs typeface="Century Gothic Paneuropean"/>
                <a:sym typeface="Century Gothic Paneuropean"/>
              </a:rPr>
              <a:t>Резиденты</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имеющие</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контролируемые</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иностранные</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компании</a:t>
            </a: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buFont typeface="Arial"/>
              <a:buChar char="⚬"/>
            </a:pPr>
            <a:r>
              <a:rPr lang="en-US" sz="2699" dirty="0" err="1">
                <a:solidFill>
                  <a:srgbClr val="000000"/>
                </a:solidFill>
                <a:latin typeface="Century Gothic Paneuropean"/>
                <a:ea typeface="Century Gothic Paneuropean"/>
                <a:cs typeface="Century Gothic Paneuropean"/>
                <a:sym typeface="Century Gothic Paneuropean"/>
              </a:rPr>
              <a:t>Плательщики</a:t>
            </a:r>
            <a:r>
              <a:rPr lang="en-US" sz="2699" dirty="0">
                <a:solidFill>
                  <a:srgbClr val="000000"/>
                </a:solidFill>
                <a:latin typeface="Century Gothic Paneuropean"/>
                <a:ea typeface="Century Gothic Paneuropean"/>
                <a:cs typeface="Century Gothic Paneuropean"/>
                <a:sym typeface="Century Gothic Paneuropean"/>
              </a:rPr>
              <a:t> НДС в </a:t>
            </a:r>
            <a:r>
              <a:rPr lang="en-US" sz="2699" dirty="0" err="1">
                <a:solidFill>
                  <a:srgbClr val="000000"/>
                </a:solidFill>
                <a:latin typeface="Century Gothic Paneuropean"/>
                <a:ea typeface="Century Gothic Paneuropean"/>
                <a:cs typeface="Century Gothic Paneuropean"/>
                <a:sym typeface="Century Gothic Paneuropean"/>
              </a:rPr>
              <a:t>части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суммы</a:t>
            </a:r>
            <a:r>
              <a:rPr lang="en-US" sz="2699" dirty="0">
                <a:solidFill>
                  <a:srgbClr val="000000"/>
                </a:solidFill>
                <a:latin typeface="Century Gothic Paneuropean"/>
                <a:ea typeface="Century Gothic Paneuropean"/>
                <a:cs typeface="Century Gothic Paneuropean"/>
                <a:sym typeface="Century Gothic Paneuropean"/>
              </a:rPr>
              <a:t> НДС </a:t>
            </a:r>
            <a:r>
              <a:rPr lang="en-US" sz="2699" dirty="0" err="1">
                <a:solidFill>
                  <a:srgbClr val="000000"/>
                </a:solidFill>
                <a:latin typeface="Century Gothic Paneuropean"/>
                <a:ea typeface="Century Gothic Paneuropean"/>
                <a:cs typeface="Century Gothic Paneuropean"/>
                <a:sym typeface="Century Gothic Paneuropean"/>
              </a:rPr>
              <a:t>по</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которому</a:t>
            </a:r>
            <a:r>
              <a:rPr lang="en-US" sz="2699" dirty="0">
                <a:solidFill>
                  <a:srgbClr val="000000"/>
                </a:solidFill>
                <a:latin typeface="Century Gothic Paneuropean"/>
                <a:ea typeface="Century Gothic Paneuropean"/>
                <a:cs typeface="Century Gothic Paneuropean"/>
                <a:sym typeface="Century Gothic Paneuropean"/>
              </a:rPr>
              <a:t> НДС </a:t>
            </a:r>
            <a:r>
              <a:rPr lang="en-US" sz="2699" dirty="0" err="1">
                <a:solidFill>
                  <a:srgbClr val="000000"/>
                </a:solidFill>
                <a:latin typeface="Century Gothic Paneuropean"/>
                <a:ea typeface="Century Gothic Paneuropean"/>
                <a:cs typeface="Century Gothic Paneuropean"/>
                <a:sym typeface="Century Gothic Paneuropean"/>
              </a:rPr>
              <a:t>уплачен</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методом</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зачета</a:t>
            </a: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pP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pPr>
            <a:r>
              <a:rPr lang="en-US" sz="2699" dirty="0">
                <a:solidFill>
                  <a:srgbClr val="000000"/>
                </a:solidFill>
                <a:latin typeface="Century Gothic Paneuropean"/>
                <a:ea typeface="Century Gothic Paneuropean"/>
                <a:cs typeface="Century Gothic Paneuropean"/>
                <a:sym typeface="Century Gothic Paneuropean"/>
              </a:rPr>
              <a:t>3 </a:t>
            </a:r>
            <a:r>
              <a:rPr lang="en-US" sz="2699" dirty="0" err="1">
                <a:solidFill>
                  <a:srgbClr val="000000"/>
                </a:solidFill>
                <a:latin typeface="Century Gothic Paneuropean"/>
                <a:ea typeface="Century Gothic Paneuropean"/>
                <a:cs typeface="Century Gothic Paneuropean"/>
                <a:sym typeface="Century Gothic Paneuropean"/>
              </a:rPr>
              <a:t>года</a:t>
            </a: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buFont typeface="Arial"/>
              <a:buChar char="⚬"/>
            </a:pPr>
            <a:r>
              <a:rPr lang="en-US" sz="2699" dirty="0" err="1">
                <a:solidFill>
                  <a:srgbClr val="000000"/>
                </a:solidFill>
                <a:latin typeface="Century Gothic Paneuropean"/>
                <a:ea typeface="Century Gothic Paneuropean"/>
                <a:cs typeface="Century Gothic Paneuropean"/>
                <a:sym typeface="Century Gothic Paneuropean"/>
              </a:rPr>
              <a:t>Иные</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налогоплательщики</a:t>
            </a: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pP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pPr>
            <a:r>
              <a:rPr lang="ru-RU"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Продлевается</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a:t>
            </a:r>
            <a:r>
              <a:rPr lang="en-US" sz="2699" dirty="0">
                <a:solidFill>
                  <a:srgbClr val="000000"/>
                </a:solidFill>
                <a:latin typeface="Century Gothic Paneuropean"/>
                <a:ea typeface="Century Gothic Paneuropean"/>
                <a:cs typeface="Century Gothic Paneuropean"/>
                <a:sym typeface="Century Gothic Paneuropean"/>
              </a:rPr>
              <a:t> 1 </a:t>
            </a:r>
            <a:r>
              <a:rPr lang="en-US" sz="2699" dirty="0" err="1">
                <a:solidFill>
                  <a:srgbClr val="000000"/>
                </a:solidFill>
                <a:latin typeface="Century Gothic Paneuropean"/>
                <a:ea typeface="Century Gothic Paneuropean"/>
                <a:cs typeface="Century Gothic Paneuropean"/>
                <a:sym typeface="Century Gothic Paneuropean"/>
              </a:rPr>
              <a:t>календарный</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год</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при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предоставлении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налогоплательщиком</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самостоятельно</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или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по</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уведомлению</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дополнительной</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налоговой</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отчетности</a:t>
            </a:r>
            <a:r>
              <a:rPr lang="en-US" sz="2699" dirty="0">
                <a:solidFill>
                  <a:srgbClr val="000000"/>
                </a:solidFill>
                <a:latin typeface="Century Gothic Paneuropean"/>
                <a:ea typeface="Century Gothic Paneuropean"/>
                <a:cs typeface="Century Gothic Paneuropean"/>
                <a:sym typeface="Century Gothic Paneuropean"/>
              </a:rPr>
              <a:t> за </a:t>
            </a:r>
            <a:r>
              <a:rPr lang="en-US" sz="2699" dirty="0" err="1">
                <a:solidFill>
                  <a:srgbClr val="000000"/>
                </a:solidFill>
                <a:latin typeface="Century Gothic Paneuropean"/>
                <a:ea typeface="Century Gothic Paneuropean"/>
                <a:cs typeface="Century Gothic Paneuropean"/>
                <a:sym typeface="Century Gothic Paneuropean"/>
              </a:rPr>
              <a:t>период</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по</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которому</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срок</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исковой</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давности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истекает</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менее</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чем</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через</a:t>
            </a:r>
            <a:r>
              <a:rPr lang="en-US" sz="2699" dirty="0">
                <a:solidFill>
                  <a:srgbClr val="000000"/>
                </a:solidFill>
                <a:latin typeface="Century Gothic Paneuropean"/>
                <a:ea typeface="Century Gothic Paneuropean"/>
                <a:cs typeface="Century Gothic Paneuropean"/>
                <a:sym typeface="Century Gothic Paneuropean"/>
              </a:rPr>
              <a:t> 1 </a:t>
            </a:r>
            <a:r>
              <a:rPr lang="en-US" sz="2699" dirty="0" err="1">
                <a:solidFill>
                  <a:srgbClr val="000000"/>
                </a:solidFill>
                <a:latin typeface="Century Gothic Paneuropean"/>
                <a:ea typeface="Century Gothic Paneuropean"/>
                <a:cs typeface="Century Gothic Paneuropean"/>
                <a:sym typeface="Century Gothic Paneuropean"/>
              </a:rPr>
              <a:t>кал</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год</a:t>
            </a:r>
            <a:r>
              <a:rPr lang="en-US" sz="2699" dirty="0">
                <a:solidFill>
                  <a:srgbClr val="000000"/>
                </a:solidFill>
                <a:latin typeface="Century Gothic Paneuropean"/>
                <a:ea typeface="Century Gothic Paneuropean"/>
                <a:cs typeface="Century Gothic Paneuropean"/>
                <a:sym typeface="Century Gothic Paneuropean"/>
              </a:rPr>
              <a:t>.</a:t>
            </a:r>
          </a:p>
          <a:p>
            <a:pPr marL="617098" lvl="2" indent="-205699" algn="l">
              <a:lnSpc>
                <a:spcPts val="2915"/>
              </a:lnSpc>
            </a:pPr>
            <a:endParaRPr lang="en-US" sz="2699" dirty="0">
              <a:solidFill>
                <a:srgbClr val="000000"/>
              </a:solidFill>
              <a:latin typeface="Century Gothic Paneuropean"/>
              <a:ea typeface="Century Gothic Paneuropean"/>
              <a:cs typeface="Century Gothic Paneuropean"/>
              <a:sym typeface="Century Gothic Paneuropean"/>
            </a:endParaRPr>
          </a:p>
          <a:p>
            <a:pPr marL="617098" lvl="2" indent="-205699" algn="l">
              <a:lnSpc>
                <a:spcPts val="2915"/>
              </a:lnSpc>
            </a:pPr>
            <a:r>
              <a:rPr lang="ru-RU"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Приостанавливается</a:t>
            </a:r>
            <a:r>
              <a:rPr lang="en-US" sz="2699" dirty="0">
                <a:solidFill>
                  <a:srgbClr val="000000"/>
                </a:solidFill>
                <a:latin typeface="Century Gothic Paneuropean"/>
                <a:ea typeface="Century Gothic Paneuropean"/>
                <a:cs typeface="Century Gothic Paneuropean"/>
                <a:sym typeface="Century Gothic Paneuropean"/>
              </a:rPr>
              <a:t> (в </a:t>
            </a:r>
            <a:r>
              <a:rPr lang="en-US" sz="2699" dirty="0" err="1">
                <a:solidFill>
                  <a:srgbClr val="000000"/>
                </a:solidFill>
                <a:latin typeface="Century Gothic Paneuropean"/>
                <a:ea typeface="Century Gothic Paneuropean"/>
                <a:cs typeface="Century Gothic Paneuropean"/>
                <a:sym typeface="Century Gothic Paneuropean"/>
              </a:rPr>
              <a:t>части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начисления</a:t>
            </a:r>
            <a:r>
              <a:rPr lang="en-US" sz="2699" dirty="0">
                <a:solidFill>
                  <a:srgbClr val="000000"/>
                </a:solidFill>
                <a:latin typeface="Century Gothic Paneuropean"/>
                <a:ea typeface="Century Gothic Paneuropean"/>
                <a:cs typeface="Century Gothic Paneuropean"/>
                <a:sym typeface="Century Gothic Paneuropean"/>
              </a:rPr>
              <a:t> и (</a:t>
            </a:r>
            <a:r>
              <a:rPr lang="en-US" sz="2699" dirty="0" err="1">
                <a:solidFill>
                  <a:srgbClr val="000000"/>
                </a:solidFill>
                <a:latin typeface="Century Gothic Paneuropean"/>
                <a:ea typeface="Century Gothic Paneuropean"/>
                <a:cs typeface="Century Gothic Paneuropean"/>
                <a:sym typeface="Century Gothic Paneuropean"/>
              </a:rPr>
              <a:t>или</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пересмотра</a:t>
            </a:r>
            <a:r>
              <a:rPr lang="ru-RU"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начисленной</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суммы</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налогов</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a:t>
            </a:r>
            <a:r>
              <a:rPr lang="en-US" sz="2699"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период</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со</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дня</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начала</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налоговой</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проверки</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до</a:t>
            </a:r>
            <a:r>
              <a:rPr lang="en-US" sz="2699" b="1" dirty="0">
                <a:solidFill>
                  <a:srgbClr val="000000"/>
                </a:solidFill>
                <a:latin typeface="Century Gothic Paneuropean"/>
                <a:ea typeface="Century Gothic Paneuropean"/>
                <a:cs typeface="Century Gothic Paneuropean"/>
                <a:sym typeface="Century Gothic Paneuropean"/>
              </a:rPr>
              <a:t> </a:t>
            </a:r>
            <a:r>
              <a:rPr lang="en-US" sz="2699" b="1" dirty="0" err="1">
                <a:solidFill>
                  <a:srgbClr val="000000"/>
                </a:solidFill>
                <a:latin typeface="Century Gothic Paneuropean"/>
                <a:ea typeface="Century Gothic Paneuropean"/>
                <a:cs typeface="Century Gothic Paneuropean"/>
                <a:sym typeface="Century Gothic Paneuropean"/>
              </a:rPr>
              <a:t>дня</a:t>
            </a:r>
            <a:r>
              <a:rPr lang="en-US" sz="2699" b="1"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исполнения</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уведомления</a:t>
            </a:r>
            <a:r>
              <a:rPr lang="en-US" sz="2699" dirty="0">
                <a:solidFill>
                  <a:srgbClr val="000000"/>
                </a:solidFill>
                <a:latin typeface="Century Gothic Paneuropean"/>
                <a:ea typeface="Century Gothic Paneuropean"/>
                <a:cs typeface="Century Gothic Paneuropean"/>
                <a:sym typeface="Century Gothic Paneuropean"/>
              </a:rPr>
              <a:t> о </a:t>
            </a:r>
            <a:r>
              <a:rPr lang="en-US" sz="2699" dirty="0" err="1">
                <a:solidFill>
                  <a:srgbClr val="000000"/>
                </a:solidFill>
                <a:latin typeface="Century Gothic Paneuropean"/>
                <a:ea typeface="Century Gothic Paneuropean"/>
                <a:cs typeface="Century Gothic Paneuropean"/>
                <a:sym typeface="Century Gothic Paneuropean"/>
              </a:rPr>
              <a:t>результатах</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налоговой</a:t>
            </a:r>
            <a:r>
              <a:rPr lang="en-US" sz="2699" dirty="0">
                <a:solidFill>
                  <a:srgbClr val="000000"/>
                </a:solidFill>
                <a:latin typeface="Century Gothic Paneuropean"/>
                <a:ea typeface="Century Gothic Paneuropean"/>
                <a:cs typeface="Century Gothic Paneuropean"/>
                <a:sym typeface="Century Gothic Paneuropean"/>
              </a:rPr>
              <a:t> </a:t>
            </a:r>
            <a:r>
              <a:rPr lang="en-US" sz="2699" dirty="0" err="1">
                <a:solidFill>
                  <a:srgbClr val="000000"/>
                </a:solidFill>
                <a:latin typeface="Century Gothic Paneuropean"/>
                <a:ea typeface="Century Gothic Paneuropean"/>
                <a:cs typeface="Century Gothic Paneuropean"/>
                <a:sym typeface="Century Gothic Paneuropean"/>
              </a:rPr>
              <a:t>проверки</a:t>
            </a:r>
            <a:r>
              <a:rPr lang="en-US" sz="2699" dirty="0">
                <a:solidFill>
                  <a:srgbClr val="000000"/>
                </a:solidFill>
                <a:latin typeface="Century Gothic Paneuropean"/>
                <a:ea typeface="Century Gothic Paneuropean"/>
                <a:cs typeface="Century Gothic Paneuropean"/>
                <a:sym typeface="Century Gothic Paneuropean"/>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214685"/>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НЕКОТОРЫЕ ПОЛОЖИТЕЛЬНЫЕ АСПЕКТЫ</a:t>
            </a:r>
          </a:p>
        </p:txBody>
      </p:sp>
      <p:sp>
        <p:nvSpPr>
          <p:cNvPr id="5" name="TextBox 5"/>
          <p:cNvSpPr txBox="1"/>
          <p:nvPr/>
        </p:nvSpPr>
        <p:spPr>
          <a:xfrm>
            <a:off x="1038225" y="2579389"/>
            <a:ext cx="11969887" cy="6117431"/>
          </a:xfrm>
          <a:prstGeom prst="rect">
            <a:avLst/>
          </a:prstGeom>
        </p:spPr>
        <p:txBody>
          <a:bodyPr lIns="0" tIns="0" rIns="0" bIns="0" rtlCol="0" anchor="t">
            <a:spAutoFit/>
          </a:bodyPr>
          <a:lstStyle/>
          <a:p>
            <a:pPr algn="l">
              <a:lnSpc>
                <a:spcPts val="3239"/>
              </a:lnSpc>
            </a:pPr>
            <a:r>
              <a:rPr lang="en-US" sz="2999">
                <a:solidFill>
                  <a:srgbClr val="000000"/>
                </a:solidFill>
                <a:latin typeface="Century Gothic Paneuropean"/>
                <a:ea typeface="Century Gothic Paneuropean"/>
                <a:cs typeface="Century Gothic Paneuropean"/>
                <a:sym typeface="Century Gothic Paneuropean"/>
              </a:rPr>
              <a:t>Запрос документов не более 2х раз </a:t>
            </a:r>
            <a:r>
              <a:rPr lang="en-US" sz="2999" b="1">
                <a:solidFill>
                  <a:srgbClr val="FF0000"/>
                </a:solidFill>
                <a:latin typeface="Century Gothic Paneuropean Bold"/>
                <a:ea typeface="Century Gothic Paneuropean Bold"/>
                <a:cs typeface="Century Gothic Paneuropean Bold"/>
                <a:sym typeface="Century Gothic Paneuropean Bold"/>
              </a:rPr>
              <a:t>НО</a:t>
            </a:r>
            <a:r>
              <a:rPr lang="en-US" sz="2999">
                <a:solidFill>
                  <a:srgbClr val="000000"/>
                </a:solidFill>
                <a:latin typeface="Century Gothic Paneuropean"/>
                <a:ea typeface="Century Gothic Paneuropean"/>
                <a:cs typeface="Century Gothic Paneuropean"/>
                <a:sym typeface="Century Gothic Paneuropean"/>
              </a:rPr>
              <a:t> не применимо в отношении СКП, ССП</a:t>
            </a:r>
          </a:p>
          <a:p>
            <a:pPr algn="l">
              <a:lnSpc>
                <a:spcPts val="3239"/>
              </a:lnSpc>
            </a:pPr>
            <a:endParaRPr lang="en-US" sz="2999">
              <a:solidFill>
                <a:srgbClr val="000000"/>
              </a:solidFill>
              <a:latin typeface="Century Gothic Paneuropean"/>
              <a:ea typeface="Century Gothic Paneuropean"/>
              <a:cs typeface="Century Gothic Paneuropean"/>
              <a:sym typeface="Century Gothic Paneuropean"/>
            </a:endParaRPr>
          </a:p>
          <a:p>
            <a:pPr algn="l">
              <a:lnSpc>
                <a:spcPts val="3239"/>
              </a:lnSpc>
            </a:pPr>
            <a:r>
              <a:rPr lang="en-US" sz="2999">
                <a:solidFill>
                  <a:srgbClr val="000000"/>
                </a:solidFill>
                <a:latin typeface="Century Gothic Paneuropean"/>
                <a:ea typeface="Century Gothic Paneuropean"/>
                <a:cs typeface="Century Gothic Paneuropean"/>
                <a:sym typeface="Century Gothic Paneuropean"/>
              </a:rPr>
              <a:t>Взаимодействие проверяемого лица с налоговым органом осущетсвляется через КНП (запрос, предоставление документов, пояснений, вручение акта проверки, уведомления по результатам проверки).</a:t>
            </a:r>
          </a:p>
          <a:p>
            <a:pPr algn="l">
              <a:lnSpc>
                <a:spcPts val="3239"/>
              </a:lnSpc>
            </a:pPr>
            <a:endParaRPr lang="en-US" sz="2999">
              <a:solidFill>
                <a:srgbClr val="000000"/>
              </a:solidFill>
              <a:latin typeface="Century Gothic Paneuropean"/>
              <a:ea typeface="Century Gothic Paneuropean"/>
              <a:cs typeface="Century Gothic Paneuropean"/>
              <a:sym typeface="Century Gothic Paneuropean"/>
            </a:endParaRPr>
          </a:p>
          <a:p>
            <a:pPr algn="l">
              <a:lnSpc>
                <a:spcPts val="3239"/>
              </a:lnSpc>
            </a:pPr>
            <a:r>
              <a:rPr lang="en-US" sz="2999">
                <a:solidFill>
                  <a:srgbClr val="FF0000"/>
                </a:solidFill>
                <a:latin typeface="Century Gothic Paneuropean"/>
                <a:ea typeface="Century Gothic Paneuropean"/>
                <a:cs typeface="Century Gothic Paneuropean"/>
                <a:sym typeface="Century Gothic Paneuropean"/>
              </a:rPr>
              <a:t>НО</a:t>
            </a:r>
          </a:p>
          <a:p>
            <a:pPr algn="l">
              <a:lnSpc>
                <a:spcPts val="3239"/>
              </a:lnSpc>
            </a:pPr>
            <a:endParaRPr lang="en-US" sz="2999">
              <a:solidFill>
                <a:srgbClr val="FF0000"/>
              </a:solidFill>
              <a:latin typeface="Century Gothic Paneuropean"/>
              <a:ea typeface="Century Gothic Paneuropean"/>
              <a:cs typeface="Century Gothic Paneuropean"/>
              <a:sym typeface="Century Gothic Paneuropean"/>
            </a:endParaRPr>
          </a:p>
          <a:p>
            <a:pPr algn="l">
              <a:lnSpc>
                <a:spcPts val="3239"/>
              </a:lnSpc>
            </a:pPr>
            <a:r>
              <a:rPr lang="en-US" sz="2999">
                <a:solidFill>
                  <a:srgbClr val="000000"/>
                </a:solidFill>
                <a:latin typeface="Century Gothic Paneuropean"/>
                <a:ea typeface="Century Gothic Paneuropean"/>
                <a:cs typeface="Century Gothic Paneuropean"/>
                <a:sym typeface="Century Gothic Paneuropean"/>
              </a:rPr>
              <a:t>Предписание нарочно, может выписываться в форме электронного документа (посл. Абз. П. 1 ст. 154 НК) предписание должно быть вручено налогоплательщику не позднее 3 рабочих дней за днем его выписки (п. 2 ст. 162 НК)</a:t>
            </a:r>
          </a:p>
          <a:p>
            <a:pPr algn="l">
              <a:lnSpc>
                <a:spcPts val="3239"/>
              </a:lnSpc>
            </a:pPr>
            <a:endParaRPr lang="en-US" sz="2999">
              <a:solidFill>
                <a:srgbClr val="000000"/>
              </a:solidFill>
              <a:latin typeface="Century Gothic Paneuropean"/>
              <a:ea typeface="Century Gothic Paneuropean"/>
              <a:cs typeface="Century Gothic Paneuropean"/>
              <a:sym typeface="Century Gothic Paneurope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372266"/>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ПРОВЕРКА ПО НМКП</a:t>
            </a:r>
          </a:p>
        </p:txBody>
      </p:sp>
      <p:sp>
        <p:nvSpPr>
          <p:cNvPr id="5" name="TextBox 5"/>
          <p:cNvSpPr txBox="1"/>
          <p:nvPr/>
        </p:nvSpPr>
        <p:spPr>
          <a:xfrm>
            <a:off x="1038225" y="2999556"/>
            <a:ext cx="16046701" cy="3921223"/>
          </a:xfrm>
          <a:prstGeom prst="rect">
            <a:avLst/>
          </a:prstGeom>
        </p:spPr>
        <p:txBody>
          <a:bodyPr lIns="0" tIns="0" rIns="0" bIns="0" rtlCol="0" anchor="t">
            <a:spAutoFit/>
          </a:bodyPr>
          <a:lstStyle/>
          <a:p>
            <a:pPr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Что обжалуем?</a:t>
            </a:r>
          </a:p>
          <a:p>
            <a:pPr algn="l">
              <a:lnSpc>
                <a:spcPts val="2806"/>
              </a:lnSpc>
            </a:pPr>
            <a:endParaRPr lang="en-US" sz="2599" b="1">
              <a:solidFill>
                <a:srgbClr val="000000"/>
              </a:solidFill>
              <a:latin typeface="Century Gothic Paneuropean Bold"/>
              <a:ea typeface="Century Gothic Paneuropean Bold"/>
              <a:cs typeface="Century Gothic Paneuropean Bold"/>
              <a:sym typeface="Century Gothic Paneuropean Bold"/>
            </a:endParaRPr>
          </a:p>
          <a:p>
            <a:pPr marL="594239" lvl="2" indent="-198080" algn="l">
              <a:lnSpc>
                <a:spcPts val="2806"/>
              </a:lnSpc>
              <a:buAutoNum type="arabicPeriod"/>
            </a:pPr>
            <a:r>
              <a:rPr lang="en-US" sz="2599" b="1">
                <a:solidFill>
                  <a:srgbClr val="FF0000"/>
                </a:solidFill>
                <a:latin typeface="Century Gothic Paneuropean Bold"/>
                <a:ea typeface="Century Gothic Paneuropean Bold"/>
                <a:cs typeface="Century Gothic Paneuropean Bold"/>
                <a:sym typeface="Century Gothic Paneuropean Bold"/>
              </a:rPr>
              <a:t>Извещение</a:t>
            </a:r>
          </a:p>
          <a:p>
            <a:pPr marL="594239" lvl="2" indent="-198080" algn="l">
              <a:lnSpc>
                <a:spcPts val="2806"/>
              </a:lnSpc>
              <a:buAutoNum type="arabicPeriod"/>
            </a:pPr>
            <a:r>
              <a:rPr lang="en-US" sz="2599" b="1">
                <a:solidFill>
                  <a:srgbClr val="FF0000"/>
                </a:solidFill>
                <a:latin typeface="Century Gothic Paneuropean Bold"/>
                <a:ea typeface="Century Gothic Paneuropean Bold"/>
                <a:cs typeface="Century Gothic Paneuropean Bold"/>
                <a:sym typeface="Century Gothic Paneuropean Bold"/>
              </a:rPr>
              <a:t>Мотивированное решение</a:t>
            </a:r>
          </a:p>
          <a:p>
            <a:pPr marL="594239" lvl="2" indent="-198080" algn="l">
              <a:lnSpc>
                <a:spcPts val="2806"/>
              </a:lnSpc>
              <a:buAutoNum type="arabicPeriod"/>
            </a:pPr>
            <a:r>
              <a:rPr lang="en-US" sz="2599" b="1">
                <a:solidFill>
                  <a:srgbClr val="FF0000"/>
                </a:solidFill>
                <a:latin typeface="Century Gothic Paneuropean Bold"/>
                <a:ea typeface="Century Gothic Paneuropean Bold"/>
                <a:cs typeface="Century Gothic Paneuropean Bold"/>
                <a:sym typeface="Century Gothic Paneuropean Bold"/>
              </a:rPr>
              <a:t> Решение Комитета о проведении налоговой проверки </a:t>
            </a:r>
          </a:p>
          <a:p>
            <a:pPr marL="594239" lvl="2" indent="-198080" algn="l">
              <a:lnSpc>
                <a:spcPts val="2806"/>
              </a:lnSpc>
              <a:buAutoNum type="arabicPeriod"/>
            </a:pPr>
            <a:r>
              <a:rPr lang="en-US" sz="2599" b="1">
                <a:solidFill>
                  <a:srgbClr val="00BF63"/>
                </a:solidFill>
                <a:latin typeface="Century Gothic Paneuropean Bold"/>
                <a:ea typeface="Century Gothic Paneuropean Bold"/>
                <a:cs typeface="Century Gothic Paneuropean Bold"/>
                <a:sym typeface="Century Gothic Paneuropean Bold"/>
              </a:rPr>
              <a:t>Предписание ДГД о назначении проверки</a:t>
            </a:r>
          </a:p>
          <a:p>
            <a:pPr marL="594239" lvl="2" indent="-198080" algn="l">
              <a:lnSpc>
                <a:spcPts val="2806"/>
              </a:lnSpc>
            </a:pPr>
            <a:endParaRPr lang="en-US" sz="2599" b="1">
              <a:solidFill>
                <a:srgbClr val="00BF63"/>
              </a:solidFill>
              <a:latin typeface="Century Gothic Paneuropean Bold"/>
              <a:ea typeface="Century Gothic Paneuropean Bold"/>
              <a:cs typeface="Century Gothic Paneuropean Bold"/>
              <a:sym typeface="Century Gothic Paneuropean Bold"/>
            </a:endParaRPr>
          </a:p>
          <a:p>
            <a:pPr marL="594239" lvl="2" indent="-198080" algn="l">
              <a:lnSpc>
                <a:spcPts val="2806"/>
              </a:lnSpc>
            </a:pPr>
            <a:endParaRPr lang="en-US" sz="2599" b="1">
              <a:solidFill>
                <a:srgbClr val="00BF63"/>
              </a:solidFill>
              <a:latin typeface="Century Gothic Paneuropean Bold"/>
              <a:ea typeface="Century Gothic Paneuropean Bold"/>
              <a:cs typeface="Century Gothic Paneuropean Bold"/>
              <a:sym typeface="Century Gothic Paneuropean Bold"/>
            </a:endParaRPr>
          </a:p>
          <a:p>
            <a:pPr marL="594239" lvl="2" indent="-198080"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Позиция судов: </a:t>
            </a:r>
            <a:r>
              <a:rPr lang="en-US" sz="2599">
                <a:solidFill>
                  <a:srgbClr val="000000"/>
                </a:solidFill>
                <a:latin typeface="Century Gothic Paneuropean"/>
                <a:ea typeface="Century Gothic Paneuropean"/>
                <a:cs typeface="Century Gothic Paneuropean"/>
                <a:sym typeface="Century Gothic Paneuropean"/>
              </a:rPr>
              <a:t>Промежуточные акты не оспариваются отдельно, но их содержание и процедура принятия подлежат судебной оценке при рассмотрении иска об отмене предписания. Суд исследует всю административную процедуру на предмет ее законности.</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820738"/>
          </a:xfrm>
          <a:prstGeom prst="rect">
            <a:avLst/>
          </a:prstGeom>
        </p:spPr>
        <p:txBody>
          <a:bodyPr lIns="0" tIns="0" rIns="0" bIns="0" rtlCol="0" anchor="t">
            <a:spAutoFit/>
          </a:bodyPr>
          <a:lstStyle/>
          <a:p>
            <a:pPr algn="l">
              <a:lnSpc>
                <a:spcPts val="3239"/>
              </a:lnSpc>
            </a:pPr>
            <a:r>
              <a:rPr lang="en-US" sz="2999" b="1" dirty="0">
                <a:solidFill>
                  <a:srgbClr val="F28346"/>
                </a:solidFill>
                <a:latin typeface="Century Gothic Paneuropean Bold"/>
                <a:ea typeface="Century Gothic Paneuropean Bold"/>
                <a:cs typeface="Century Gothic Paneuropean Bold"/>
                <a:sym typeface="Century Gothic Paneuropean Bold"/>
              </a:rPr>
              <a:t>ОСНОВАНИЕ № 1: СУЩЕСТВЕННЫЕ НАРУШЕНИЯ АДМИНИСТРАТИВНОЙ ПРОЦЕДУРЫ ЗАСЛУШИВАНИЯ</a:t>
            </a:r>
            <a:r>
              <a:rPr lang="ru-RU" sz="2999" b="1" dirty="0">
                <a:solidFill>
                  <a:srgbClr val="F28346"/>
                </a:solidFill>
                <a:latin typeface="Century Gothic Paneuropean Bold"/>
                <a:ea typeface="Century Gothic Paneuropean Bold"/>
                <a:cs typeface="Century Gothic Paneuropean Bold"/>
                <a:sym typeface="Century Gothic Paneuropean Bold"/>
              </a:rPr>
              <a:t> (практика 2025 г.)</a:t>
            </a:r>
            <a:endParaRPr lang="en-US" sz="2999" b="1" dirty="0">
              <a:solidFill>
                <a:srgbClr val="F28346"/>
              </a:solidFill>
              <a:latin typeface="Century Gothic Paneuropean Bold"/>
              <a:ea typeface="Century Gothic Paneuropean Bold"/>
              <a:cs typeface="Century Gothic Paneuropean Bold"/>
              <a:sym typeface="Century Gothic Paneuropean Bold"/>
            </a:endParaRPr>
          </a:p>
        </p:txBody>
      </p:sp>
      <p:sp>
        <p:nvSpPr>
          <p:cNvPr id="5" name="TextBox 5"/>
          <p:cNvSpPr txBox="1"/>
          <p:nvPr/>
        </p:nvSpPr>
        <p:spPr>
          <a:xfrm>
            <a:off x="1038225" y="2752915"/>
            <a:ext cx="15736414" cy="6326124"/>
          </a:xfrm>
          <a:prstGeom prst="rect">
            <a:avLst/>
          </a:prstGeom>
        </p:spPr>
        <p:txBody>
          <a:bodyPr lIns="0" tIns="0" rIns="0" bIns="0" rtlCol="0" anchor="t">
            <a:spAutoFit/>
          </a:bodyPr>
          <a:lstStyle/>
          <a:p>
            <a:pPr algn="l">
              <a:lnSpc>
                <a:spcPts val="2806"/>
              </a:lnSpc>
            </a:pPr>
            <a:r>
              <a:rPr lang="en-US" sz="2599" dirty="0" err="1">
                <a:solidFill>
                  <a:srgbClr val="000000"/>
                </a:solidFill>
                <a:latin typeface="Century Gothic Paneuropean"/>
                <a:ea typeface="Century Gothic Paneuropean"/>
                <a:cs typeface="Century Gothic Paneuropean"/>
                <a:sym typeface="Century Gothic Paneuropean"/>
              </a:rPr>
              <a:t>Нарушение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процедуры</a:t>
            </a:r>
            <a:r>
              <a:rPr lang="en-US" sz="2599" dirty="0">
                <a:solidFill>
                  <a:srgbClr val="000000"/>
                </a:solidFill>
                <a:latin typeface="Century Gothic Paneuropean"/>
                <a:ea typeface="Century Gothic Paneuropean"/>
                <a:cs typeface="Century Gothic Paneuropean"/>
                <a:sym typeface="Century Gothic Paneuropean"/>
              </a:rPr>
              <a:t> заслушивания </a:t>
            </a:r>
            <a:r>
              <a:rPr lang="en-US" sz="2599" dirty="0" err="1">
                <a:solidFill>
                  <a:srgbClr val="000000"/>
                </a:solidFill>
                <a:latin typeface="Century Gothic Paneuropean"/>
                <a:ea typeface="Century Gothic Paneuropean"/>
                <a:cs typeface="Century Gothic Paneuropean"/>
                <a:sym typeface="Century Gothic Paneuropean"/>
              </a:rPr>
              <a:t>как</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безусловное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основание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для</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отмены</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предписания</a:t>
            </a:r>
            <a:r>
              <a:rPr lang="en-US" sz="2599" dirty="0">
                <a:solidFill>
                  <a:srgbClr val="000000"/>
                </a:solidFill>
                <a:latin typeface="Century Gothic Paneuropean"/>
                <a:ea typeface="Century Gothic Paneuropean"/>
                <a:cs typeface="Century Gothic Paneuropean"/>
                <a:sym typeface="Century Gothic Paneuropean"/>
              </a:rPr>
              <a:t>.</a:t>
            </a:r>
          </a:p>
          <a:p>
            <a:pPr algn="l">
              <a:lnSpc>
                <a:spcPts val="2806"/>
              </a:lnSpc>
            </a:pPr>
            <a:r>
              <a:rPr lang="en-US" sz="2599" dirty="0" err="1">
                <a:solidFill>
                  <a:srgbClr val="000000"/>
                </a:solidFill>
                <a:latin typeface="Century Gothic Paneuropean"/>
                <a:ea typeface="Century Gothic Paneuropean"/>
                <a:cs typeface="Century Gothic Paneuropean"/>
                <a:sym typeface="Century Gothic Paneuropean"/>
              </a:rPr>
              <a:t>Клюевые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правовые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позиции</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судов</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ст</a:t>
            </a:r>
            <a:r>
              <a:rPr lang="en-US" sz="2599" dirty="0">
                <a:solidFill>
                  <a:srgbClr val="000000"/>
                </a:solidFill>
                <a:latin typeface="Century Gothic Paneuropean"/>
                <a:ea typeface="Century Gothic Paneuropean"/>
                <a:cs typeface="Century Gothic Paneuropean"/>
                <a:sym typeface="Century Gothic Paneuropean"/>
              </a:rPr>
              <a:t>. 73-74 АППК):</a:t>
            </a:r>
          </a:p>
          <a:p>
            <a:pPr algn="l">
              <a:lnSpc>
                <a:spcPts val="2806"/>
              </a:lnSpc>
            </a:pPr>
            <a:endParaRPr lang="en-US" sz="2599" dirty="0">
              <a:solidFill>
                <a:srgbClr val="000000"/>
              </a:solidFill>
              <a:latin typeface="Century Gothic Paneuropean"/>
              <a:ea typeface="Century Gothic Paneuropean"/>
              <a:cs typeface="Century Gothic Paneuropean"/>
              <a:sym typeface="Century Gothic Paneuropean"/>
            </a:endParaRPr>
          </a:p>
          <a:p>
            <a:pPr marL="594239" lvl="2" indent="-198080" algn="l">
              <a:lnSpc>
                <a:spcPts val="2806"/>
              </a:lnSpc>
              <a:buAutoNum type="arabicPeriod"/>
            </a:pPr>
            <a:r>
              <a:rPr lang="en-US" sz="2599" b="1" dirty="0" err="1">
                <a:solidFill>
                  <a:srgbClr val="000000"/>
                </a:solidFill>
                <a:latin typeface="Century Gothic Paneuropean Bold"/>
                <a:ea typeface="Century Gothic Paneuropean Bold"/>
                <a:cs typeface="Century Gothic Paneuropean Bold"/>
                <a:sym typeface="Century Gothic Paneuropean Bold"/>
              </a:rPr>
              <a:t>Компетенция</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b="1" dirty="0" err="1">
                <a:solidFill>
                  <a:srgbClr val="000000"/>
                </a:solidFill>
                <a:latin typeface="Century Gothic Paneuropean Bold"/>
                <a:ea typeface="Century Gothic Paneuropean Bold"/>
                <a:cs typeface="Century Gothic Paneuropean Bold"/>
                <a:sym typeface="Century Gothic Paneuropean Bold"/>
              </a:rPr>
              <a:t>органа</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dirty="0">
                <a:solidFill>
                  <a:srgbClr val="000000"/>
                </a:solidFill>
                <a:latin typeface="Century Gothic Paneuropean"/>
                <a:ea typeface="Century Gothic Paneuropean"/>
                <a:cs typeface="Century Gothic Paneuropean"/>
                <a:sym typeface="Century Gothic Paneuropean"/>
              </a:rPr>
              <a:t>Обязанность </a:t>
            </a:r>
            <a:r>
              <a:rPr lang="en-US" sz="2599" dirty="0" err="1">
                <a:solidFill>
                  <a:srgbClr val="000000"/>
                </a:solidFill>
                <a:latin typeface="Century Gothic Paneuropean"/>
                <a:ea typeface="Century Gothic Paneuropean"/>
                <a:cs typeface="Century Gothic Paneuropean"/>
                <a:sym typeface="Century Gothic Paneuropean"/>
              </a:rPr>
              <a:t>проведения</a:t>
            </a:r>
            <a:r>
              <a:rPr lang="en-US" sz="2599" dirty="0">
                <a:solidFill>
                  <a:srgbClr val="000000"/>
                </a:solidFill>
                <a:latin typeface="Century Gothic Paneuropean"/>
                <a:ea typeface="Century Gothic Paneuropean"/>
                <a:cs typeface="Century Gothic Paneuropean"/>
                <a:sym typeface="Century Gothic Paneuropean"/>
              </a:rPr>
              <a:t> заслушивания </a:t>
            </a:r>
            <a:r>
              <a:rPr lang="en-US" sz="2599" dirty="0" err="1">
                <a:solidFill>
                  <a:srgbClr val="000000"/>
                </a:solidFill>
                <a:latin typeface="Century Gothic Paneuropean"/>
                <a:ea typeface="Century Gothic Paneuropean"/>
                <a:cs typeface="Century Gothic Paneuropean"/>
                <a:sym typeface="Century Gothic Paneuropean"/>
              </a:rPr>
              <a:t>по</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вопросу</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назначения</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проверки</a:t>
            </a:r>
            <a:r>
              <a:rPr lang="en-US" sz="2599" dirty="0">
                <a:solidFill>
                  <a:srgbClr val="000000"/>
                </a:solidFill>
                <a:latin typeface="Century Gothic Paneuropean"/>
                <a:ea typeface="Century Gothic Paneuropean"/>
                <a:cs typeface="Century Gothic Paneuropean"/>
                <a:sym typeface="Century Gothic Paneuropean"/>
              </a:rPr>
              <a:t> в связи с </a:t>
            </a:r>
            <a:r>
              <a:rPr lang="en-US" sz="2599" dirty="0" err="1">
                <a:solidFill>
                  <a:srgbClr val="000000"/>
                </a:solidFill>
                <a:latin typeface="Century Gothic Paneuropean"/>
                <a:ea typeface="Century Gothic Paneuropean"/>
                <a:cs typeface="Century Gothic Paneuropean"/>
                <a:sym typeface="Century Gothic Paneuropean"/>
              </a:rPr>
              <a:t>неисполнением</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мотивированного</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решения</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возложена</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орган</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инициировавший</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административную</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процедуру</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то</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есть</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непосредственно</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a:t>
            </a:r>
            <a:r>
              <a:rPr lang="en-US" sz="2599" dirty="0">
                <a:solidFill>
                  <a:srgbClr val="000000"/>
                </a:solidFill>
                <a:latin typeface="Century Gothic Paneuropean"/>
                <a:ea typeface="Century Gothic Paneuropean"/>
                <a:cs typeface="Century Gothic Paneuropean"/>
                <a:sym typeface="Century Gothic Paneuropean"/>
              </a:rPr>
              <a:t> КГД.</a:t>
            </a:r>
          </a:p>
          <a:p>
            <a:pPr marL="594239" lvl="2" indent="-198080" algn="l">
              <a:lnSpc>
                <a:spcPts val="2806"/>
              </a:lnSpc>
              <a:buAutoNum type="arabicPeriod"/>
            </a:pPr>
            <a:r>
              <a:rPr lang="en-US" sz="2599" b="1" dirty="0" err="1">
                <a:solidFill>
                  <a:srgbClr val="000000"/>
                </a:solidFill>
                <a:latin typeface="Century Gothic Paneuropean Bold"/>
                <a:ea typeface="Century Gothic Paneuropean Bold"/>
                <a:cs typeface="Century Gothic Paneuropean Bold"/>
                <a:sym typeface="Century Gothic Paneuropean Bold"/>
              </a:rPr>
              <a:t>Недопустимость</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b="1" dirty="0" err="1">
                <a:solidFill>
                  <a:srgbClr val="000000"/>
                </a:solidFill>
                <a:latin typeface="Century Gothic Paneuropean Bold"/>
                <a:ea typeface="Century Gothic Paneuropean Bold"/>
                <a:cs typeface="Century Gothic Paneuropean Bold"/>
                <a:sym typeface="Century Gothic Paneuropean Bold"/>
              </a:rPr>
              <a:t>делегирования</a:t>
            </a:r>
            <a:r>
              <a:rPr lang="en-US" sz="2599" b="1" dirty="0">
                <a:solidFill>
                  <a:srgbClr val="000000"/>
                </a:solidFill>
                <a:latin typeface="Century Gothic Paneuropean Bold"/>
                <a:ea typeface="Century Gothic Paneuropean Bold"/>
                <a:cs typeface="Century Gothic Paneuropean Bold"/>
                <a:sym typeface="Century Gothic Paneuropean Bold"/>
              </a:rPr>
              <a:t>:</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Передача</a:t>
            </a:r>
            <a:r>
              <a:rPr lang="en-US" sz="2599" dirty="0">
                <a:solidFill>
                  <a:srgbClr val="000000"/>
                </a:solidFill>
                <a:latin typeface="Century Gothic Paneuropean"/>
                <a:ea typeface="Century Gothic Paneuropean"/>
                <a:cs typeface="Century Gothic Paneuropean"/>
                <a:sym typeface="Century Gothic Paneuropean"/>
              </a:rPr>
              <a:t> КГД </a:t>
            </a:r>
            <a:r>
              <a:rPr lang="en-US" sz="2599" dirty="0" err="1">
                <a:solidFill>
                  <a:srgbClr val="000000"/>
                </a:solidFill>
                <a:latin typeface="Century Gothic Paneuropean"/>
                <a:ea typeface="Century Gothic Paneuropean"/>
                <a:cs typeface="Century Gothic Paneuropean"/>
                <a:sym typeface="Century Gothic Paneuropean"/>
              </a:rPr>
              <a:t>полномочий</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по</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проведению</a:t>
            </a:r>
            <a:r>
              <a:rPr lang="en-US" sz="2599" dirty="0">
                <a:solidFill>
                  <a:srgbClr val="000000"/>
                </a:solidFill>
                <a:latin typeface="Century Gothic Paneuropean"/>
                <a:ea typeface="Century Gothic Paneuropean"/>
                <a:cs typeface="Century Gothic Paneuropean"/>
                <a:sym typeface="Century Gothic Paneuropean"/>
              </a:rPr>
              <a:t> заслушивания ДГД </a:t>
            </a:r>
            <a:r>
              <a:rPr lang="en-US" sz="2599" dirty="0" err="1">
                <a:solidFill>
                  <a:srgbClr val="000000"/>
                </a:solidFill>
                <a:latin typeface="Century Gothic Paneuropean"/>
                <a:ea typeface="Century Gothic Paneuropean"/>
                <a:cs typeface="Century Gothic Paneuropean"/>
                <a:sym typeface="Century Gothic Paneuropean"/>
              </a:rPr>
              <a:t>является</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незаконной</a:t>
            </a:r>
            <a:r>
              <a:rPr lang="en-US" sz="2599" dirty="0">
                <a:solidFill>
                  <a:srgbClr val="000000"/>
                </a:solidFill>
                <a:latin typeface="Century Gothic Paneuropean"/>
                <a:ea typeface="Century Gothic Paneuropean"/>
                <a:cs typeface="Century Gothic Paneuropean"/>
                <a:sym typeface="Century Gothic Paneuropean"/>
              </a:rPr>
              <a:t>.</a:t>
            </a:r>
          </a:p>
          <a:p>
            <a:pPr marL="594239" lvl="2" indent="-198080" algn="l">
              <a:lnSpc>
                <a:spcPts val="2806"/>
              </a:lnSpc>
              <a:buAutoNum type="arabicPeriod"/>
            </a:pPr>
            <a:r>
              <a:rPr lang="en-US" sz="2599" b="1" dirty="0" err="1">
                <a:solidFill>
                  <a:srgbClr val="000000"/>
                </a:solidFill>
                <a:latin typeface="Century Gothic Paneuropean Bold"/>
                <a:ea typeface="Century Gothic Paneuropean Bold"/>
                <a:cs typeface="Century Gothic Paneuropean Bold"/>
                <a:sym typeface="Century Gothic Paneuropean Bold"/>
              </a:rPr>
              <a:t>Обязательность</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b="1" dirty="0" err="1">
                <a:solidFill>
                  <a:srgbClr val="000000"/>
                </a:solidFill>
                <a:latin typeface="Century Gothic Paneuropean Bold"/>
                <a:ea typeface="Century Gothic Paneuropean Bold"/>
                <a:cs typeface="Century Gothic Paneuropean Bold"/>
                <a:sym typeface="Century Gothic Paneuropean Bold"/>
              </a:rPr>
              <a:t>процедуры</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dirty="0" err="1">
                <a:solidFill>
                  <a:srgbClr val="000000"/>
                </a:solidFill>
                <a:latin typeface="Century Gothic Paneuropean"/>
                <a:ea typeface="Century Gothic Paneuropean"/>
                <a:cs typeface="Century Gothic Paneuropean"/>
                <a:sym typeface="Century Gothic Paneuropean"/>
              </a:rPr>
              <a:t>Представление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письменных</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пояснений</a:t>
            </a:r>
            <a:r>
              <a:rPr lang="en-US" sz="2599" dirty="0">
                <a:solidFill>
                  <a:srgbClr val="000000"/>
                </a:solidFill>
                <a:latin typeface="Century Gothic Paneuropean"/>
                <a:ea typeface="Century Gothic Paneuropean"/>
                <a:cs typeface="Century Gothic Paneuropean"/>
                <a:sym typeface="Century Gothic Paneuropean"/>
              </a:rPr>
              <a:t> и </a:t>
            </a:r>
            <a:r>
              <a:rPr lang="en-US" sz="2599" dirty="0" err="1">
                <a:solidFill>
                  <a:srgbClr val="000000"/>
                </a:solidFill>
                <a:latin typeface="Century Gothic Paneuropean"/>
                <a:ea typeface="Century Gothic Paneuropean"/>
                <a:cs typeface="Century Gothic Paneuropean"/>
                <a:sym typeface="Century Gothic Paneuropean"/>
              </a:rPr>
              <a:t>проведение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консультаций</a:t>
            </a:r>
            <a:r>
              <a:rPr lang="en-US" sz="2599" dirty="0">
                <a:solidFill>
                  <a:srgbClr val="000000"/>
                </a:solidFill>
                <a:latin typeface="Century Gothic Paneuropean"/>
                <a:ea typeface="Century Gothic Paneuropean"/>
                <a:cs typeface="Century Gothic Paneuropean"/>
                <a:sym typeface="Century Gothic Paneuropean"/>
              </a:rPr>
              <a:t> в </a:t>
            </a:r>
            <a:r>
              <a:rPr lang="en-US" sz="2599" dirty="0" err="1">
                <a:solidFill>
                  <a:srgbClr val="000000"/>
                </a:solidFill>
                <a:latin typeface="Century Gothic Paneuropean"/>
                <a:ea typeface="Century Gothic Paneuropean"/>
                <a:cs typeface="Century Gothic Paneuropean"/>
                <a:sym typeface="Century Gothic Paneuropean"/>
              </a:rPr>
              <a:t>рамках</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мониторинга</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заменяет</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обязательную</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процедуру</a:t>
            </a:r>
            <a:r>
              <a:rPr lang="en-US" sz="2599" dirty="0">
                <a:solidFill>
                  <a:srgbClr val="000000"/>
                </a:solidFill>
                <a:latin typeface="Century Gothic Paneuropean"/>
                <a:ea typeface="Century Gothic Paneuropean"/>
                <a:cs typeface="Century Gothic Paneuropean"/>
                <a:sym typeface="Century Gothic Paneuropean"/>
              </a:rPr>
              <a:t> заслушивания, </a:t>
            </a:r>
            <a:r>
              <a:rPr lang="en-US" sz="2599" dirty="0" err="1">
                <a:solidFill>
                  <a:srgbClr val="000000"/>
                </a:solidFill>
                <a:latin typeface="Century Gothic Paneuropean"/>
                <a:ea typeface="Century Gothic Paneuropean"/>
                <a:cs typeface="Century Gothic Paneuropean"/>
                <a:sym typeface="Century Gothic Paneuropean"/>
              </a:rPr>
              <a:t>предусмотренную</a:t>
            </a:r>
            <a:r>
              <a:rPr lang="en-US" sz="2599" dirty="0">
                <a:solidFill>
                  <a:srgbClr val="000000"/>
                </a:solidFill>
                <a:latin typeface="Century Gothic Paneuropean"/>
                <a:ea typeface="Century Gothic Paneuropean"/>
                <a:cs typeface="Century Gothic Paneuropean"/>
                <a:sym typeface="Century Gothic Paneuropean"/>
              </a:rPr>
              <a:t> АППК..</a:t>
            </a:r>
          </a:p>
          <a:p>
            <a:pPr marL="594239" lvl="2" indent="-198080" algn="l">
              <a:lnSpc>
                <a:spcPts val="2806"/>
              </a:lnSpc>
              <a:buAutoNum type="arabicPeriod"/>
            </a:pPr>
            <a:r>
              <a:rPr lang="en-US" sz="2599" b="1" dirty="0">
                <a:solidFill>
                  <a:srgbClr val="000000"/>
                </a:solidFill>
                <a:latin typeface="Century Gothic Paneuropean Bold"/>
                <a:ea typeface="Century Gothic Paneuropean Bold"/>
                <a:cs typeface="Century Gothic Paneuropean Bold"/>
                <a:sym typeface="Century Gothic Paneuropean Bold"/>
              </a:rPr>
              <a:t>Соблюдение </a:t>
            </a:r>
            <a:r>
              <a:rPr lang="en-US" sz="2599" b="1" dirty="0" err="1">
                <a:solidFill>
                  <a:srgbClr val="000000"/>
                </a:solidFill>
                <a:latin typeface="Century Gothic Paneuropean Bold"/>
                <a:ea typeface="Century Gothic Paneuropean Bold"/>
                <a:cs typeface="Century Gothic Paneuropean Bold"/>
                <a:sym typeface="Century Gothic Paneuropean Bold"/>
              </a:rPr>
              <a:t>процессуальных</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b="1" dirty="0" err="1">
                <a:solidFill>
                  <a:srgbClr val="000000"/>
                </a:solidFill>
                <a:latin typeface="Century Gothic Paneuropean Bold"/>
                <a:ea typeface="Century Gothic Paneuropean Bold"/>
                <a:cs typeface="Century Gothic Paneuropean Bold"/>
                <a:sym typeface="Century Gothic Paneuropean Bold"/>
              </a:rPr>
              <a:t>гарантий</a:t>
            </a:r>
            <a:r>
              <a:rPr lang="en-US" sz="2599" b="1" dirty="0">
                <a:solidFill>
                  <a:srgbClr val="000000"/>
                </a:solidFill>
                <a:latin typeface="Century Gothic Paneuropean Bold"/>
                <a:ea typeface="Century Gothic Paneuropean Bold"/>
                <a:cs typeface="Century Gothic Paneuropean Bold"/>
                <a:sym typeface="Century Gothic Paneuropean Bold"/>
              </a:rPr>
              <a:t>:</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Вручение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извещения</a:t>
            </a:r>
            <a:r>
              <a:rPr lang="en-US" sz="2599" dirty="0">
                <a:solidFill>
                  <a:srgbClr val="000000"/>
                </a:solidFill>
                <a:latin typeface="Century Gothic Paneuropean"/>
                <a:ea typeface="Century Gothic Paneuropean"/>
                <a:cs typeface="Century Gothic Paneuropean"/>
                <a:sym typeface="Century Gothic Paneuropean"/>
              </a:rPr>
              <a:t> и </a:t>
            </a:r>
            <a:r>
              <a:rPr lang="en-US" sz="2599" dirty="0" err="1">
                <a:solidFill>
                  <a:srgbClr val="000000"/>
                </a:solidFill>
                <a:latin typeface="Century Gothic Paneuropean"/>
                <a:ea typeface="Century Gothic Paneuropean"/>
                <a:cs typeface="Century Gothic Paneuropean"/>
                <a:sym typeface="Century Gothic Paneuropean"/>
              </a:rPr>
              <a:t>предварительного</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решения</a:t>
            </a:r>
            <a:r>
              <a:rPr lang="en-US" sz="2599" dirty="0">
                <a:solidFill>
                  <a:srgbClr val="000000"/>
                </a:solidFill>
                <a:latin typeface="Century Gothic Paneuropean"/>
                <a:ea typeface="Century Gothic Paneuropean"/>
                <a:cs typeface="Century Gothic Paneuropean"/>
                <a:sym typeface="Century Gothic Paneuropean"/>
              </a:rPr>
              <a:t> в </a:t>
            </a:r>
            <a:r>
              <a:rPr lang="en-US" sz="2599" dirty="0" err="1">
                <a:solidFill>
                  <a:srgbClr val="000000"/>
                </a:solidFill>
                <a:latin typeface="Century Gothic Paneuropean"/>
                <a:ea typeface="Century Gothic Paneuropean"/>
                <a:cs typeface="Century Gothic Paneuropean"/>
                <a:sym typeface="Century Gothic Paneuropean"/>
              </a:rPr>
              <a:t>день</a:t>
            </a:r>
            <a:r>
              <a:rPr lang="en-US" sz="2599" dirty="0">
                <a:solidFill>
                  <a:srgbClr val="000000"/>
                </a:solidFill>
                <a:latin typeface="Century Gothic Paneuropean"/>
                <a:ea typeface="Century Gothic Paneuropean"/>
                <a:cs typeface="Century Gothic Paneuropean"/>
                <a:sym typeface="Century Gothic Paneuropean"/>
              </a:rPr>
              <a:t> заслушивания (</a:t>
            </a:r>
            <a:r>
              <a:rPr lang="en-US" sz="2599" dirty="0" err="1">
                <a:solidFill>
                  <a:srgbClr val="000000"/>
                </a:solidFill>
                <a:latin typeface="Century Gothic Paneuropean"/>
                <a:ea typeface="Century Gothic Paneuropean"/>
                <a:cs typeface="Century Gothic Paneuropean"/>
                <a:sym typeface="Century Gothic Paneuropean"/>
              </a:rPr>
              <a:t>или</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их</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невручение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является</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грубым</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нарушением</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права</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налогоплательщика</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защиту</a:t>
            </a:r>
            <a:r>
              <a:rPr lang="en-US" sz="2599" dirty="0">
                <a:solidFill>
                  <a:srgbClr val="000000"/>
                </a:solidFill>
                <a:latin typeface="Century Gothic Paneuropean"/>
                <a:ea typeface="Century Gothic Paneuropean"/>
                <a:cs typeface="Century Gothic Paneuropean"/>
                <a:sym typeface="Century Gothic Paneuropean"/>
              </a:rPr>
              <a:t>.</a:t>
            </a:r>
          </a:p>
          <a:p>
            <a:pPr marL="594239" lvl="2" indent="-198080" algn="l">
              <a:lnSpc>
                <a:spcPts val="2806"/>
              </a:lnSpc>
            </a:pPr>
            <a:endParaRPr lang="en-US" sz="2599" dirty="0">
              <a:solidFill>
                <a:srgbClr val="000000"/>
              </a:solidFill>
              <a:latin typeface="Century Gothic Paneuropean"/>
              <a:ea typeface="Century Gothic Paneuropean"/>
              <a:cs typeface="Century Gothic Paneuropean"/>
              <a:sym typeface="Century Gothic Paneuropean"/>
            </a:endParaRPr>
          </a:p>
          <a:p>
            <a:pPr marL="594239" lvl="2" indent="-198080" algn="l">
              <a:lnSpc>
                <a:spcPts val="2806"/>
              </a:lnSpc>
            </a:pPr>
            <a:r>
              <a:rPr lang="en-US" sz="2599" b="1" dirty="0" err="1">
                <a:solidFill>
                  <a:srgbClr val="000000"/>
                </a:solidFill>
                <a:latin typeface="Century Gothic Paneuropean Bold"/>
                <a:ea typeface="Century Gothic Paneuropean Bold"/>
                <a:cs typeface="Century Gothic Paneuropean Bold"/>
                <a:sym typeface="Century Gothic Paneuropean Bold"/>
              </a:rPr>
              <a:t>Позиция</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b="1" dirty="0" err="1">
                <a:solidFill>
                  <a:srgbClr val="000000"/>
                </a:solidFill>
                <a:latin typeface="Century Gothic Paneuropean Bold"/>
                <a:ea typeface="Century Gothic Paneuropean Bold"/>
                <a:cs typeface="Century Gothic Paneuropean Bold"/>
                <a:sym typeface="Century Gothic Paneuropean Bold"/>
              </a:rPr>
              <a:t>судов</a:t>
            </a:r>
            <a:r>
              <a:rPr lang="en-US" sz="2599" b="1" dirty="0">
                <a:solidFill>
                  <a:srgbClr val="000000"/>
                </a:solidFill>
                <a:latin typeface="Century Gothic Paneuropean Bold"/>
                <a:ea typeface="Century Gothic Paneuropean Bold"/>
                <a:cs typeface="Century Gothic Paneuropean Bold"/>
                <a:sym typeface="Century Gothic Paneuropean Bold"/>
              </a:rPr>
              <a:t>: </a:t>
            </a:r>
            <a:r>
              <a:rPr lang="en-US" sz="2599" dirty="0" err="1">
                <a:solidFill>
                  <a:srgbClr val="000000"/>
                </a:solidFill>
                <a:latin typeface="Century Gothic Paneuropean"/>
                <a:ea typeface="Century Gothic Paneuropean"/>
                <a:cs typeface="Century Gothic Paneuropean"/>
                <a:sym typeface="Century Gothic Paneuropean"/>
              </a:rPr>
              <a:t>Суды</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квалифицируют</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нарушение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порядка</a:t>
            </a:r>
            <a:r>
              <a:rPr lang="en-US" sz="2599" dirty="0">
                <a:solidFill>
                  <a:srgbClr val="000000"/>
                </a:solidFill>
                <a:latin typeface="Century Gothic Paneuropean"/>
                <a:ea typeface="Century Gothic Paneuropean"/>
                <a:cs typeface="Century Gothic Paneuropean"/>
                <a:sym typeface="Century Gothic Paneuropean"/>
              </a:rPr>
              <a:t> заслушивания </a:t>
            </a:r>
            <a:r>
              <a:rPr lang="en-US" sz="2599" dirty="0" err="1">
                <a:solidFill>
                  <a:srgbClr val="000000"/>
                </a:solidFill>
                <a:latin typeface="Century Gothic Paneuropean"/>
                <a:ea typeface="Century Gothic Paneuropean"/>
                <a:cs typeface="Century Gothic Paneuropean"/>
                <a:sym typeface="Century Gothic Paneuropean"/>
              </a:rPr>
              <a:t>как</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существенное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процессуальное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нарушение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влекущее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признание</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предписания</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незаконным</a:t>
            </a:r>
            <a:r>
              <a:rPr lang="en-US" sz="2599" dirty="0">
                <a:solidFill>
                  <a:srgbClr val="000000"/>
                </a:solidFill>
                <a:latin typeface="Century Gothic Paneuropean"/>
                <a:ea typeface="Century Gothic Paneuropean"/>
                <a:cs typeface="Century Gothic Paneuropean"/>
                <a:sym typeface="Century Gothic Paneuropean"/>
              </a:rPr>
              <a:t> (</a:t>
            </a:r>
            <a:r>
              <a:rPr lang="en-US" sz="2599" dirty="0" err="1">
                <a:solidFill>
                  <a:srgbClr val="000000"/>
                </a:solidFill>
                <a:latin typeface="Century Gothic Paneuropean"/>
                <a:ea typeface="Century Gothic Paneuropean"/>
                <a:cs typeface="Century Gothic Paneuropean"/>
                <a:sym typeface="Century Gothic Paneuropean"/>
              </a:rPr>
              <a:t>Постановление</a:t>
            </a:r>
            <a:r>
              <a:rPr lang="en-US" sz="2599" dirty="0">
                <a:solidFill>
                  <a:srgbClr val="000000"/>
                </a:solidFill>
                <a:latin typeface="Century Gothic Paneuropean"/>
                <a:ea typeface="Century Gothic Paneuropean"/>
                <a:cs typeface="Century Gothic Paneuropean"/>
                <a:sym typeface="Century Gothic Paneuropean"/>
              </a:rPr>
              <a:t> СКАД ВС </a:t>
            </a:r>
            <a:r>
              <a:rPr lang="en-US" sz="2599" dirty="0" err="1">
                <a:solidFill>
                  <a:srgbClr val="000000"/>
                </a:solidFill>
                <a:latin typeface="Century Gothic Paneuropean"/>
                <a:ea typeface="Century Gothic Paneuropean"/>
                <a:cs typeface="Century Gothic Paneuropean"/>
                <a:sym typeface="Century Gothic Paneuropean"/>
              </a:rPr>
              <a:t>от</a:t>
            </a:r>
            <a:r>
              <a:rPr lang="en-US" sz="2599" dirty="0">
                <a:solidFill>
                  <a:srgbClr val="000000"/>
                </a:solidFill>
                <a:latin typeface="Century Gothic Paneuropean"/>
                <a:ea typeface="Century Gothic Paneuropean"/>
                <a:cs typeface="Century Gothic Paneuropean"/>
                <a:sym typeface="Century Gothic Paneuropean"/>
              </a:rPr>
              <a:t> .27.02.2025 г.)</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ОСНОВАНИЕ № 2: НЕСООТВЕТСТВИЕ ПРЕДМЕТА И ПЕРИОДА ПРОВЕРКИ</a:t>
            </a:r>
          </a:p>
        </p:txBody>
      </p:sp>
      <p:sp>
        <p:nvSpPr>
          <p:cNvPr id="5" name="TextBox 5"/>
          <p:cNvSpPr txBox="1"/>
          <p:nvPr/>
        </p:nvSpPr>
        <p:spPr>
          <a:xfrm>
            <a:off x="1038225" y="2752915"/>
            <a:ext cx="13937713" cy="4211574"/>
          </a:xfrm>
          <a:prstGeom prst="rect">
            <a:avLst/>
          </a:prstGeom>
        </p:spPr>
        <p:txBody>
          <a:bodyPr lIns="0" tIns="0" rIns="0" bIns="0" rtlCol="0" anchor="t">
            <a:spAutoFit/>
          </a:bodyPr>
          <a:lstStyle/>
          <a:p>
            <a:pPr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Выход за пределы, установленные мотивированным решением</a:t>
            </a:r>
          </a:p>
          <a:p>
            <a:pPr algn="l">
              <a:lnSpc>
                <a:spcPts val="2806"/>
              </a:lnSpc>
            </a:pPr>
            <a:endParaRPr lang="en-US" sz="2599" b="1">
              <a:solidFill>
                <a:srgbClr val="000000"/>
              </a:solidFill>
              <a:latin typeface="Century Gothic Paneuropean Bold"/>
              <a:ea typeface="Century Gothic Paneuropean Bold"/>
              <a:cs typeface="Century Gothic Paneuropean Bold"/>
              <a:sym typeface="Century Gothic Paneuropean Bold"/>
            </a:endParaRPr>
          </a:p>
          <a:p>
            <a:pPr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Позиция судов:</a:t>
            </a:r>
            <a:r>
              <a:rPr lang="en-US" sz="2599">
                <a:solidFill>
                  <a:srgbClr val="000000"/>
                </a:solidFill>
                <a:latin typeface="Century Gothic Paneuropean"/>
                <a:ea typeface="Century Gothic Paneuropean"/>
                <a:cs typeface="Century Gothic Paneuropean"/>
                <a:sym typeface="Century Gothic Paneuropean"/>
              </a:rPr>
              <a:t> предписание должно строго соответствовать акту и процедуре, предшествовашей вручению предписания:</a:t>
            </a:r>
          </a:p>
          <a:p>
            <a:pPr algn="l">
              <a:lnSpc>
                <a:spcPts val="2806"/>
              </a:lnSpc>
            </a:pPr>
            <a:endParaRPr lang="en-US" sz="2599">
              <a:solidFill>
                <a:srgbClr val="000000"/>
              </a:solidFill>
              <a:latin typeface="Century Gothic Paneuropean"/>
              <a:ea typeface="Century Gothic Paneuropean"/>
              <a:cs typeface="Century Gothic Paneuropean"/>
              <a:sym typeface="Century Gothic Paneuropean"/>
            </a:endParaRPr>
          </a:p>
          <a:p>
            <a:pPr marL="594239" lvl="2" indent="-198080" algn="l">
              <a:lnSpc>
                <a:spcPts val="2806"/>
              </a:lnSpc>
              <a:buAutoNum type="arabicPeriod"/>
            </a:pPr>
            <a:r>
              <a:rPr lang="en-US" sz="2599" b="1">
                <a:solidFill>
                  <a:srgbClr val="000000"/>
                </a:solidFill>
                <a:latin typeface="Century Gothic Paneuropean Bold"/>
                <a:ea typeface="Century Gothic Paneuropean Bold"/>
                <a:cs typeface="Century Gothic Paneuropean Bold"/>
                <a:sym typeface="Century Gothic Paneuropean Bold"/>
              </a:rPr>
              <a:t>Период проверки: </a:t>
            </a:r>
            <a:r>
              <a:rPr lang="en-US" sz="2599">
                <a:solidFill>
                  <a:srgbClr val="000000"/>
                </a:solidFill>
                <a:latin typeface="Century Gothic Paneuropean"/>
                <a:ea typeface="Century Gothic Paneuropean"/>
                <a:cs typeface="Century Gothic Paneuropean"/>
                <a:sym typeface="Century Gothic Paneuropean"/>
              </a:rPr>
              <a:t>Проверяемый период, указанный в предписании, не может выходить за рамки периода, который был охвачен налоговым мониторингом.</a:t>
            </a:r>
          </a:p>
          <a:p>
            <a:pPr marL="594239" lvl="2" indent="-198080" algn="l">
              <a:lnSpc>
                <a:spcPts val="2806"/>
              </a:lnSpc>
              <a:buAutoNum type="arabicPeriod"/>
            </a:pPr>
            <a:r>
              <a:rPr lang="en-US" sz="2599" b="1">
                <a:solidFill>
                  <a:srgbClr val="000000"/>
                </a:solidFill>
                <a:latin typeface="Century Gothic Paneuropean Bold"/>
                <a:ea typeface="Century Gothic Paneuropean Bold"/>
                <a:cs typeface="Century Gothic Paneuropean Bold"/>
                <a:sym typeface="Century Gothic Paneuropean Bold"/>
              </a:rPr>
              <a:t>Предмет (вопросы) проверки:</a:t>
            </a:r>
            <a:r>
              <a:rPr lang="en-US" sz="2599">
                <a:solidFill>
                  <a:srgbClr val="000000"/>
                </a:solidFill>
                <a:latin typeface="Century Gothic Paneuropean"/>
                <a:ea typeface="Century Gothic Paneuropean"/>
                <a:cs typeface="Century Gothic Paneuropean"/>
                <a:sym typeface="Century Gothic Paneuropean"/>
              </a:rPr>
              <a:t> Вопросы, подлежащие проверке, должны быть идентичны выводам, изложенным в мотивированном решении КГД.</a:t>
            </a:r>
          </a:p>
          <a:p>
            <a:pPr marL="594239" lvl="2" indent="-198080" algn="l">
              <a:lnSpc>
                <a:spcPts val="2806"/>
              </a:lnSpc>
              <a:buAutoNum type="arabicPeriod"/>
            </a:pPr>
            <a:r>
              <a:rPr lang="en-US" sz="2599" b="1">
                <a:solidFill>
                  <a:srgbClr val="000000"/>
                </a:solidFill>
                <a:latin typeface="Century Gothic Paneuropean Bold"/>
                <a:ea typeface="Century Gothic Paneuropean Bold"/>
                <a:cs typeface="Century Gothic Paneuropean Bold"/>
                <a:sym typeface="Century Gothic Paneuropean Bold"/>
              </a:rPr>
              <a:t>Правовое последствие: </a:t>
            </a:r>
            <a:r>
              <a:rPr lang="en-US" sz="2599">
                <a:solidFill>
                  <a:srgbClr val="000000"/>
                </a:solidFill>
                <a:latin typeface="Century Gothic Paneuropean"/>
                <a:ea typeface="Century Gothic Paneuropean"/>
                <a:cs typeface="Century Gothic Paneuropean"/>
                <a:sym typeface="Century Gothic Paneuropean"/>
              </a:rPr>
              <a:t>Расширение предмета или периода проверки влечет неясность административного акта (ст. 79 АППК) и является самостоятельным основанием для его отмены. (Решение СМАС Алматы от 31.07.2025 г.)</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788670"/>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ОСНОВАНИЕ № 3: НЕНАДЛЕЖАЩЕЕ ПРАВОВОЕ ОСНОВАНИЕ НАЗНАЧЕНИЯ ПРОВЕРКИ</a:t>
            </a:r>
          </a:p>
        </p:txBody>
      </p:sp>
      <p:sp>
        <p:nvSpPr>
          <p:cNvPr id="5" name="TextBox 5"/>
          <p:cNvSpPr txBox="1"/>
          <p:nvPr/>
        </p:nvSpPr>
        <p:spPr>
          <a:xfrm>
            <a:off x="1047750" y="2481072"/>
            <a:ext cx="8392716" cy="6777228"/>
          </a:xfrm>
          <a:prstGeom prst="rect">
            <a:avLst/>
          </a:prstGeom>
        </p:spPr>
        <p:txBody>
          <a:bodyPr lIns="0" tIns="0" rIns="0" bIns="0" rtlCol="0" anchor="t">
            <a:spAutoFit/>
          </a:bodyPr>
          <a:lstStyle/>
          <a:p>
            <a:pPr algn="l">
              <a:lnSpc>
                <a:spcPts val="2376"/>
              </a:lnSpc>
            </a:pPr>
            <a:r>
              <a:rPr lang="en-US" sz="2200" b="1">
                <a:solidFill>
                  <a:srgbClr val="000000"/>
                </a:solidFill>
                <a:latin typeface="Century Gothic Paneuropean Bold"/>
                <a:ea typeface="Century Gothic Paneuropean Bold"/>
                <a:cs typeface="Century Gothic Paneuropean Bold"/>
                <a:sym typeface="Century Gothic Paneuropean Bold"/>
              </a:rPr>
              <a:t>Ошибка в квалификации основания для назначения проверки – основание для отмены проверки.</a:t>
            </a:r>
          </a:p>
          <a:p>
            <a:pPr algn="l">
              <a:lnSpc>
                <a:spcPts val="2376"/>
              </a:lnSpc>
            </a:pPr>
            <a:endParaRPr lang="en-US" sz="2200" b="1">
              <a:solidFill>
                <a:srgbClr val="000000"/>
              </a:solidFill>
              <a:latin typeface="Century Gothic Paneuropean Bold"/>
              <a:ea typeface="Century Gothic Paneuropean Bold"/>
              <a:cs typeface="Century Gothic Paneuropean Bold"/>
              <a:sym typeface="Century Gothic Paneuropean Bold"/>
            </a:endParaRPr>
          </a:p>
          <a:p>
            <a:pPr algn="l">
              <a:lnSpc>
                <a:spcPts val="2376"/>
              </a:lnSpc>
            </a:pPr>
            <a:r>
              <a:rPr lang="en-US" sz="2200" b="1">
                <a:solidFill>
                  <a:srgbClr val="000000"/>
                </a:solidFill>
                <a:latin typeface="Century Gothic Paneuropean Bold"/>
                <a:ea typeface="Century Gothic Paneuropean Bold"/>
                <a:cs typeface="Century Gothic Paneuropean Bold"/>
                <a:sym typeface="Century Gothic Paneuropean Bold"/>
              </a:rPr>
              <a:t>Ключевые выводы судебной практики:</a:t>
            </a:r>
          </a:p>
          <a:p>
            <a:pPr algn="l">
              <a:lnSpc>
                <a:spcPts val="2376"/>
              </a:lnSpc>
            </a:pPr>
            <a:endParaRPr lang="en-US" sz="2200" b="1">
              <a:solidFill>
                <a:srgbClr val="000000"/>
              </a:solidFill>
              <a:latin typeface="Century Gothic Paneuropean Bold"/>
              <a:ea typeface="Century Gothic Paneuropean Bold"/>
              <a:cs typeface="Century Gothic Paneuropean Bold"/>
              <a:sym typeface="Century Gothic Paneuropean Bold"/>
            </a:endParaRPr>
          </a:p>
          <a:p>
            <a:pPr marL="502920" lvl="2" indent="-167640" algn="l">
              <a:lnSpc>
                <a:spcPts val="2376"/>
              </a:lnSpc>
              <a:buAutoNum type="arabicPeriod"/>
            </a:pPr>
            <a:r>
              <a:rPr lang="en-US" sz="2200" b="1">
                <a:solidFill>
                  <a:srgbClr val="000000"/>
                </a:solidFill>
                <a:latin typeface="Century Gothic Paneuropean Bold"/>
                <a:ea typeface="Century Gothic Paneuropean Bold"/>
                <a:cs typeface="Century Gothic Paneuropean Bold"/>
                <a:sym typeface="Century Gothic Paneuropean Bold"/>
              </a:rPr>
              <a:t>Применение специальной нормы: </a:t>
            </a:r>
            <a:r>
              <a:rPr lang="en-US" sz="2200">
                <a:solidFill>
                  <a:srgbClr val="000000"/>
                </a:solidFill>
                <a:latin typeface="Century Gothic Paneuropean"/>
                <a:ea typeface="Century Gothic Paneuropean"/>
                <a:cs typeface="Century Gothic Paneuropean"/>
                <a:sym typeface="Century Gothic Paneuropean"/>
              </a:rPr>
              <a:t>Если проверка инициирована по факту неисполнения мотивированного решения, в приказе и предписании должно быть указано специальный и единственный вопрос проверки — пп. 24) п. 1 ст. 142 НК.</a:t>
            </a:r>
          </a:p>
          <a:p>
            <a:pPr marL="502920" lvl="2" indent="-167640" algn="l">
              <a:lnSpc>
                <a:spcPts val="2376"/>
              </a:lnSpc>
              <a:buAutoNum type="arabicPeriod"/>
            </a:pPr>
            <a:r>
              <a:rPr lang="en-US" sz="2200" b="1">
                <a:solidFill>
                  <a:srgbClr val="000000"/>
                </a:solidFill>
                <a:latin typeface="Century Gothic Paneuropean Bold"/>
                <a:ea typeface="Century Gothic Paneuropean Bold"/>
                <a:cs typeface="Century Gothic Paneuropean Bold"/>
                <a:sym typeface="Century Gothic Paneuropean Bold"/>
              </a:rPr>
              <a:t>Недопустимость смешения оснований:</a:t>
            </a:r>
            <a:r>
              <a:rPr lang="en-US" sz="2200">
                <a:solidFill>
                  <a:srgbClr val="000000"/>
                </a:solidFill>
                <a:latin typeface="Century Gothic Paneuropean"/>
                <a:ea typeface="Century Gothic Paneuropean"/>
                <a:cs typeface="Century Gothic Paneuropean"/>
                <a:sym typeface="Century Gothic Paneuropean"/>
              </a:rPr>
              <a:t> Объединение в одном предписании проверки по неисполнению мотивированного решения (пп. 24) и проверки по иным основаниям, например, по вопросу исполнения отдельных налоговых обязательств (пп. 1) п. 1 ст. 142 НК) не допустимо. Поскольку разные процедуры назначения, в том числе в части применения методических рекомендаций.</a:t>
            </a:r>
          </a:p>
          <a:p>
            <a:pPr marL="502920" lvl="2" indent="-167640" algn="l">
              <a:lnSpc>
                <a:spcPts val="2376"/>
              </a:lnSpc>
              <a:buAutoNum type="arabicPeriod"/>
            </a:pPr>
            <a:r>
              <a:rPr lang="en-US" sz="2200" b="1">
                <a:solidFill>
                  <a:srgbClr val="000000"/>
                </a:solidFill>
                <a:latin typeface="Century Gothic Paneuropean Bold"/>
                <a:ea typeface="Century Gothic Paneuropean Bold"/>
                <a:cs typeface="Century Gothic Paneuropean Bold"/>
                <a:sym typeface="Century Gothic Paneuropean Bold"/>
              </a:rPr>
              <a:t>Соблюдение принципа соразмерности: </a:t>
            </a:r>
            <a:r>
              <a:rPr lang="en-US" sz="2200">
                <a:solidFill>
                  <a:srgbClr val="000000"/>
                </a:solidFill>
                <a:latin typeface="Century Gothic Paneuropean"/>
                <a:ea typeface="Century Gothic Paneuropean"/>
                <a:cs typeface="Century Gothic Paneuropean"/>
                <a:sym typeface="Century Gothic Paneuropean"/>
              </a:rPr>
              <a:t>Налоговый орган не может назначить налоговую проверку в случае выявления расхождений, указанных в мотивированном решении КГД. Такие расхождения являются предметом камерального контроля.</a:t>
            </a:r>
          </a:p>
        </p:txBody>
      </p:sp>
      <p:sp>
        <p:nvSpPr>
          <p:cNvPr id="6" name="TextBox 6"/>
          <p:cNvSpPr txBox="1"/>
          <p:nvPr/>
        </p:nvSpPr>
        <p:spPr>
          <a:xfrm>
            <a:off x="9855289" y="2481072"/>
            <a:ext cx="7404011" cy="5005578"/>
          </a:xfrm>
          <a:prstGeom prst="rect">
            <a:avLst/>
          </a:prstGeom>
        </p:spPr>
        <p:txBody>
          <a:bodyPr lIns="0" tIns="0" rIns="0" bIns="0" rtlCol="0" anchor="t">
            <a:spAutoFit/>
          </a:bodyPr>
          <a:lstStyle/>
          <a:p>
            <a:pPr algn="l">
              <a:lnSpc>
                <a:spcPts val="2376"/>
              </a:lnSpc>
            </a:pPr>
            <a:r>
              <a:rPr lang="en-US" sz="2200" b="1">
                <a:solidFill>
                  <a:srgbClr val="000000"/>
                </a:solidFill>
                <a:latin typeface="Century Gothic Paneuropean Bold"/>
                <a:ea typeface="Century Gothic Paneuropean Bold"/>
                <a:cs typeface="Century Gothic Paneuropean Bold"/>
                <a:sym typeface="Century Gothic Paneuropean Bold"/>
              </a:rPr>
              <a:t>Важно*</a:t>
            </a:r>
            <a:r>
              <a:rPr lang="en-US" sz="2200">
                <a:solidFill>
                  <a:srgbClr val="000000"/>
                </a:solidFill>
                <a:latin typeface="Century Gothic Paneuropean"/>
                <a:ea typeface="Century Gothic Paneuropean"/>
                <a:cs typeface="Century Gothic Paneuropean"/>
                <a:sym typeface="Century Gothic Paneuropean"/>
              </a:rPr>
              <a:t> При оспаривании предписания, вынесенного на основании мотивированного решения КГД, налогоплательщик вправе ссылаться на незаконность самого мотивированного решения. В результате суд может установить его неправомерность косвенно, что фактически исключает возможность использования данного мотивированного решения как основания для последующих проверок.</a:t>
            </a:r>
          </a:p>
          <a:p>
            <a:pPr algn="l">
              <a:lnSpc>
                <a:spcPts val="2376"/>
              </a:lnSpc>
            </a:pPr>
            <a:endParaRPr lang="en-US" sz="2200">
              <a:solidFill>
                <a:srgbClr val="000000"/>
              </a:solidFill>
              <a:latin typeface="Century Gothic Paneuropean"/>
              <a:ea typeface="Century Gothic Paneuropean"/>
              <a:cs typeface="Century Gothic Paneuropean"/>
              <a:sym typeface="Century Gothic Paneuropean"/>
            </a:endParaRPr>
          </a:p>
          <a:p>
            <a:pPr algn="l">
              <a:lnSpc>
                <a:spcPts val="2376"/>
              </a:lnSpc>
            </a:pPr>
            <a:r>
              <a:rPr lang="en-US" sz="2200" b="1">
                <a:solidFill>
                  <a:srgbClr val="000000"/>
                </a:solidFill>
                <a:latin typeface="Century Gothic Paneuropean Bold"/>
                <a:ea typeface="Century Gothic Paneuropean Bold"/>
                <a:cs typeface="Century Gothic Paneuropean Bold"/>
                <a:sym typeface="Century Gothic Paneuropean Bold"/>
              </a:rPr>
              <a:t>Пример из судебной практики:</a:t>
            </a:r>
            <a:r>
              <a:rPr lang="en-US" sz="2200">
                <a:solidFill>
                  <a:srgbClr val="000000"/>
                </a:solidFill>
                <a:latin typeface="Century Gothic Paneuropean"/>
                <a:ea typeface="Century Gothic Paneuropean"/>
                <a:cs typeface="Century Gothic Paneuropean"/>
                <a:sym typeface="Century Gothic Paneuropean"/>
              </a:rPr>
              <a:t> Суд установил, что процедура была начата КГД по основанию пп. 24), а завершилась предписанием по пп. 1). Такая непоследовательность была признана грубым нарушением процедуры назначения проверки. (Решение СМАС жамбылской области от 27.08.2025 г. не вступило в законную силу)</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4009749"/>
            <a:ext cx="7484716" cy="445118"/>
          </a:xfrm>
          <a:prstGeom prst="rect">
            <a:avLst/>
          </a:prstGeom>
        </p:spPr>
        <p:txBody>
          <a:bodyPr lIns="0" tIns="0" rIns="0" bIns="0" rtlCol="0" anchor="t">
            <a:spAutoFit/>
          </a:bodyPr>
          <a:lstStyle/>
          <a:p>
            <a:pPr algn="l">
              <a:lnSpc>
                <a:spcPts val="3500"/>
              </a:lnSpc>
            </a:pPr>
            <a:r>
              <a:rPr lang="en-US" sz="2900" b="1">
                <a:solidFill>
                  <a:srgbClr val="3C3B3C"/>
                </a:solidFill>
                <a:latin typeface="Century Gothic Paneuropean Bold"/>
                <a:ea typeface="Century Gothic Paneuropean Bold"/>
                <a:cs typeface="Century Gothic Paneuropean Bold"/>
                <a:sym typeface="Century Gothic Paneuropean Bold"/>
              </a:rPr>
              <a:t>ПОРЯДОК ИСПОЛНЕНИЯ УВЕДОМЛЕНИЙ</a:t>
            </a:r>
          </a:p>
        </p:txBody>
      </p:sp>
      <p:sp>
        <p:nvSpPr>
          <p:cNvPr id="3" name="TextBox 3"/>
          <p:cNvSpPr txBox="1"/>
          <p:nvPr/>
        </p:nvSpPr>
        <p:spPr>
          <a:xfrm>
            <a:off x="1028700" y="6850842"/>
            <a:ext cx="7087105" cy="2404629"/>
          </a:xfrm>
          <a:prstGeom prst="rect">
            <a:avLst/>
          </a:prstGeom>
        </p:spPr>
        <p:txBody>
          <a:bodyPr lIns="0" tIns="0" rIns="0" bIns="0" rtlCol="0" anchor="t">
            <a:spAutoFit/>
          </a:bodyPr>
          <a:lstStyle/>
          <a:p>
            <a:pPr marL="628016" lvl="3" indent="-157004" algn="l">
              <a:lnSpc>
                <a:spcPts val="2725"/>
              </a:lnSpc>
              <a:buFont typeface="Arial"/>
              <a:buChar char="￭"/>
            </a:pPr>
            <a:r>
              <a:rPr lang="en-US" sz="2300">
                <a:solidFill>
                  <a:srgbClr val="3C3B3C"/>
                </a:solidFill>
                <a:latin typeface="Century Gothic Paneuropean"/>
                <a:ea typeface="Century Gothic Paneuropean"/>
                <a:cs typeface="Century Gothic Paneuropean"/>
                <a:sym typeface="Century Gothic Paneuropean"/>
              </a:rPr>
              <a:t>постановки на регистрационный учет в налоговых органах, </a:t>
            </a:r>
          </a:p>
          <a:p>
            <a:pPr marL="628016" lvl="3" indent="-157004" algn="l">
              <a:lnSpc>
                <a:spcPts val="2725"/>
              </a:lnSpc>
              <a:buFont typeface="Arial"/>
              <a:buChar char="￭"/>
            </a:pPr>
            <a:r>
              <a:rPr lang="en-US" sz="2300">
                <a:solidFill>
                  <a:srgbClr val="3C3B3C"/>
                </a:solidFill>
                <a:latin typeface="Century Gothic Paneuropean"/>
                <a:ea typeface="Century Gothic Paneuropean"/>
                <a:cs typeface="Century Gothic Paneuropean"/>
                <a:sym typeface="Century Gothic Paneuropean"/>
              </a:rPr>
              <a:t>представления налоговой отчетности, </a:t>
            </a:r>
          </a:p>
          <a:p>
            <a:pPr marL="628016" lvl="3" indent="-157004" algn="l">
              <a:lnSpc>
                <a:spcPts val="2725"/>
              </a:lnSpc>
              <a:buFont typeface="Arial"/>
              <a:buChar char="￭"/>
            </a:pPr>
            <a:r>
              <a:rPr lang="en-US" sz="2300">
                <a:solidFill>
                  <a:srgbClr val="3C3B3C"/>
                </a:solidFill>
                <a:latin typeface="Century Gothic Paneuropean"/>
                <a:ea typeface="Century Gothic Paneuropean"/>
                <a:cs typeface="Century Gothic Paneuropean"/>
                <a:sym typeface="Century Gothic Paneuropean"/>
              </a:rPr>
              <a:t>уплаты возвращенной суммы НДС с пеней, </a:t>
            </a:r>
          </a:p>
          <a:p>
            <a:pPr marL="628016" lvl="3" indent="-157004" algn="l">
              <a:lnSpc>
                <a:spcPts val="2725"/>
              </a:lnSpc>
              <a:buFont typeface="Arial"/>
              <a:buChar char="￭"/>
            </a:pPr>
            <a:r>
              <a:rPr lang="en-US" sz="2300">
                <a:solidFill>
                  <a:srgbClr val="3C3B3C"/>
                </a:solidFill>
                <a:latin typeface="Century Gothic Paneuropean"/>
                <a:ea typeface="Century Gothic Paneuropean"/>
                <a:cs typeface="Century Gothic Paneuropean"/>
                <a:sym typeface="Century Gothic Paneuropean"/>
              </a:rPr>
              <a:t>отзыва, исправления или дополнения счетов-фактур.</a:t>
            </a:r>
          </a:p>
        </p:txBody>
      </p:sp>
      <p:sp>
        <p:nvSpPr>
          <p:cNvPr id="4" name="TextBox 4"/>
          <p:cNvSpPr txBox="1"/>
          <p:nvPr/>
        </p:nvSpPr>
        <p:spPr>
          <a:xfrm>
            <a:off x="8796671" y="5115982"/>
            <a:ext cx="8462629" cy="1718862"/>
          </a:xfrm>
          <a:prstGeom prst="rect">
            <a:avLst/>
          </a:prstGeom>
        </p:spPr>
        <p:txBody>
          <a:bodyPr lIns="0" tIns="0" rIns="0" bIns="0" rtlCol="0" anchor="t">
            <a:spAutoFit/>
          </a:bodyPr>
          <a:lstStyle/>
          <a:p>
            <a:pPr algn="l">
              <a:lnSpc>
                <a:spcPts val="2725"/>
              </a:lnSpc>
            </a:pPr>
            <a:r>
              <a:rPr lang="en-US" sz="2300">
                <a:solidFill>
                  <a:srgbClr val="3C3B3C"/>
                </a:solidFill>
                <a:latin typeface="Century Gothic Paneuropean"/>
                <a:ea typeface="Century Gothic Paneuropean"/>
                <a:cs typeface="Century Gothic Paneuropean"/>
                <a:sym typeface="Century Gothic Paneuropean"/>
              </a:rPr>
              <a:t>Пояснение. Документы прикладывать </a:t>
            </a:r>
            <a:r>
              <a:rPr lang="en-US" sz="2300" u="sng">
                <a:solidFill>
                  <a:srgbClr val="3C3B3C"/>
                </a:solidFill>
                <a:latin typeface="Century Gothic Paneuropean"/>
                <a:ea typeface="Century Gothic Paneuropean"/>
                <a:cs typeface="Century Gothic Paneuropean"/>
                <a:sym typeface="Century Gothic Paneuropean"/>
              </a:rPr>
              <a:t>не требуется</a:t>
            </a:r>
            <a:r>
              <a:rPr lang="en-US" sz="2300">
                <a:solidFill>
                  <a:srgbClr val="3C3B3C"/>
                </a:solidFill>
                <a:latin typeface="Century Gothic Paneuropean"/>
                <a:ea typeface="Century Gothic Paneuropean"/>
                <a:cs typeface="Century Gothic Paneuropean"/>
                <a:sym typeface="Century Gothic Paneuropean"/>
              </a:rPr>
              <a:t>. Налогоплательщик </a:t>
            </a:r>
            <a:r>
              <a:rPr lang="en-US" sz="2300" u="sng">
                <a:solidFill>
                  <a:srgbClr val="3C3B3C"/>
                </a:solidFill>
                <a:latin typeface="Century Gothic Paneuropean"/>
                <a:ea typeface="Century Gothic Paneuropean"/>
                <a:cs typeface="Century Gothic Paneuropean"/>
                <a:sym typeface="Century Gothic Paneuropean"/>
              </a:rPr>
              <a:t>вправе</a:t>
            </a:r>
            <a:r>
              <a:rPr lang="en-US" sz="2300">
                <a:solidFill>
                  <a:srgbClr val="3C3B3C"/>
                </a:solidFill>
                <a:latin typeface="Century Gothic Paneuropean"/>
                <a:ea typeface="Century Gothic Paneuropean"/>
                <a:cs typeface="Century Gothic Paneuropean"/>
                <a:sym typeface="Century Gothic Paneuropean"/>
              </a:rPr>
              <a:t> представить выписки из регистров налогового </a:t>
            </a:r>
            <a:r>
              <a:rPr lang="en-US" sz="2300" b="1">
                <a:solidFill>
                  <a:srgbClr val="3C3B3C"/>
                </a:solidFill>
                <a:latin typeface="Century Gothic Paneuropean Bold"/>
                <a:ea typeface="Century Gothic Paneuropean Bold"/>
                <a:cs typeface="Century Gothic Paneuropean Bold"/>
                <a:sym typeface="Century Gothic Paneuropean Bold"/>
              </a:rPr>
              <a:t>и (или) </a:t>
            </a:r>
            <a:r>
              <a:rPr lang="en-US" sz="2300">
                <a:solidFill>
                  <a:srgbClr val="3C3B3C"/>
                </a:solidFill>
                <a:latin typeface="Century Gothic Paneuropean"/>
                <a:ea typeface="Century Gothic Paneuropean"/>
                <a:cs typeface="Century Gothic Paneuropean"/>
                <a:sym typeface="Century Gothic Paneuropean"/>
              </a:rPr>
              <a:t>бухгалтерского учетов (учета) </a:t>
            </a:r>
            <a:r>
              <a:rPr lang="en-US" sz="2300" b="1">
                <a:solidFill>
                  <a:srgbClr val="3C3B3C"/>
                </a:solidFill>
                <a:latin typeface="Century Gothic Paneuropean Bold"/>
                <a:ea typeface="Century Gothic Paneuropean Bold"/>
                <a:cs typeface="Century Gothic Paneuropean Bold"/>
                <a:sym typeface="Century Gothic Paneuropean Bold"/>
              </a:rPr>
              <a:t>и (или) </a:t>
            </a:r>
            <a:r>
              <a:rPr lang="en-US" sz="2300">
                <a:solidFill>
                  <a:srgbClr val="3C3B3C"/>
                </a:solidFill>
                <a:latin typeface="Century Gothic Paneuropean"/>
                <a:ea typeface="Century Gothic Paneuropean"/>
                <a:cs typeface="Century Gothic Paneuropean"/>
                <a:sym typeface="Century Gothic Paneuropean"/>
              </a:rPr>
              <a:t>подтверждающие документы </a:t>
            </a:r>
            <a:r>
              <a:rPr lang="en-US" sz="2300" b="1">
                <a:solidFill>
                  <a:srgbClr val="3C3B3C"/>
                </a:solidFill>
                <a:latin typeface="Century Gothic Paneuropean Bold"/>
                <a:ea typeface="Century Gothic Paneuropean Bold"/>
                <a:cs typeface="Century Gothic Paneuropean Bold"/>
                <a:sym typeface="Century Gothic Paneuropean Bold"/>
              </a:rPr>
              <a:t>и (или) </a:t>
            </a:r>
            <a:r>
              <a:rPr lang="en-US" sz="2300">
                <a:solidFill>
                  <a:srgbClr val="3C3B3C"/>
                </a:solidFill>
                <a:latin typeface="Century Gothic Paneuropean"/>
                <a:ea typeface="Century Gothic Paneuropean"/>
                <a:cs typeface="Century Gothic Paneuropean"/>
                <a:sym typeface="Century Gothic Paneuropean"/>
              </a:rPr>
              <a:t>указать обстоятельства несогласия.</a:t>
            </a:r>
          </a:p>
        </p:txBody>
      </p:sp>
      <p:sp>
        <p:nvSpPr>
          <p:cNvPr id="5" name="TextBox 5"/>
          <p:cNvSpPr txBox="1"/>
          <p:nvPr/>
        </p:nvSpPr>
        <p:spPr>
          <a:xfrm>
            <a:off x="1028700" y="1035953"/>
            <a:ext cx="14969433" cy="542892"/>
          </a:xfrm>
          <a:prstGeom prst="rect">
            <a:avLst/>
          </a:prstGeom>
        </p:spPr>
        <p:txBody>
          <a:bodyPr lIns="0" tIns="0" rIns="0" bIns="0" rtlCol="0" anchor="t">
            <a:spAutoFit/>
          </a:bodyPr>
          <a:lstStyle/>
          <a:p>
            <a:pPr algn="l">
              <a:lnSpc>
                <a:spcPts val="4320"/>
              </a:lnSpc>
            </a:pPr>
            <a:r>
              <a:rPr lang="en-US" sz="3600" b="1" dirty="0">
                <a:solidFill>
                  <a:srgbClr val="3C3B3C"/>
                </a:solidFill>
                <a:latin typeface="Century Gothic Paneuropean Bold"/>
                <a:ea typeface="Century Gothic Paneuropean Bold"/>
                <a:cs typeface="Century Gothic Paneuropean Bold"/>
                <a:sym typeface="Century Gothic Paneuropean Bold"/>
              </a:rPr>
              <a:t>КАМЕРАЛЬНЫЙ КОНТРОЛЬ 2025</a:t>
            </a:r>
          </a:p>
        </p:txBody>
      </p:sp>
      <p:sp>
        <p:nvSpPr>
          <p:cNvPr id="6" name="TextBox 6"/>
          <p:cNvSpPr txBox="1"/>
          <p:nvPr/>
        </p:nvSpPr>
        <p:spPr>
          <a:xfrm>
            <a:off x="1028700" y="5795441"/>
            <a:ext cx="7087105" cy="963625"/>
          </a:xfrm>
          <a:prstGeom prst="rect">
            <a:avLst/>
          </a:prstGeom>
        </p:spPr>
        <p:txBody>
          <a:bodyPr lIns="0" tIns="0" rIns="0" bIns="0" rtlCol="0" anchor="t">
            <a:spAutoFit/>
          </a:bodyPr>
          <a:lstStyle/>
          <a:p>
            <a:pPr algn="l">
              <a:lnSpc>
                <a:spcPts val="3258"/>
              </a:lnSpc>
            </a:pPr>
            <a:r>
              <a:rPr lang="en-US" sz="2700" b="1">
                <a:solidFill>
                  <a:srgbClr val="3C3B3C"/>
                </a:solidFill>
                <a:latin typeface="Century Gothic Paneuropean Bold"/>
                <a:ea typeface="Century Gothic Paneuropean Bold"/>
                <a:cs typeface="Century Gothic Paneuropean Bold"/>
                <a:sym typeface="Century Gothic Paneuropean Bold"/>
              </a:rPr>
              <a:t>ПРИ СОГЛАСИИ С НАРУШЕНИЯМИ, ИСПОЛНЕНИЕ ПУТЕМ:</a:t>
            </a:r>
          </a:p>
        </p:txBody>
      </p:sp>
      <p:sp>
        <p:nvSpPr>
          <p:cNvPr id="7" name="TextBox 7"/>
          <p:cNvSpPr txBox="1"/>
          <p:nvPr/>
        </p:nvSpPr>
        <p:spPr>
          <a:xfrm>
            <a:off x="8796671" y="4559865"/>
            <a:ext cx="8189871" cy="554050"/>
          </a:xfrm>
          <a:prstGeom prst="rect">
            <a:avLst/>
          </a:prstGeom>
        </p:spPr>
        <p:txBody>
          <a:bodyPr lIns="0" tIns="0" rIns="0" bIns="0" rtlCol="0" anchor="t">
            <a:spAutoFit/>
          </a:bodyPr>
          <a:lstStyle/>
          <a:p>
            <a:pPr algn="l">
              <a:lnSpc>
                <a:spcPts val="3258"/>
              </a:lnSpc>
            </a:pPr>
            <a:r>
              <a:rPr lang="en-US" sz="2700" b="1">
                <a:solidFill>
                  <a:srgbClr val="3C3B3C"/>
                </a:solidFill>
                <a:latin typeface="Century Gothic Paneuropean Bold"/>
                <a:ea typeface="Century Gothic Paneuropean Bold"/>
                <a:cs typeface="Century Gothic Paneuropean Bold"/>
                <a:sym typeface="Century Gothic Paneuropean Bold"/>
              </a:rPr>
              <a:t>СРЕДНЯЯ СТЕПЕНЬ РИСКА:</a:t>
            </a:r>
          </a:p>
        </p:txBody>
      </p:sp>
      <p:sp>
        <p:nvSpPr>
          <p:cNvPr id="8" name="TextBox 8"/>
          <p:cNvSpPr txBox="1"/>
          <p:nvPr/>
        </p:nvSpPr>
        <p:spPr>
          <a:xfrm>
            <a:off x="8796671" y="4019274"/>
            <a:ext cx="7570094" cy="435568"/>
          </a:xfrm>
          <a:prstGeom prst="rect">
            <a:avLst/>
          </a:prstGeom>
        </p:spPr>
        <p:txBody>
          <a:bodyPr lIns="0" tIns="0" rIns="0" bIns="0" rtlCol="0" anchor="t">
            <a:spAutoFit/>
          </a:bodyPr>
          <a:lstStyle/>
          <a:p>
            <a:pPr algn="l">
              <a:lnSpc>
                <a:spcPts val="3499"/>
              </a:lnSpc>
            </a:pPr>
            <a:r>
              <a:rPr lang="en-US" sz="2899" b="1">
                <a:solidFill>
                  <a:srgbClr val="F28346"/>
                </a:solidFill>
                <a:latin typeface="Century Gothic Paneuropean Bold"/>
                <a:ea typeface="Century Gothic Paneuropean Bold"/>
                <a:cs typeface="Century Gothic Paneuropean Bold"/>
                <a:sym typeface="Century Gothic Paneuropean Bold"/>
              </a:rPr>
              <a:t>ПРИ НЕСОГЛАСИИ:</a:t>
            </a:r>
          </a:p>
        </p:txBody>
      </p:sp>
      <p:sp>
        <p:nvSpPr>
          <p:cNvPr id="9" name="TextBox 9"/>
          <p:cNvSpPr txBox="1"/>
          <p:nvPr/>
        </p:nvSpPr>
        <p:spPr>
          <a:xfrm>
            <a:off x="8855954" y="7124824"/>
            <a:ext cx="8189871" cy="554050"/>
          </a:xfrm>
          <a:prstGeom prst="rect">
            <a:avLst/>
          </a:prstGeom>
        </p:spPr>
        <p:txBody>
          <a:bodyPr lIns="0" tIns="0" rIns="0" bIns="0" rtlCol="0" anchor="t">
            <a:spAutoFit/>
          </a:bodyPr>
          <a:lstStyle/>
          <a:p>
            <a:pPr algn="l">
              <a:lnSpc>
                <a:spcPts val="3258"/>
              </a:lnSpc>
            </a:pPr>
            <a:r>
              <a:rPr lang="en-US" sz="2700" b="1">
                <a:solidFill>
                  <a:srgbClr val="3C3B3C"/>
                </a:solidFill>
                <a:latin typeface="Century Gothic Paneuropean Bold"/>
                <a:ea typeface="Century Gothic Paneuropean Bold"/>
                <a:cs typeface="Century Gothic Paneuropean Bold"/>
                <a:sym typeface="Century Gothic Paneuropean Bold"/>
              </a:rPr>
              <a:t>ВЫСОКАЯ СТЕПЕНЬ РИСКА:</a:t>
            </a:r>
          </a:p>
        </p:txBody>
      </p:sp>
      <p:sp>
        <p:nvSpPr>
          <p:cNvPr id="10" name="TextBox 10"/>
          <p:cNvSpPr txBox="1"/>
          <p:nvPr/>
        </p:nvSpPr>
        <p:spPr>
          <a:xfrm>
            <a:off x="8855954" y="7773162"/>
            <a:ext cx="7510810" cy="1033095"/>
          </a:xfrm>
          <a:prstGeom prst="rect">
            <a:avLst/>
          </a:prstGeom>
        </p:spPr>
        <p:txBody>
          <a:bodyPr lIns="0" tIns="0" rIns="0" bIns="0" rtlCol="0" anchor="t">
            <a:spAutoFit/>
          </a:bodyPr>
          <a:lstStyle/>
          <a:p>
            <a:pPr algn="l">
              <a:lnSpc>
                <a:spcPts val="2725"/>
              </a:lnSpc>
            </a:pPr>
            <a:r>
              <a:rPr lang="en-US" sz="2300">
                <a:solidFill>
                  <a:srgbClr val="3C3B3C"/>
                </a:solidFill>
                <a:latin typeface="Century Gothic Paneuropean"/>
                <a:ea typeface="Century Gothic Paneuropean"/>
                <a:cs typeface="Century Gothic Paneuropean"/>
                <a:sym typeface="Century Gothic Paneuropean"/>
              </a:rPr>
              <a:t>пояснение с указанием обстоятельств, </a:t>
            </a:r>
            <a:r>
              <a:rPr lang="en-US" sz="2300" u="sng">
                <a:solidFill>
                  <a:srgbClr val="3C3B3C"/>
                </a:solidFill>
                <a:latin typeface="Century Gothic Paneuropean"/>
                <a:ea typeface="Century Gothic Paneuropean"/>
                <a:cs typeface="Century Gothic Paneuropean"/>
                <a:sym typeface="Century Gothic Paneuropean"/>
              </a:rPr>
              <a:t>подтвержденных документами</a:t>
            </a:r>
            <a:r>
              <a:rPr lang="en-US" sz="2300">
                <a:solidFill>
                  <a:srgbClr val="3C3B3C"/>
                </a:solidFill>
                <a:latin typeface="Century Gothic Paneuropean"/>
                <a:ea typeface="Century Gothic Paneuropean"/>
                <a:cs typeface="Century Gothic Paneuropean"/>
                <a:sym typeface="Century Gothic Paneuropean"/>
              </a:rPr>
              <a:t> по осуществлению операций (сделок), указанных в уведомлении.</a:t>
            </a:r>
          </a:p>
        </p:txBody>
      </p:sp>
      <p:sp>
        <p:nvSpPr>
          <p:cNvPr id="11" name="TextBox 11"/>
          <p:cNvSpPr txBox="1"/>
          <p:nvPr/>
        </p:nvSpPr>
        <p:spPr>
          <a:xfrm>
            <a:off x="2527114" y="4728629"/>
            <a:ext cx="3599193" cy="975036"/>
          </a:xfrm>
          <a:prstGeom prst="rect">
            <a:avLst/>
          </a:prstGeom>
        </p:spPr>
        <p:txBody>
          <a:bodyPr lIns="0" tIns="0" rIns="0" bIns="0" rtlCol="0" anchor="t">
            <a:spAutoFit/>
          </a:bodyPr>
          <a:lstStyle/>
          <a:p>
            <a:pPr algn="l">
              <a:lnSpc>
                <a:spcPts val="3300"/>
              </a:lnSpc>
            </a:pPr>
            <a:r>
              <a:rPr lang="en-US" sz="2700">
                <a:solidFill>
                  <a:srgbClr val="F28346"/>
                </a:solidFill>
                <a:latin typeface="Century Gothic Paneuropean"/>
                <a:ea typeface="Century Gothic Paneuropean"/>
                <a:cs typeface="Century Gothic Paneuropean"/>
                <a:sym typeface="Century Gothic Paneuropean"/>
              </a:rPr>
              <a:t>СРОК ИСПОЛНЕНИЯ </a:t>
            </a:r>
          </a:p>
          <a:p>
            <a:pPr algn="l">
              <a:lnSpc>
                <a:spcPts val="3300"/>
              </a:lnSpc>
            </a:pPr>
            <a:r>
              <a:rPr lang="en-US" sz="2700">
                <a:solidFill>
                  <a:srgbClr val="F28346"/>
                </a:solidFill>
                <a:latin typeface="Century Gothic Paneuropean"/>
                <a:ea typeface="Century Gothic Paneuropean"/>
                <a:cs typeface="Century Gothic Paneuropean"/>
                <a:sym typeface="Century Gothic Paneuropean"/>
              </a:rPr>
              <a:t>30 РАБОЧИХ ДНЕЙ</a:t>
            </a:r>
          </a:p>
        </p:txBody>
      </p:sp>
      <p:sp>
        <p:nvSpPr>
          <p:cNvPr id="12" name="Freeform 12"/>
          <p:cNvSpPr/>
          <p:nvPr/>
        </p:nvSpPr>
        <p:spPr>
          <a:xfrm>
            <a:off x="1139419" y="4712141"/>
            <a:ext cx="991524" cy="991524"/>
          </a:xfrm>
          <a:custGeom>
            <a:avLst/>
            <a:gdLst/>
            <a:ahLst/>
            <a:cxnLst/>
            <a:rect l="l" t="t" r="r" b="b"/>
            <a:pathLst>
              <a:path w="991524" h="991524">
                <a:moveTo>
                  <a:pt x="0" y="0"/>
                </a:moveTo>
                <a:lnTo>
                  <a:pt x="991524" y="0"/>
                </a:lnTo>
                <a:lnTo>
                  <a:pt x="991524" y="991524"/>
                </a:lnTo>
                <a:lnTo>
                  <a:pt x="0" y="991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sp>
        <p:nvSpPr>
          <p:cNvPr id="13" name="TextBox 13"/>
          <p:cNvSpPr txBox="1"/>
          <p:nvPr/>
        </p:nvSpPr>
        <p:spPr>
          <a:xfrm>
            <a:off x="1028700" y="1759853"/>
            <a:ext cx="13488087" cy="2009775"/>
          </a:xfrm>
          <a:prstGeom prst="rect">
            <a:avLst/>
          </a:prstGeom>
        </p:spPr>
        <p:txBody>
          <a:bodyPr lIns="0" tIns="0" rIns="0" bIns="0" rtlCol="0" anchor="t">
            <a:spAutoFit/>
          </a:bodyPr>
          <a:lstStyle/>
          <a:p>
            <a:pPr algn="l">
              <a:lnSpc>
                <a:spcPts val="2640"/>
              </a:lnSpc>
            </a:pPr>
            <a:r>
              <a:rPr lang="en-US" sz="2200">
                <a:solidFill>
                  <a:srgbClr val="3C3B3C"/>
                </a:solidFill>
                <a:latin typeface="Century Gothic Paneuropean"/>
                <a:ea typeface="Century Gothic Paneuropean"/>
                <a:cs typeface="Century Gothic Paneuropean"/>
                <a:sym typeface="Century Gothic Paneuropean"/>
              </a:rPr>
              <a:t>Камеральным контролем является контроль, осуществляемый налоговыми органами на основе изучения и анализа представленной налогоплательщиком (налоговым агентом) налоговой отчетности, сведений уполномоченных государственных органов, а также других документов и сведений о деятельности налогоплательщика.</a:t>
            </a:r>
          </a:p>
          <a:p>
            <a:pPr algn="l">
              <a:lnSpc>
                <a:spcPts val="2640"/>
              </a:lnSpc>
            </a:pPr>
            <a:endParaRPr lang="en-US" sz="2200">
              <a:solidFill>
                <a:srgbClr val="3C3B3C"/>
              </a:solidFill>
              <a:latin typeface="Century Gothic Paneuropean"/>
              <a:ea typeface="Century Gothic Paneuropean"/>
              <a:cs typeface="Century Gothic Paneuropean"/>
              <a:sym typeface="Century Gothic Paneuropean"/>
            </a:endParaRPr>
          </a:p>
          <a:p>
            <a:pPr algn="l">
              <a:lnSpc>
                <a:spcPts val="2640"/>
              </a:lnSpc>
            </a:pPr>
            <a:r>
              <a:rPr lang="en-US" sz="2200">
                <a:solidFill>
                  <a:srgbClr val="3C3B3C"/>
                </a:solidFill>
                <a:latin typeface="Century Gothic Paneuropean"/>
                <a:ea typeface="Century Gothic Paneuropean"/>
                <a:cs typeface="Century Gothic Paneuropean"/>
                <a:sym typeface="Century Gothic Paneuropean"/>
              </a:rPr>
              <a:t>Камеральный контроль является составной частью системы управления рисками. (ст. 94 НК)</a:t>
            </a:r>
          </a:p>
        </p:txBody>
      </p:sp>
      <p:sp>
        <p:nvSpPr>
          <p:cNvPr id="14" name="Freeform 14"/>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ru-RU"/>
          </a:p>
        </p:txBody>
      </p:sp>
      <p:grpSp>
        <p:nvGrpSpPr>
          <p:cNvPr id="15" name="Group 15"/>
          <p:cNvGrpSpPr/>
          <p:nvPr/>
        </p:nvGrpSpPr>
        <p:grpSpPr>
          <a:xfrm>
            <a:off x="14975938" y="8862763"/>
            <a:ext cx="2374349" cy="432550"/>
            <a:chOff x="0" y="0"/>
            <a:chExt cx="3165799" cy="576733"/>
          </a:xfrm>
        </p:grpSpPr>
        <p:sp>
          <p:nvSpPr>
            <p:cNvPr id="16" name="Freeform 16"/>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17" name="TextBox 17"/>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788670"/>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ОСНОВАНИЕ № 4: ИНЫЕ НАРУШЕНИЯ, ВЛЕКУЩИЕ НЕЗАКОННОСТЬ ПРЕДПИСАНИЯ</a:t>
            </a:r>
          </a:p>
        </p:txBody>
      </p:sp>
      <p:sp>
        <p:nvSpPr>
          <p:cNvPr id="5" name="TextBox 5"/>
          <p:cNvSpPr txBox="1"/>
          <p:nvPr/>
        </p:nvSpPr>
        <p:spPr>
          <a:xfrm>
            <a:off x="1047750" y="3015672"/>
            <a:ext cx="12026255" cy="334899"/>
          </a:xfrm>
          <a:prstGeom prst="rect">
            <a:avLst/>
          </a:prstGeom>
        </p:spPr>
        <p:txBody>
          <a:bodyPr lIns="0" tIns="0" rIns="0" bIns="0" rtlCol="0" anchor="t">
            <a:spAutoFit/>
          </a:bodyPr>
          <a:lstStyle/>
          <a:p>
            <a:pPr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Дополнительные процедурные основания для отмены:</a:t>
            </a:r>
          </a:p>
        </p:txBody>
      </p:sp>
      <p:sp>
        <p:nvSpPr>
          <p:cNvPr id="6" name="TextBox 6"/>
          <p:cNvSpPr txBox="1"/>
          <p:nvPr/>
        </p:nvSpPr>
        <p:spPr>
          <a:xfrm>
            <a:off x="8759104" y="3822097"/>
            <a:ext cx="6721316" cy="3154299"/>
          </a:xfrm>
          <a:prstGeom prst="rect">
            <a:avLst/>
          </a:prstGeom>
        </p:spPr>
        <p:txBody>
          <a:bodyPr lIns="0" tIns="0" rIns="0" bIns="0" rtlCol="0" anchor="t">
            <a:spAutoFit/>
          </a:bodyPr>
          <a:lstStyle/>
          <a:p>
            <a:pPr algn="l">
              <a:lnSpc>
                <a:spcPts val="2806"/>
              </a:lnSpc>
            </a:pPr>
            <a:r>
              <a:rPr lang="en-US" sz="2599">
                <a:solidFill>
                  <a:srgbClr val="000000"/>
                </a:solidFill>
                <a:latin typeface="Century Gothic Paneuropean"/>
                <a:ea typeface="Century Gothic Paneuropean"/>
                <a:cs typeface="Century Gothic Paneuropean"/>
                <a:sym typeface="Century Gothic Paneuropean"/>
              </a:rPr>
              <a:t>2) Превышение полномочий ДГД: ДГДне вправе по своей инициативе инициировать проверку по общим основаниям (пп. 1 п. 1 ст. 142 НК), используя при этом данные, полученные в ходе мониторинга КГД, без соблюдения установленных процедур (например, факторов из Методических рекомендаций).</a:t>
            </a:r>
          </a:p>
        </p:txBody>
      </p:sp>
      <p:sp>
        <p:nvSpPr>
          <p:cNvPr id="7" name="TextBox 7"/>
          <p:cNvSpPr txBox="1"/>
          <p:nvPr/>
        </p:nvSpPr>
        <p:spPr>
          <a:xfrm>
            <a:off x="1028700" y="3777167"/>
            <a:ext cx="7195537" cy="3154299"/>
          </a:xfrm>
          <a:prstGeom prst="rect">
            <a:avLst/>
          </a:prstGeom>
        </p:spPr>
        <p:txBody>
          <a:bodyPr lIns="0" tIns="0" rIns="0" bIns="0" rtlCol="0" anchor="t">
            <a:spAutoFit/>
          </a:bodyPr>
          <a:lstStyle/>
          <a:p>
            <a:pPr algn="l">
              <a:lnSpc>
                <a:spcPts val="2806"/>
              </a:lnSpc>
            </a:pPr>
            <a:r>
              <a:rPr lang="en-US" sz="2599">
                <a:solidFill>
                  <a:srgbClr val="000000"/>
                </a:solidFill>
                <a:latin typeface="Century Gothic Paneuropean"/>
                <a:ea typeface="Century Gothic Paneuropean"/>
                <a:cs typeface="Century Gothic Paneuropean"/>
                <a:sym typeface="Century Gothic Paneuropean"/>
              </a:rPr>
              <a:t>1) Нарушение регистрации предписания: Акт о назначении проверки должен быть зарегистрирован в органах правовой статистики. Отсутствие регистрации врученного экземпляра или расхождение данных в нем с зарегистрированным актом (дата, номер, состав проверяющих) является грубым нарушением.</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СУДЕБНАЯ ПРАКТИКА</a:t>
            </a:r>
          </a:p>
        </p:txBody>
      </p:sp>
      <p:sp>
        <p:nvSpPr>
          <p:cNvPr id="5" name="TextBox 5"/>
          <p:cNvSpPr txBox="1"/>
          <p:nvPr/>
        </p:nvSpPr>
        <p:spPr>
          <a:xfrm>
            <a:off x="1038225" y="2400491"/>
            <a:ext cx="13937713" cy="6434738"/>
          </a:xfrm>
          <a:prstGeom prst="rect">
            <a:avLst/>
          </a:prstGeom>
        </p:spPr>
        <p:txBody>
          <a:bodyPr lIns="0" tIns="0" rIns="0" bIns="0" rtlCol="0" anchor="t">
            <a:spAutoFit/>
          </a:bodyPr>
          <a:lstStyle/>
          <a:p>
            <a:pPr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1. Постановление СКАД ВС (№ 6001-24-00-6ап/3372 от 27.02.2025 г.)</a:t>
            </a:r>
          </a:p>
          <a:p>
            <a:pPr algn="l">
              <a:lnSpc>
                <a:spcPts val="2806"/>
              </a:lnSpc>
            </a:pPr>
            <a:endParaRPr lang="en-US" sz="2599" b="1">
              <a:solidFill>
                <a:srgbClr val="000000"/>
              </a:solidFill>
              <a:latin typeface="Century Gothic Paneuropean Bold"/>
              <a:ea typeface="Century Gothic Paneuropean Bold"/>
              <a:cs typeface="Century Gothic Paneuropean Bold"/>
              <a:sym typeface="Century Gothic Paneuropean Bold"/>
            </a:endParaRPr>
          </a:p>
          <a:p>
            <a:pPr algn="l">
              <a:lnSpc>
                <a:spcPts val="2806"/>
              </a:lnSpc>
            </a:pPr>
            <a:r>
              <a:rPr lang="en-US" sz="2599">
                <a:solidFill>
                  <a:srgbClr val="000000"/>
                </a:solidFill>
                <a:latin typeface="Century Gothic Paneuropean"/>
                <a:ea typeface="Century Gothic Paneuropean"/>
                <a:cs typeface="Century Gothic Paneuropean"/>
                <a:sym typeface="Century Gothic Paneuropean"/>
              </a:rPr>
              <a:t>Верховный Суд рассматривал иск на предписание о назначении внеплановой проверки. Суды первой и апелляционной инстанций поддержали налоговый орган, однако кассация указала на существенные нарушения. </a:t>
            </a:r>
          </a:p>
          <a:p>
            <a:pPr algn="l">
              <a:lnSpc>
                <a:spcPts val="2806"/>
              </a:lnSpc>
            </a:pPr>
            <a:endParaRPr lang="en-US" sz="2599">
              <a:solidFill>
                <a:srgbClr val="000000"/>
              </a:solidFill>
              <a:latin typeface="Century Gothic Paneuropean"/>
              <a:ea typeface="Century Gothic Paneuropean"/>
              <a:cs typeface="Century Gothic Paneuropean"/>
              <a:sym typeface="Century Gothic Paneuropean"/>
            </a:endParaRPr>
          </a:p>
          <a:p>
            <a:pPr algn="l">
              <a:lnSpc>
                <a:spcPts val="2806"/>
              </a:lnSpc>
            </a:pPr>
            <a:r>
              <a:rPr lang="en-US" sz="2599">
                <a:solidFill>
                  <a:srgbClr val="000000"/>
                </a:solidFill>
                <a:latin typeface="Century Gothic Paneuropean"/>
                <a:ea typeface="Century Gothic Paneuropean"/>
                <a:cs typeface="Century Gothic Paneuropean"/>
                <a:sym typeface="Century Gothic Paneuropean"/>
              </a:rPr>
              <a:t>Верховный Суд указал, </a:t>
            </a:r>
            <a:r>
              <a:rPr lang="en-US" sz="2599" b="1">
                <a:solidFill>
                  <a:srgbClr val="000000"/>
                </a:solidFill>
                <a:latin typeface="Century Gothic Paneuropean Bold"/>
                <a:ea typeface="Century Gothic Paneuropean Bold"/>
                <a:cs typeface="Century Gothic Paneuropean Bold"/>
                <a:sym typeface="Century Gothic Paneuropean Bold"/>
              </a:rPr>
              <a:t>что порядок заслушивания включает несколько обязательных стадий: уведомление, проведение заслушивания, составление протокола и ознакомление с материалами дела; и данные действия должны быть осуществлены непосредственно тем органом, который инициировал административную процедуру, то есть КГД</a:t>
            </a:r>
            <a:r>
              <a:rPr lang="en-US" sz="2599">
                <a:solidFill>
                  <a:srgbClr val="000000"/>
                </a:solidFill>
                <a:latin typeface="Century Gothic Paneuropean"/>
                <a:ea typeface="Century Gothic Paneuropean"/>
                <a:cs typeface="Century Gothic Paneuropean"/>
                <a:sym typeface="Century Gothic Paneuropean"/>
              </a:rPr>
              <a:t>. Приведённая судебная практика демонстрирует, что запрос пояснений в ходе налогового мониторинга не освобождает вышестоящий орган в лице КГД от обязанности соблюдать установленную административную процедуру заслушивания при инициировании налоговой проверки. Нарушение порядка заслушивания, даже при наличии оснований для проведения проверки, рассматривается судами как существенное процессуальное нарушение, влекущее признание соответствующих административных актов незаконными.</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СУДЕБНАЯ ПРАКТИКА</a:t>
            </a:r>
          </a:p>
        </p:txBody>
      </p:sp>
      <p:sp>
        <p:nvSpPr>
          <p:cNvPr id="5" name="TextBox 5"/>
          <p:cNvSpPr txBox="1"/>
          <p:nvPr/>
        </p:nvSpPr>
        <p:spPr>
          <a:xfrm>
            <a:off x="1038225" y="2400491"/>
            <a:ext cx="13937713" cy="5621274"/>
          </a:xfrm>
          <a:prstGeom prst="rect">
            <a:avLst/>
          </a:prstGeom>
        </p:spPr>
        <p:txBody>
          <a:bodyPr lIns="0" tIns="0" rIns="0" bIns="0" rtlCol="0" anchor="t">
            <a:spAutoFit/>
          </a:bodyPr>
          <a:lstStyle/>
          <a:p>
            <a:pPr algn="l">
              <a:lnSpc>
                <a:spcPts val="2806"/>
              </a:lnSpc>
            </a:pPr>
            <a:r>
              <a:rPr lang="en-US" sz="2599" b="1">
                <a:solidFill>
                  <a:srgbClr val="000000"/>
                </a:solidFill>
                <a:latin typeface="Century Gothic Paneuropean Bold"/>
                <a:ea typeface="Century Gothic Paneuropean Bold"/>
                <a:cs typeface="Century Gothic Paneuropean Bold"/>
                <a:sym typeface="Century Gothic Paneuropean Bold"/>
              </a:rPr>
              <a:t>Решение СМАС Жамбылской области (№ 8888 от 27.08.2025 г.) (Решение не вступило в законную силу)</a:t>
            </a:r>
          </a:p>
          <a:p>
            <a:pPr algn="l">
              <a:lnSpc>
                <a:spcPts val="2806"/>
              </a:lnSpc>
            </a:pPr>
            <a:endParaRPr lang="en-US" sz="2599" b="1">
              <a:solidFill>
                <a:srgbClr val="000000"/>
              </a:solidFill>
              <a:latin typeface="Century Gothic Paneuropean Bold"/>
              <a:ea typeface="Century Gothic Paneuropean Bold"/>
              <a:cs typeface="Century Gothic Paneuropean Bold"/>
              <a:sym typeface="Century Gothic Paneuropean Bold"/>
            </a:endParaRPr>
          </a:p>
          <a:p>
            <a:pPr algn="l">
              <a:lnSpc>
                <a:spcPts val="2806"/>
              </a:lnSpc>
            </a:pPr>
            <a:r>
              <a:rPr lang="en-US" sz="2599">
                <a:solidFill>
                  <a:srgbClr val="000000"/>
                </a:solidFill>
                <a:latin typeface="Century Gothic Paneuropean"/>
                <a:ea typeface="Century Gothic Paneuropean"/>
                <a:cs typeface="Century Gothic Paneuropean"/>
                <a:sym typeface="Century Gothic Paneuropean"/>
              </a:rPr>
              <a:t>Компания оспаривала предписание о назначении внеплановой тематической налоговой проверки. Суд отметил, что налоговый орган действовал непоследовательно. Процедура была начата КГД по вопросу неисполнения мотивированного решения КГД (пп. 24) п. 1 ст. 142 НК), где Методические рекомендации не применяются и обязанность заслушивания возложена на КГД. Однако завершилась принятием приказа КГД и предписания о назначении проверки по иному вопросу (пп. 1) п. 1 ст. 142 НК), к которому обязательно применяются Методические рекомендации. В результате грубо нарушена процедура назначения проверки. Иск удовлетворен.</a:t>
            </a:r>
          </a:p>
          <a:p>
            <a:pPr algn="l">
              <a:lnSpc>
                <a:spcPts val="2806"/>
              </a:lnSpc>
            </a:pPr>
            <a:endParaRPr lang="en-US" sz="2599">
              <a:solidFill>
                <a:srgbClr val="000000"/>
              </a:solidFill>
              <a:latin typeface="Century Gothic Paneuropean"/>
              <a:ea typeface="Century Gothic Paneuropean"/>
              <a:cs typeface="Century Gothic Paneuropean"/>
              <a:sym typeface="Century Gothic Paneuropean"/>
            </a:endParaRPr>
          </a:p>
          <a:p>
            <a:pPr algn="l">
              <a:lnSpc>
                <a:spcPts val="2806"/>
              </a:lnSpc>
            </a:pPr>
            <a:r>
              <a:rPr lang="en-US" sz="2599">
                <a:solidFill>
                  <a:srgbClr val="000000"/>
                </a:solidFill>
                <a:latin typeface="Century Gothic Paneuropean"/>
                <a:ea typeface="Century Gothic Paneuropean"/>
                <a:cs typeface="Century Gothic Paneuropean"/>
                <a:sym typeface="Century Gothic Paneuropean"/>
              </a:rPr>
              <a:t>Важно* Методические рекомендации не применяются при назначении проверки по вопросу неисполнения мотивированного решения КГД по результатам налогового мониторинга КН.</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176577"/>
            <a:ext cx="11615219" cy="417203"/>
          </a:xfrm>
          <a:prstGeom prst="rect">
            <a:avLst/>
          </a:prstGeom>
        </p:spPr>
        <p:txBody>
          <a:bodyPr lIns="0" tIns="0" rIns="0" bIns="0" rtlCol="0" anchor="t">
            <a:spAutoFit/>
          </a:bodyPr>
          <a:lstStyle/>
          <a:p>
            <a:pPr algn="l">
              <a:lnSpc>
                <a:spcPts val="3239"/>
              </a:lnSpc>
            </a:pPr>
            <a:r>
              <a:rPr lang="en-US" sz="2999" b="1" dirty="0">
                <a:solidFill>
                  <a:srgbClr val="F28346"/>
                </a:solidFill>
                <a:latin typeface="Century Gothic Paneuropean Bold"/>
                <a:ea typeface="Century Gothic Paneuropean Bold"/>
                <a:cs typeface="Century Gothic Paneuropean Bold"/>
                <a:sym typeface="Century Gothic Paneuropean Bold"/>
              </a:rPr>
              <a:t>ИЗМЕНИТСЯ ЛИ ПОДХОД В 2026? </a:t>
            </a:r>
            <a:r>
              <a:rPr lang="ru-RU" sz="2999" b="1" dirty="0">
                <a:solidFill>
                  <a:srgbClr val="00BF63"/>
                </a:solidFill>
                <a:latin typeface="Century Gothic Paneuropean Bold"/>
                <a:ea typeface="Century Gothic Paneuropean Bold"/>
                <a:cs typeface="Century Gothic Paneuropean Bold"/>
                <a:sym typeface="Century Gothic Paneuropean Bold"/>
              </a:rPr>
              <a:t>Частично</a:t>
            </a:r>
            <a:endParaRPr lang="en-US" sz="2999" b="1" dirty="0">
              <a:solidFill>
                <a:srgbClr val="00BF63"/>
              </a:solidFill>
              <a:latin typeface="Century Gothic Paneuropean Bold"/>
              <a:ea typeface="Century Gothic Paneuropean Bold"/>
              <a:cs typeface="Century Gothic Paneuropean Bold"/>
              <a:sym typeface="Century Gothic Paneuropean Bold"/>
            </a:endParaRPr>
          </a:p>
        </p:txBody>
      </p:sp>
      <p:graphicFrame>
        <p:nvGraphicFramePr>
          <p:cNvPr id="5" name="Table 5"/>
          <p:cNvGraphicFramePr>
            <a:graphicFrameLocks noGrp="1"/>
          </p:cNvGraphicFramePr>
          <p:nvPr/>
        </p:nvGraphicFramePr>
        <p:xfrm>
          <a:off x="1028700" y="1922374"/>
          <a:ext cx="14427200" cy="7696200"/>
        </p:xfrm>
        <a:graphic>
          <a:graphicData uri="http://schemas.openxmlformats.org/drawingml/2006/table">
            <a:tbl>
              <a:tblPr/>
              <a:tblGrid>
                <a:gridCol w="3274810">
                  <a:extLst>
                    <a:ext uri="{9D8B030D-6E8A-4147-A177-3AD203B41FA5}">
                      <a16:colId xmlns:a16="http://schemas.microsoft.com/office/drawing/2014/main" val="20000"/>
                    </a:ext>
                  </a:extLst>
                </a:gridCol>
                <a:gridCol w="5586307">
                  <a:extLst>
                    <a:ext uri="{9D8B030D-6E8A-4147-A177-3AD203B41FA5}">
                      <a16:colId xmlns:a16="http://schemas.microsoft.com/office/drawing/2014/main" val="20001"/>
                    </a:ext>
                  </a:extLst>
                </a:gridCol>
                <a:gridCol w="5566083">
                  <a:extLst>
                    <a:ext uri="{9D8B030D-6E8A-4147-A177-3AD203B41FA5}">
                      <a16:colId xmlns:a16="http://schemas.microsoft.com/office/drawing/2014/main" val="20002"/>
                    </a:ext>
                  </a:extLst>
                </a:gridCol>
              </a:tblGrid>
              <a:tr h="842370">
                <a:tc>
                  <a:txBody>
                    <a:bodyPr/>
                    <a:lstStyle/>
                    <a:p>
                      <a:pPr algn="l">
                        <a:lnSpc>
                          <a:spcPts val="3080"/>
                        </a:lnSpc>
                        <a:defRPr/>
                      </a:pPr>
                      <a:r>
                        <a:rPr lang="en-US" sz="2000" b="1">
                          <a:solidFill>
                            <a:srgbClr val="000000"/>
                          </a:solidFill>
                          <a:latin typeface="Century Gothic Paneuropean Bold"/>
                          <a:ea typeface="Century Gothic Paneuropean Bold"/>
                          <a:cs typeface="Century Gothic Paneuropean Bold"/>
                          <a:sym typeface="Century Gothic Paneuropean Bold"/>
                        </a:rPr>
                        <a:t>Элемент</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l">
                        <a:lnSpc>
                          <a:spcPts val="2400"/>
                        </a:lnSpc>
                        <a:defRPr/>
                      </a:pPr>
                      <a:r>
                        <a:rPr lang="en-US" sz="2000" b="1">
                          <a:solidFill>
                            <a:srgbClr val="000000"/>
                          </a:solidFill>
                          <a:latin typeface="Century Gothic Paneuropean Bold"/>
                          <a:ea typeface="Century Gothic Paneuropean Bold"/>
                          <a:cs typeface="Century Gothic Paneuropean Bold"/>
                          <a:sym typeface="Century Gothic Paneuropean Bold"/>
                        </a:rPr>
                        <a:t>Редакция 2025 г. (ст. 130 НК)</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l">
                        <a:lnSpc>
                          <a:spcPts val="2400"/>
                        </a:lnSpc>
                        <a:defRPr/>
                      </a:pPr>
                      <a:r>
                        <a:rPr lang="en-US" sz="2000">
                          <a:solidFill>
                            <a:srgbClr val="000000"/>
                          </a:solidFill>
                          <a:latin typeface="Century Gothic Paneuropean"/>
                          <a:ea typeface="Century Gothic Paneuropean"/>
                          <a:cs typeface="Century Gothic Paneuropean"/>
                          <a:sym typeface="Century Gothic Paneuropean"/>
                        </a:rPr>
                        <a:t>Ст. 144 НК</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extLst>
                  <a:ext uri="{0D108BD9-81ED-4DB2-BD59-A6C34878D82A}">
                    <a16:rowId xmlns:a16="http://schemas.microsoft.com/office/drawing/2014/main" val="10000"/>
                  </a:ext>
                </a:extLst>
              </a:tr>
              <a:tr h="1234838">
                <a:tc>
                  <a:txBody>
                    <a:bodyPr/>
                    <a:lstStyle/>
                    <a:p>
                      <a:pPr algn="l">
                        <a:lnSpc>
                          <a:spcPts val="2940"/>
                        </a:lnSpc>
                        <a:defRPr/>
                      </a:pPr>
                      <a:r>
                        <a:rPr lang="en-US" sz="1800" b="1">
                          <a:solidFill>
                            <a:srgbClr val="000000"/>
                          </a:solidFill>
                          <a:latin typeface="Century Gothic Paneuropean Bold"/>
                          <a:ea typeface="Century Gothic Paneuropean Bold"/>
                          <a:cs typeface="Century Gothic Paneuropean Bold"/>
                          <a:sym typeface="Century Gothic Paneuropean Bold"/>
                        </a:rPr>
                        <a:t>Общие положения</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1920"/>
                        </a:lnSpc>
                        <a:defRPr/>
                      </a:pPr>
                      <a:r>
                        <a:rPr lang="en-US" sz="1600">
                          <a:solidFill>
                            <a:srgbClr val="000000"/>
                          </a:solidFill>
                          <a:latin typeface="Century Gothic Paneuropean"/>
                          <a:ea typeface="Century Gothic Paneuropean"/>
                          <a:cs typeface="Century Gothic Paneuropean"/>
                          <a:sym typeface="Century Gothic Paneuropean"/>
                        </a:rPr>
                        <a:t>Мониторинг КН — в ст. 130, отдельный вид надзора за крупнейшими налогоплательщиками.</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1920"/>
                        </a:lnSpc>
                        <a:defRPr/>
                      </a:pPr>
                      <a:r>
                        <a:rPr lang="en-US" sz="1600">
                          <a:solidFill>
                            <a:srgbClr val="000000"/>
                          </a:solidFill>
                          <a:latin typeface="Century Gothic Paneuropean"/>
                          <a:ea typeface="Century Gothic Paneuropean"/>
                          <a:cs typeface="Century Gothic Paneuropean"/>
                          <a:sym typeface="Century Gothic Paneuropean"/>
                        </a:rPr>
                        <a:t>В ст. 143 НК вводится единое понятие «налоговый мониторинг» (2 вида: КН и горизонтальный).</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1"/>
                  </a:ext>
                </a:extLst>
              </a:tr>
              <a:tr h="2910006">
                <a:tc>
                  <a:txBody>
                    <a:bodyPr/>
                    <a:lstStyle/>
                    <a:p>
                      <a:pPr algn="l">
                        <a:lnSpc>
                          <a:spcPts val="2940"/>
                        </a:lnSpc>
                        <a:defRPr/>
                      </a:pPr>
                      <a:r>
                        <a:rPr lang="en-US" sz="1800" b="1">
                          <a:solidFill>
                            <a:srgbClr val="000000"/>
                          </a:solidFill>
                          <a:latin typeface="Century Gothic Paneuropean Bold"/>
                          <a:ea typeface="Century Gothic Paneuropean Bold"/>
                          <a:cs typeface="Century Gothic Paneuropean Bold"/>
                          <a:sym typeface="Century Gothic Paneuropean Bold"/>
                        </a:rPr>
                        <a:t>Субъекты (условия включения)</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1920"/>
                        </a:lnSpc>
                        <a:defRPr/>
                      </a:pPr>
                      <a:r>
                        <a:rPr lang="en-US" sz="1600">
                          <a:solidFill>
                            <a:srgbClr val="000000"/>
                          </a:solidFill>
                          <a:latin typeface="Century Gothic Paneuropean"/>
                          <a:ea typeface="Century Gothic Paneuropean"/>
                          <a:cs typeface="Century Gothic Paneuropean"/>
                          <a:sym typeface="Century Gothic Paneuropean"/>
                        </a:rPr>
                        <a:t>Коммерческие организации (кроме ГП) с наибольшим доходом и при одновременном соблюдении: </a:t>
                      </a:r>
                      <a:endParaRPr lang="en-US" sz="1100"/>
                    </a:p>
                    <a:p>
                      <a:pPr marL="193040" lvl="1" indent="-96520"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фиксированные активы ≥ 325 000 МРП; </a:t>
                      </a:r>
                    </a:p>
                    <a:p>
                      <a:pPr marL="193040" lvl="1" indent="-96520" algn="l">
                        <a:lnSpc>
                          <a:spcPts val="1920"/>
                        </a:lnSpc>
                        <a:buFont typeface="Arial"/>
                        <a:buChar char="•"/>
                      </a:pPr>
                      <a:r>
                        <a:rPr lang="en-US" sz="1600" b="1">
                          <a:solidFill>
                            <a:srgbClr val="EE0000"/>
                          </a:solidFill>
                          <a:latin typeface="Century Gothic Paneuropean Bold"/>
                          <a:ea typeface="Century Gothic Paneuropean Bold"/>
                          <a:cs typeface="Century Gothic Paneuropean Bold"/>
                          <a:sym typeface="Century Gothic Paneuropean Bold"/>
                        </a:rPr>
                        <a:t>численность ≥ 250 чел.</a:t>
                      </a:r>
                      <a:r>
                        <a:rPr lang="en-US" sz="1600">
                          <a:solidFill>
                            <a:srgbClr val="EE0000"/>
                          </a:solidFill>
                          <a:latin typeface="Century Gothic Paneuropean"/>
                          <a:ea typeface="Century Gothic Paneuropean"/>
                          <a:cs typeface="Century Gothic Paneuropean"/>
                          <a:sym typeface="Century Gothic Paneuropean"/>
                        </a:rPr>
                        <a:t> </a:t>
                      </a:r>
                    </a:p>
                    <a:p>
                      <a:pPr marL="193040" lvl="1" indent="-96520" algn="l">
                        <a:lnSpc>
                          <a:spcPts val="1920"/>
                        </a:lnSpc>
                      </a:pPr>
                      <a:endParaRPr lang="en-US" sz="1600">
                        <a:solidFill>
                          <a:srgbClr val="EE0000"/>
                        </a:solidFill>
                        <a:latin typeface="Century Gothic Paneuropean"/>
                        <a:ea typeface="Century Gothic Paneuropean"/>
                        <a:cs typeface="Century Gothic Paneuropean"/>
                        <a:sym typeface="Century Gothic Paneuropean"/>
                      </a:endParaRPr>
                    </a:p>
                    <a:p>
                      <a:pPr marL="193040" lvl="1" indent="-96520" algn="l">
                        <a:lnSpc>
                          <a:spcPts val="1920"/>
                        </a:lnSpc>
                      </a:pPr>
                      <a:r>
                        <a:rPr lang="en-US" sz="1600">
                          <a:solidFill>
                            <a:srgbClr val="000000"/>
                          </a:solidFill>
                          <a:latin typeface="Century Gothic Paneuropean"/>
                          <a:ea typeface="Century Gothic Paneuropean"/>
                          <a:cs typeface="Century Gothic Paneuropean"/>
                          <a:sym typeface="Century Gothic Paneuropean"/>
                        </a:rPr>
                        <a:t>Отдельно: поверенные лица, недропользователи по СРП (до 2009 г.), градообразующие недропользователи, плательщики с налогами ≥ 2 000 000 МРП.</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1920"/>
                        </a:lnSpc>
                        <a:defRPr/>
                      </a:pPr>
                      <a:r>
                        <a:rPr lang="en-US" sz="1600">
                          <a:solidFill>
                            <a:srgbClr val="000000"/>
                          </a:solidFill>
                          <a:latin typeface="Century Gothic Paneuropean"/>
                          <a:ea typeface="Century Gothic Paneuropean"/>
                          <a:cs typeface="Century Gothic Paneuropean"/>
                          <a:sym typeface="Century Gothic Paneuropean"/>
                        </a:rPr>
                        <a:t>Структурированы по категориям (ст. 144): </a:t>
                      </a:r>
                      <a:endParaRPr lang="en-US" sz="1100"/>
                    </a:p>
                    <a:p>
                      <a:pPr marL="193040" lvl="1" indent="-96520" algn="l">
                        <a:lnSpc>
                          <a:spcPts val="1920"/>
                        </a:lnSpc>
                        <a:buAutoNum type="arabicPeriod"/>
                      </a:pPr>
                      <a:r>
                        <a:rPr lang="en-US" sz="1600">
                          <a:solidFill>
                            <a:srgbClr val="000000"/>
                          </a:solidFill>
                          <a:latin typeface="Century Gothic Paneuropean"/>
                          <a:ea typeface="Century Gothic Paneuropean"/>
                          <a:cs typeface="Century Gothic Paneuropean"/>
                          <a:sym typeface="Century Gothic Paneuropean"/>
                        </a:rPr>
                        <a:t>поверенные лица/недропользователи по СРП (до 2009 г.); </a:t>
                      </a:r>
                    </a:p>
                    <a:p>
                      <a:pPr marL="193040" lvl="1" indent="-96520" algn="l">
                        <a:lnSpc>
                          <a:spcPts val="1920"/>
                        </a:lnSpc>
                        <a:buAutoNum type="arabicPeriod"/>
                      </a:pPr>
                      <a:r>
                        <a:rPr lang="en-US" sz="1600">
                          <a:solidFill>
                            <a:srgbClr val="000000"/>
                          </a:solidFill>
                          <a:latin typeface="Century Gothic Paneuropean"/>
                          <a:ea typeface="Century Gothic Paneuropean"/>
                          <a:cs typeface="Century Gothic Paneuropean"/>
                          <a:sym typeface="Century Gothic Paneuropean"/>
                        </a:rPr>
                        <a:t>градообразующие недропользователи;</a:t>
                      </a:r>
                    </a:p>
                    <a:p>
                      <a:pPr marL="193040" lvl="1" indent="-96520" algn="l">
                        <a:lnSpc>
                          <a:spcPts val="1920"/>
                        </a:lnSpc>
                        <a:buAutoNum type="arabicPeriod"/>
                      </a:pPr>
                      <a:r>
                        <a:rPr lang="en-US" sz="1600">
                          <a:solidFill>
                            <a:srgbClr val="000000"/>
                          </a:solidFill>
                          <a:latin typeface="Century Gothic Paneuropean"/>
                          <a:ea typeface="Century Gothic Paneuropean"/>
                          <a:cs typeface="Century Gothic Paneuropean"/>
                          <a:sym typeface="Century Gothic Paneuropean"/>
                        </a:rPr>
                        <a:t>плательщики с налогами ≥ 2 000 000 МРП (3 года подряд); </a:t>
                      </a:r>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банки второго уровня и страховые компании (доход ≥ 3 000 000 МРП);</a:t>
                      </a:r>
                      <a:r>
                        <a:rPr lang="en-US" sz="1600">
                          <a:solidFill>
                            <a:srgbClr val="00B050"/>
                          </a:solidFill>
                          <a:latin typeface="Century Gothic Paneuropean"/>
                          <a:ea typeface="Century Gothic Paneuropean"/>
                          <a:cs typeface="Century Gothic Paneuropean"/>
                          <a:sym typeface="Century Gothic Paneuropean"/>
                        </a:rPr>
                        <a:t> </a:t>
                      </a:r>
                    </a:p>
                    <a:p>
                      <a:pPr marL="193040" lvl="1" indent="-96520" algn="l">
                        <a:lnSpc>
                          <a:spcPts val="1920"/>
                        </a:lnSpc>
                        <a:buAutoNum type="arabicPeriod"/>
                      </a:pPr>
                      <a:r>
                        <a:rPr lang="en-US" sz="1600">
                          <a:solidFill>
                            <a:srgbClr val="000000"/>
                          </a:solidFill>
                          <a:latin typeface="Century Gothic Paneuropean"/>
                          <a:ea typeface="Century Gothic Paneuropean"/>
                          <a:cs typeface="Century Gothic Paneuropean"/>
                          <a:sym typeface="Century Gothic Paneuropean"/>
                        </a:rPr>
                        <a:t>300 крупнейших налогоплательщиков по доходу (при активах ≥ 325 000 МРП).</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2"/>
                  </a:ext>
                </a:extLst>
              </a:tr>
              <a:tr h="1474148">
                <a:tc>
                  <a:txBody>
                    <a:bodyPr/>
                    <a:lstStyle/>
                    <a:p>
                      <a:pPr algn="l">
                        <a:lnSpc>
                          <a:spcPts val="2940"/>
                        </a:lnSpc>
                        <a:defRPr/>
                      </a:pPr>
                      <a:r>
                        <a:rPr lang="en-US" sz="1800" b="1">
                          <a:solidFill>
                            <a:srgbClr val="000000"/>
                          </a:solidFill>
                          <a:latin typeface="Century Gothic Paneuropean Bold"/>
                          <a:ea typeface="Century Gothic Paneuropean Bold"/>
                          <a:cs typeface="Century Gothic Paneuropean Bold"/>
                          <a:sym typeface="Century Gothic Paneuropean Bold"/>
                        </a:rPr>
                        <a:t>Определение показателей</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193040" lvl="1" indent="-96520" algn="l">
                        <a:lnSpc>
                          <a:spcPts val="1920"/>
                        </a:lnSpc>
                        <a:buFont typeface="Arial"/>
                        <a:buChar char="•"/>
                        <a:defRPr/>
                      </a:pPr>
                      <a:r>
                        <a:rPr lang="en-US" sz="1600">
                          <a:solidFill>
                            <a:srgbClr val="000000"/>
                          </a:solidFill>
                          <a:latin typeface="Century Gothic Paneuropean"/>
                          <a:ea typeface="Century Gothic Paneuropean"/>
                          <a:cs typeface="Century Gothic Paneuropean"/>
                          <a:sym typeface="Century Gothic Paneuropean"/>
                        </a:rPr>
                        <a:t>Доход — по декларации по КПН. </a:t>
                      </a:r>
                      <a:endParaRPr lang="en-US" sz="1100"/>
                    </a:p>
                    <a:p>
                      <a:pPr marL="193040" lvl="1" indent="-96520"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Активы — по налоговой отчётности.</a:t>
                      </a:r>
                    </a:p>
                    <a:p>
                      <a:pPr marL="193040" lvl="1" indent="-96520"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Численность — по ИПН и соцналогу (1 кв.).</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193040" lvl="1" indent="-96520" algn="l">
                        <a:lnSpc>
                          <a:spcPts val="1920"/>
                        </a:lnSpc>
                        <a:buFont typeface="Arial"/>
                        <a:buChar char="•"/>
                        <a:defRPr/>
                      </a:pPr>
                      <a:r>
                        <a:rPr lang="en-US" sz="1600">
                          <a:solidFill>
                            <a:srgbClr val="000000"/>
                          </a:solidFill>
                          <a:latin typeface="Century Gothic Paneuropean"/>
                          <a:ea typeface="Century Gothic Paneuropean"/>
                          <a:cs typeface="Century Gothic Paneuropean"/>
                          <a:sym typeface="Century Gothic Paneuropean"/>
                        </a:rPr>
                        <a:t>Доход — по декларации по КПН. </a:t>
                      </a:r>
                      <a:endParaRPr lang="en-US" sz="1100"/>
                    </a:p>
                    <a:p>
                      <a:pPr marL="193040" lvl="1" indent="-96520"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Активы — по налоговой отчётности. </a:t>
                      </a:r>
                    </a:p>
                    <a:p>
                      <a:pPr marL="193040" lvl="1" indent="-96520" algn="l">
                        <a:lnSpc>
                          <a:spcPts val="1920"/>
                        </a:lnSpc>
                      </a:pPr>
                      <a:r>
                        <a:rPr lang="en-US" sz="1600">
                          <a:solidFill>
                            <a:srgbClr val="000000"/>
                          </a:solidFill>
                          <a:latin typeface="Century Gothic Paneuropean"/>
                          <a:ea typeface="Century Gothic Paneuropean"/>
                          <a:cs typeface="Century Gothic Paneuropean"/>
                          <a:sym typeface="Century Gothic Paneuropean"/>
                        </a:rPr>
                        <a:t>Численность работников прямо не упоминается (исключена).</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3"/>
                  </a:ext>
                </a:extLst>
              </a:tr>
              <a:tr h="1234838">
                <a:tc>
                  <a:txBody>
                    <a:bodyPr/>
                    <a:lstStyle/>
                    <a:p>
                      <a:pPr algn="l">
                        <a:lnSpc>
                          <a:spcPts val="2940"/>
                        </a:lnSpc>
                        <a:defRPr/>
                      </a:pPr>
                      <a:r>
                        <a:rPr lang="en-US" sz="1800" b="1">
                          <a:solidFill>
                            <a:srgbClr val="000000"/>
                          </a:solidFill>
                          <a:latin typeface="Century Gothic Paneuropean Bold"/>
                          <a:ea typeface="Century Gothic Paneuropean Bold"/>
                          <a:cs typeface="Century Gothic Paneuropean Bold"/>
                          <a:sym typeface="Century Gothic Paneuropean Bold"/>
                        </a:rPr>
                        <a:t>Формирование перечня</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193040" lvl="1" indent="-96520" algn="l">
                        <a:lnSpc>
                          <a:spcPts val="1920"/>
                        </a:lnSpc>
                        <a:buFont typeface="Arial"/>
                        <a:buChar char="•"/>
                        <a:defRPr/>
                      </a:pPr>
                      <a:r>
                        <a:rPr lang="en-US" sz="1600">
                          <a:solidFill>
                            <a:srgbClr val="000000"/>
                          </a:solidFill>
                          <a:latin typeface="Century Gothic Paneuropean"/>
                          <a:ea typeface="Century Gothic Paneuropean"/>
                          <a:cs typeface="Century Gothic Paneuropean"/>
                          <a:sym typeface="Century Gothic Paneuropean"/>
                        </a:rPr>
                        <a:t>По данным на 1 октября года, предшествующего году действия перечня.</a:t>
                      </a:r>
                      <a:endParaRPr lang="en-US" sz="1100"/>
                    </a:p>
                    <a:p>
                      <a:pPr marL="193040" lvl="1" indent="-96520"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Утверждается до 31 декабря, действует 2 года.</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193040" lvl="1" indent="-96520" algn="l">
                        <a:lnSpc>
                          <a:spcPts val="1920"/>
                        </a:lnSpc>
                        <a:buFont typeface="Arial"/>
                        <a:buChar char="•"/>
                        <a:defRPr/>
                      </a:pPr>
                      <a:r>
                        <a:rPr lang="en-US" sz="1600">
                          <a:solidFill>
                            <a:srgbClr val="000000"/>
                          </a:solidFill>
                          <a:latin typeface="Century Gothic Paneuropean"/>
                          <a:ea typeface="Century Gothic Paneuropean"/>
                          <a:cs typeface="Century Gothic Paneuropean"/>
                          <a:sym typeface="Century Gothic Paneuropean"/>
                        </a:rPr>
                        <a:t>Те же правила: формируется на 1 октября, вводится с 1 января, действует 2 года.</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9010476" cy="417203"/>
          </a:xfrm>
          <a:prstGeom prst="rect">
            <a:avLst/>
          </a:prstGeom>
        </p:spPr>
        <p:txBody>
          <a:bodyPr lIns="0" tIns="0" rIns="0" bIns="0" rtlCol="0" anchor="t">
            <a:spAutoFit/>
          </a:bodyPr>
          <a:lstStyle/>
          <a:p>
            <a:pPr algn="l">
              <a:lnSpc>
                <a:spcPts val="3239"/>
              </a:lnSpc>
            </a:pPr>
            <a:r>
              <a:rPr lang="en-US" sz="2999" b="1" dirty="0">
                <a:solidFill>
                  <a:srgbClr val="F28346"/>
                </a:solidFill>
                <a:latin typeface="Century Gothic Paneuropean Bold"/>
                <a:ea typeface="Century Gothic Paneuropean Bold"/>
                <a:cs typeface="Century Gothic Paneuropean Bold"/>
                <a:sym typeface="Century Gothic Paneuropean Bold"/>
              </a:rPr>
              <a:t>ИЗМЕНИТСЯ ЛИ ПОДХОД В 2026? </a:t>
            </a:r>
            <a:r>
              <a:rPr lang="ru-RU" sz="2999" b="1" dirty="0">
                <a:solidFill>
                  <a:srgbClr val="00BF63"/>
                </a:solidFill>
                <a:latin typeface="Century Gothic Paneuropean Bold"/>
                <a:ea typeface="Century Gothic Paneuropean Bold"/>
                <a:cs typeface="Century Gothic Paneuropean Bold"/>
                <a:sym typeface="Century Gothic Paneuropean Bold"/>
              </a:rPr>
              <a:t>Частично</a:t>
            </a:r>
            <a:endParaRPr lang="en-US" sz="2999" b="1" dirty="0">
              <a:solidFill>
                <a:srgbClr val="00BF63"/>
              </a:solidFill>
              <a:latin typeface="Century Gothic Paneuropean Bold"/>
              <a:ea typeface="Century Gothic Paneuropean Bold"/>
              <a:cs typeface="Century Gothic Paneuropean Bold"/>
              <a:sym typeface="Century Gothic Paneuropean Bold"/>
            </a:endParaRPr>
          </a:p>
        </p:txBody>
      </p:sp>
      <p:graphicFrame>
        <p:nvGraphicFramePr>
          <p:cNvPr id="5" name="Table 5"/>
          <p:cNvGraphicFramePr>
            <a:graphicFrameLocks noGrp="1"/>
          </p:cNvGraphicFramePr>
          <p:nvPr/>
        </p:nvGraphicFramePr>
        <p:xfrm>
          <a:off x="1028700" y="2434302"/>
          <a:ext cx="14427200" cy="6191250"/>
        </p:xfrm>
        <a:graphic>
          <a:graphicData uri="http://schemas.openxmlformats.org/drawingml/2006/table">
            <a:tbl>
              <a:tblPr/>
              <a:tblGrid>
                <a:gridCol w="3295034">
                  <a:extLst>
                    <a:ext uri="{9D8B030D-6E8A-4147-A177-3AD203B41FA5}">
                      <a16:colId xmlns:a16="http://schemas.microsoft.com/office/drawing/2014/main" val="20000"/>
                    </a:ext>
                  </a:extLst>
                </a:gridCol>
                <a:gridCol w="5566083">
                  <a:extLst>
                    <a:ext uri="{9D8B030D-6E8A-4147-A177-3AD203B41FA5}">
                      <a16:colId xmlns:a16="http://schemas.microsoft.com/office/drawing/2014/main" val="20001"/>
                    </a:ext>
                  </a:extLst>
                </a:gridCol>
                <a:gridCol w="5566083">
                  <a:extLst>
                    <a:ext uri="{9D8B030D-6E8A-4147-A177-3AD203B41FA5}">
                      <a16:colId xmlns:a16="http://schemas.microsoft.com/office/drawing/2014/main" val="20002"/>
                    </a:ext>
                  </a:extLst>
                </a:gridCol>
              </a:tblGrid>
              <a:tr h="843390">
                <a:tc>
                  <a:txBody>
                    <a:bodyPr/>
                    <a:lstStyle/>
                    <a:p>
                      <a:pPr algn="l">
                        <a:lnSpc>
                          <a:spcPts val="3080"/>
                        </a:lnSpc>
                        <a:defRPr/>
                      </a:pPr>
                      <a:r>
                        <a:rPr lang="en-US" sz="2000" b="1">
                          <a:solidFill>
                            <a:srgbClr val="000000"/>
                          </a:solidFill>
                          <a:latin typeface="Century Gothic Paneuropean Bold"/>
                          <a:ea typeface="Century Gothic Paneuropean Bold"/>
                          <a:cs typeface="Century Gothic Paneuropean Bold"/>
                          <a:sym typeface="Century Gothic Paneuropean Bold"/>
                        </a:rPr>
                        <a:t>Элемент</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l">
                        <a:lnSpc>
                          <a:spcPts val="2400"/>
                        </a:lnSpc>
                        <a:defRPr/>
                      </a:pPr>
                      <a:r>
                        <a:rPr lang="en-US" sz="2000" b="1">
                          <a:solidFill>
                            <a:srgbClr val="000000"/>
                          </a:solidFill>
                          <a:latin typeface="Century Gothic Paneuropean Bold"/>
                          <a:ea typeface="Century Gothic Paneuropean Bold"/>
                          <a:cs typeface="Century Gothic Paneuropean Bold"/>
                          <a:sym typeface="Century Gothic Paneuropean Bold"/>
                        </a:rPr>
                        <a:t>Редакция 2025 г. (ст. 130 НК)</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l">
                        <a:lnSpc>
                          <a:spcPts val="1679"/>
                        </a:lnSpc>
                        <a:defRPr/>
                      </a:pP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extLst>
                  <a:ext uri="{0D108BD9-81ED-4DB2-BD59-A6C34878D82A}">
                    <a16:rowId xmlns:a16="http://schemas.microsoft.com/office/drawing/2014/main" val="10000"/>
                  </a:ext>
                </a:extLst>
              </a:tr>
              <a:tr h="1715532">
                <a:tc>
                  <a:txBody>
                    <a:bodyPr/>
                    <a:lstStyle/>
                    <a:p>
                      <a:pPr algn="l">
                        <a:lnSpc>
                          <a:spcPts val="2940"/>
                        </a:lnSpc>
                        <a:defRPr/>
                      </a:pPr>
                      <a:r>
                        <a:rPr lang="en-US" sz="1800" b="1">
                          <a:solidFill>
                            <a:srgbClr val="000000"/>
                          </a:solidFill>
                          <a:latin typeface="Century Gothic Paneuropean Bold"/>
                          <a:ea typeface="Century Gothic Paneuropean Bold"/>
                          <a:cs typeface="Century Gothic Paneuropean Bold"/>
                          <a:sym typeface="Century Gothic Paneuropean Bold"/>
                        </a:rPr>
                        <a:t>Исключения</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208915" lvl="2" indent="-69638" algn="l">
                        <a:lnSpc>
                          <a:spcPts val="1920"/>
                        </a:lnSpc>
                        <a:buFont typeface="Arial"/>
                        <a:buChar char="⚬"/>
                        <a:defRPr/>
                      </a:pPr>
                      <a:r>
                        <a:rPr lang="en-US" sz="1600">
                          <a:solidFill>
                            <a:srgbClr val="000000"/>
                          </a:solidFill>
                          <a:latin typeface="Century Gothic Paneuropean"/>
                          <a:ea typeface="Century Gothic Paneuropean"/>
                          <a:cs typeface="Century Gothic Paneuropean"/>
                          <a:sym typeface="Century Gothic Paneuropean"/>
                        </a:rPr>
                        <a:t>Компании в стадии ликвидации на 1 октября не включаются. </a:t>
                      </a:r>
                      <a:endParaRPr lang="en-US" sz="1100"/>
                    </a:p>
                    <a:p>
                      <a:pPr marL="208915" lvl="2" indent="-69638"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При ликвидации/банкротстве исключаются.</a:t>
                      </a:r>
                    </a:p>
                    <a:p>
                      <a:pPr marL="208915" lvl="2" indent="-69638" algn="l">
                        <a:lnSpc>
                          <a:spcPts val="1920"/>
                        </a:lnSpc>
                        <a:buFont typeface="Arial"/>
                        <a:buChar char="⚬"/>
                      </a:pPr>
                      <a:r>
                        <a:rPr lang="en-US" sz="1600">
                          <a:solidFill>
                            <a:srgbClr val="000000"/>
                          </a:solidFill>
                          <a:latin typeface="Century Gothic Paneuropean"/>
                          <a:ea typeface="Century Gothic Paneuropean"/>
                          <a:cs typeface="Century Gothic Paneuropean"/>
                          <a:sym typeface="Century Gothic Paneuropean"/>
                        </a:rPr>
                        <a:t>При реорганизации — мониторинг у правопреемника.</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208915" lvl="2" indent="-69638" algn="l">
                        <a:lnSpc>
                          <a:spcPts val="1920"/>
                        </a:lnSpc>
                        <a:buFont typeface="Arial"/>
                        <a:buChar char="⚬"/>
                        <a:defRPr/>
                      </a:pPr>
                      <a:r>
                        <a:rPr lang="en-US" sz="1600">
                          <a:solidFill>
                            <a:srgbClr val="000000"/>
                          </a:solidFill>
                          <a:latin typeface="Century Gothic Paneuropean"/>
                          <a:ea typeface="Century Gothic Paneuropean"/>
                          <a:cs typeface="Century Gothic Paneuropean"/>
                          <a:sym typeface="Century Gothic Paneuropean"/>
                        </a:rPr>
                        <a:t>Те же правила (ликвидация, банкротство, реорганизация). </a:t>
                      </a:r>
                      <a:endParaRPr lang="en-US" sz="1100"/>
                    </a:p>
                    <a:p>
                      <a:pPr marL="208915" lvl="2" indent="-69638" algn="l">
                        <a:lnSpc>
                          <a:spcPts val="1920"/>
                        </a:lnSpc>
                        <a:buFont typeface="Arial"/>
                        <a:buChar char="⚬"/>
                      </a:pPr>
                      <a:r>
                        <a:rPr lang="en-US" sz="1600" b="1">
                          <a:solidFill>
                            <a:srgbClr val="00B050"/>
                          </a:solidFill>
                          <a:latin typeface="Century Gothic Paneuropean Bold"/>
                          <a:ea typeface="Century Gothic Paneuropean Bold"/>
                          <a:cs typeface="Century Gothic Paneuropean Bold"/>
                          <a:sym typeface="Century Gothic Paneuropean Bold"/>
                        </a:rPr>
                        <a:t>Дополнено: участник, заключивший соглашение о горизонтальном мониторинге, не исключается на срок действия соглашения.</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1"/>
                  </a:ext>
                </a:extLst>
              </a:tr>
              <a:tr h="3632328">
                <a:tc>
                  <a:txBody>
                    <a:bodyPr/>
                    <a:lstStyle/>
                    <a:p>
                      <a:pPr algn="l">
                        <a:lnSpc>
                          <a:spcPts val="2940"/>
                        </a:lnSpc>
                        <a:defRPr/>
                      </a:pPr>
                      <a:r>
                        <a:rPr lang="en-US" sz="1800" b="1">
                          <a:solidFill>
                            <a:srgbClr val="000000"/>
                          </a:solidFill>
                          <a:latin typeface="Century Gothic Paneuropean Bold"/>
                          <a:ea typeface="Century Gothic Paneuropean Bold"/>
                          <a:cs typeface="Century Gothic Paneuropean Bold"/>
                          <a:sym typeface="Century Gothic Paneuropean Bold"/>
                        </a:rPr>
                        <a:t>Этапы мониторинга</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1920"/>
                        </a:lnSpc>
                        <a:defRPr/>
                      </a:pPr>
                      <a:r>
                        <a:rPr lang="en-US" sz="1600">
                          <a:solidFill>
                            <a:srgbClr val="000000"/>
                          </a:solidFill>
                          <a:latin typeface="Century Gothic Paneuropean"/>
                          <a:ea typeface="Century Gothic Paneuropean"/>
                          <a:cs typeface="Century Gothic Paneuropean"/>
                          <a:sym typeface="Century Gothic Paneuropean"/>
                        </a:rPr>
                        <a:t>Предусмотрен общий порядок в ст. 130</a:t>
                      </a:r>
                      <a:endParaRPr lang="en-US" sz="1100"/>
                    </a:p>
                    <a:p>
                      <a:pPr marL="208915" lvl="2" indent="-69638" algn="l">
                        <a:lnSpc>
                          <a:spcPts val="1920"/>
                        </a:lnSpc>
                        <a:buAutoNum type="arabicPeriod"/>
                      </a:pPr>
                      <a:r>
                        <a:rPr lang="en-US" sz="1600" b="1">
                          <a:solidFill>
                            <a:srgbClr val="FF0000"/>
                          </a:solidFill>
                          <a:latin typeface="Century Gothic Paneuropean Bold"/>
                          <a:ea typeface="Century Gothic Paneuropean Bold"/>
                          <a:cs typeface="Century Gothic Paneuropean Bold"/>
                          <a:sym typeface="Century Gothic Paneuropean Bold"/>
                        </a:rPr>
                        <a:t>Запрос документов и пояснений (30 календарных дней)</a:t>
                      </a:r>
                    </a:p>
                    <a:p>
                      <a:pPr marL="208915" lvl="2" indent="-69638" algn="l">
                        <a:lnSpc>
                          <a:spcPts val="1920"/>
                        </a:lnSpc>
                        <a:buAutoNum type="arabicPeriod"/>
                      </a:pPr>
                      <a:r>
                        <a:rPr lang="en-US" sz="1600" b="1">
                          <a:solidFill>
                            <a:srgbClr val="FF0000"/>
                          </a:solidFill>
                          <a:latin typeface="Century Gothic Paneuropean Bold"/>
                          <a:ea typeface="Century Gothic Paneuropean Bold"/>
                          <a:cs typeface="Century Gothic Paneuropean Bold"/>
                          <a:sym typeface="Century Gothic Paneuropean Bold"/>
                        </a:rPr>
                        <a:t>Извещение о нарушениях и расхождениях</a:t>
                      </a:r>
                    </a:p>
                    <a:p>
                      <a:pPr marL="208915" lvl="2" indent="-69638" algn="l">
                        <a:lnSpc>
                          <a:spcPts val="1920"/>
                        </a:lnSpc>
                        <a:buAutoNum type="arabicPeriod"/>
                      </a:pPr>
                      <a:r>
                        <a:rPr lang="en-US" sz="1600" b="1">
                          <a:solidFill>
                            <a:srgbClr val="FF0000"/>
                          </a:solidFill>
                          <a:latin typeface="Century Gothic Paneuropean Bold"/>
                          <a:ea typeface="Century Gothic Paneuropean Bold"/>
                          <a:cs typeface="Century Gothic Paneuropean Bold"/>
                          <a:sym typeface="Century Gothic Paneuropean Bold"/>
                        </a:rPr>
                        <a:t>Пояснения налогоплательщика (15 рабочих дней)</a:t>
                      </a:r>
                    </a:p>
                    <a:p>
                      <a:pPr marL="208915" lvl="2" indent="-69638" algn="l">
                        <a:lnSpc>
                          <a:spcPts val="1920"/>
                        </a:lnSpc>
                        <a:buAutoNum type="arabicPeriod"/>
                      </a:pPr>
                      <a:r>
                        <a:rPr lang="en-US" sz="1600" b="1">
                          <a:solidFill>
                            <a:srgbClr val="FF0000"/>
                          </a:solidFill>
                          <a:latin typeface="Century Gothic Paneuropean Bold"/>
                          <a:ea typeface="Century Gothic Paneuropean Bold"/>
                          <a:cs typeface="Century Gothic Paneuropean Bold"/>
                          <a:sym typeface="Century Gothic Paneuropean Bold"/>
                        </a:rPr>
                        <a:t>Право пригласить на обсуждение</a:t>
                      </a:r>
                    </a:p>
                    <a:p>
                      <a:pPr marL="208915" lvl="2" indent="-69638" algn="l">
                        <a:lnSpc>
                          <a:spcPts val="1920"/>
                        </a:lnSpc>
                        <a:buAutoNum type="arabicPeriod"/>
                      </a:pPr>
                      <a:r>
                        <a:rPr lang="en-US" sz="1600">
                          <a:solidFill>
                            <a:srgbClr val="000000"/>
                          </a:solidFill>
                          <a:latin typeface="Century Gothic Paneuropean"/>
                          <a:ea typeface="Century Gothic Paneuropean"/>
                          <a:cs typeface="Century Gothic Paneuropean"/>
                          <a:sym typeface="Century Gothic Paneuropean"/>
                        </a:rPr>
                        <a:t>Мотивированное решение (не указан срок вынесения)</a:t>
                      </a:r>
                    </a:p>
                    <a:p>
                      <a:pPr marL="208915" lvl="2" indent="-69638" algn="l">
                        <a:lnSpc>
                          <a:spcPts val="1920"/>
                        </a:lnSpc>
                        <a:buAutoNum type="arabicPeriod"/>
                      </a:pPr>
                      <a:r>
                        <a:rPr lang="en-US" sz="1600">
                          <a:solidFill>
                            <a:srgbClr val="000000"/>
                          </a:solidFill>
                          <a:latin typeface="Century Gothic Paneuropean"/>
                          <a:ea typeface="Century Gothic Paneuropean"/>
                          <a:cs typeface="Century Gothic Paneuropean"/>
                          <a:sym typeface="Century Gothic Paneuropean"/>
                        </a:rPr>
                        <a:t>Напрямую в указанной статье не регламентировано последствие неисполнения</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1920"/>
                        </a:lnSpc>
                        <a:defRPr/>
                      </a:pPr>
                      <a:r>
                        <a:rPr lang="en-US" sz="1600" b="1">
                          <a:solidFill>
                            <a:srgbClr val="00B050"/>
                          </a:solidFill>
                          <a:latin typeface="Century Gothic Paneuropean Bold"/>
                          <a:ea typeface="Century Gothic Paneuropean Bold"/>
                          <a:cs typeface="Century Gothic Paneuropean Bold"/>
                          <a:sym typeface="Century Gothic Paneuropean Bold"/>
                        </a:rPr>
                        <a:t>Подробно регламентированы в ст. 145: </a:t>
                      </a:r>
                      <a:endParaRPr lang="en-US" sz="1100"/>
                    </a:p>
                    <a:p>
                      <a:pPr algn="l">
                        <a:lnSpc>
                          <a:spcPts val="1920"/>
                        </a:lnSpc>
                      </a:pPr>
                      <a:endParaRPr lang="en-US" sz="1100"/>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Запрос документов (срок 15 рабочих дней). </a:t>
                      </a:r>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Рекомендация при выявлении нарушений.</a:t>
                      </a:r>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Пояснения налогоплательщика или устранение нарушений / расхождений (15 рабочих дней). </a:t>
                      </a:r>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Встреча для обсуждения «УО проводит встречу»</a:t>
                      </a:r>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Мотивированное решение (до 30 рабочих дней, исполнение — 5 дней). </a:t>
                      </a:r>
                    </a:p>
                    <a:p>
                      <a:pPr marL="193040" lvl="1" indent="-96520" algn="l">
                        <a:lnSpc>
                          <a:spcPts val="1920"/>
                        </a:lnSpc>
                        <a:buAutoNum type="arabicPeriod"/>
                      </a:pPr>
                      <a:r>
                        <a:rPr lang="en-US" sz="1600" b="1">
                          <a:solidFill>
                            <a:srgbClr val="00B050"/>
                          </a:solidFill>
                          <a:latin typeface="Century Gothic Paneuropean Bold"/>
                          <a:ea typeface="Century Gothic Paneuropean Bold"/>
                          <a:cs typeface="Century Gothic Paneuropean Bold"/>
                          <a:sym typeface="Century Gothic Paneuropean Bold"/>
                        </a:rPr>
                        <a:t>Неисполнение = основание для назначения проверки по пп 29 п. 2 ст. 156.</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2">
              <a:extLst>
                <a:ext uri="{96DAC541-7B7A-43D3-8B79-37D633B846F1}">
                  <asvg:svgBlip xmlns:asvg="http://schemas.microsoft.com/office/drawing/2016/SVG/main" r:embed="rId3"/>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aphicFrame>
        <p:nvGraphicFramePr>
          <p:cNvPr id="4" name="Table 4"/>
          <p:cNvGraphicFramePr>
            <a:graphicFrameLocks noGrp="1"/>
          </p:cNvGraphicFramePr>
          <p:nvPr/>
        </p:nvGraphicFramePr>
        <p:xfrm>
          <a:off x="1028700" y="891648"/>
          <a:ext cx="13944600" cy="8403665"/>
        </p:xfrm>
        <a:graphic>
          <a:graphicData uri="http://schemas.openxmlformats.org/drawingml/2006/table">
            <a:tbl>
              <a:tblPr/>
              <a:tblGrid>
                <a:gridCol w="6972300">
                  <a:extLst>
                    <a:ext uri="{9D8B030D-6E8A-4147-A177-3AD203B41FA5}">
                      <a16:colId xmlns:a16="http://schemas.microsoft.com/office/drawing/2014/main" val="20000"/>
                    </a:ext>
                  </a:extLst>
                </a:gridCol>
                <a:gridCol w="6972300">
                  <a:extLst>
                    <a:ext uri="{9D8B030D-6E8A-4147-A177-3AD203B41FA5}">
                      <a16:colId xmlns:a16="http://schemas.microsoft.com/office/drawing/2014/main" val="20001"/>
                    </a:ext>
                  </a:extLst>
                </a:gridCol>
              </a:tblGrid>
              <a:tr h="911624">
                <a:tc>
                  <a:txBody>
                    <a:bodyPr/>
                    <a:lstStyle/>
                    <a:p>
                      <a:pPr algn="ctr">
                        <a:lnSpc>
                          <a:spcPts val="3219"/>
                        </a:lnSpc>
                        <a:defRPr/>
                      </a:pPr>
                      <a:r>
                        <a:rPr lang="en-US" sz="2299" b="1">
                          <a:solidFill>
                            <a:srgbClr val="000000"/>
                          </a:solidFill>
                          <a:latin typeface="Century Gothic Paneuropean Bold"/>
                          <a:ea typeface="Century Gothic Paneuropean Bold"/>
                          <a:cs typeface="Century Gothic Paneuropean Bold"/>
                          <a:sym typeface="Century Gothic Paneuropean Bold"/>
                        </a:rPr>
                        <a:t>Статья 132 (ред. до 2026)</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ctr">
                        <a:lnSpc>
                          <a:spcPts val="3219"/>
                        </a:lnSpc>
                        <a:defRPr/>
                      </a:pPr>
                      <a:r>
                        <a:rPr lang="en-US" sz="2299" b="1">
                          <a:solidFill>
                            <a:srgbClr val="000000"/>
                          </a:solidFill>
                          <a:latin typeface="Century Gothic Paneuropean Bold"/>
                          <a:ea typeface="Century Gothic Paneuropean Bold"/>
                          <a:cs typeface="Century Gothic Paneuropean Bold"/>
                          <a:sym typeface="Century Gothic Paneuropean Bold"/>
                        </a:rPr>
                        <a:t>Статья 145 (ред. с 2026)</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extLst>
                  <a:ext uri="{0D108BD9-81ED-4DB2-BD59-A6C34878D82A}">
                    <a16:rowId xmlns:a16="http://schemas.microsoft.com/office/drawing/2014/main" val="10000"/>
                  </a:ext>
                </a:extLst>
              </a:tr>
              <a:tr h="1071659">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1. ... Срок исполнения требования: тридцать календарных дней ...</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1. ... Срок исполнения требования: пятнадцать рабочих дней ...</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1"/>
                  </a:ext>
                </a:extLst>
              </a:tr>
              <a:tr h="1961518">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2. ... обязан представить письменное пояснение в течение пятнадцати календарных дней ... уполномоченный орган вправе приглашать ... По итогам рассмотрения ... выносит мотивированное решение ... Согласие с решением — в течение пяти рабочих дней.</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2. ... уполномоченный орган представляет рекомендацию ... В течение пятнадцати рабочих дней налогоплательщик устраняет нарушения либо представляет пояснение ... Орган проводит встречу ...</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2"/>
                  </a:ext>
                </a:extLst>
              </a:tr>
              <a:tr h="1368278">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3. Требование, извещение или мотивированное решение ... вручаются лично, почтой или электронно (веб-приложение, портал).</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3. ... уполномоченный орган в течение тридцати рабочих дней выносит мотивированное решение ... Срок исполнения решения: пять рабочих дней ...</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3"/>
                  </a:ext>
                </a:extLst>
              </a:tr>
              <a:tr h="1368278">
                <a:tc>
                  <a:txBody>
                    <a:bodyPr/>
                    <a:lstStyle/>
                    <a:p>
                      <a:pPr algn="l">
                        <a:lnSpc>
                          <a:spcPts val="2379"/>
                        </a:lnSpc>
                        <a:defRPr/>
                      </a:pP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2379"/>
                        </a:lnSpc>
                        <a:defRPr/>
                      </a:pPr>
                      <a:r>
                        <a:rPr lang="en-US" sz="1699">
                          <a:solidFill>
                            <a:srgbClr val="3C3B3C"/>
                          </a:solidFill>
                          <a:latin typeface="Century Gothic Paneuropean"/>
                          <a:ea typeface="Century Gothic Paneuropean"/>
                          <a:cs typeface="Century Gothic Paneuropean"/>
                          <a:sym typeface="Century Gothic Paneuropean"/>
                        </a:rPr>
                        <a:t>4. Неисполнение мотивированного решения является основанием для назначения тематической налоговой проверки.</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4"/>
                  </a:ext>
                </a:extLst>
              </a:tr>
              <a:tr h="1722308">
                <a:tc>
                  <a:txBody>
                    <a:bodyPr/>
                    <a:lstStyle/>
                    <a:p>
                      <a:pPr algn="l">
                        <a:lnSpc>
                          <a:spcPts val="2379"/>
                        </a:lnSpc>
                        <a:defRPr/>
                      </a:pP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2498"/>
                        </a:lnSpc>
                        <a:defRPr/>
                      </a:pPr>
                      <a:r>
                        <a:rPr lang="en-US" sz="1699">
                          <a:solidFill>
                            <a:srgbClr val="3C3B3C"/>
                          </a:solidFill>
                          <a:latin typeface="Century Gothic Paneuropean"/>
                          <a:ea typeface="Century Gothic Paneuropean"/>
                          <a:cs typeface="Century Gothic Paneuropean"/>
                          <a:sym typeface="Century Gothic Paneuropean"/>
                        </a:rPr>
                        <a:t>п. 10 Приказа 659 НК, Комитет выносит решение о проведении налоговой проверки с направлением в ДГД для его исполнения с проведением процедуры заслушивания в порядке ст. 73 АППК.</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480421" y="767486"/>
            <a:ext cx="2274179" cy="1197283"/>
          </a:xfrm>
          <a:custGeom>
            <a:avLst/>
            <a:gdLst/>
            <a:ahLst/>
            <a:cxnLst/>
            <a:rect l="l" t="t" r="r" b="b"/>
            <a:pathLst>
              <a:path w="2274179" h="1197283">
                <a:moveTo>
                  <a:pt x="0" y="0"/>
                </a:moveTo>
                <a:lnTo>
                  <a:pt x="2274179" y="0"/>
                </a:lnTo>
                <a:lnTo>
                  <a:pt x="2274179" y="1197283"/>
                </a:lnTo>
                <a:lnTo>
                  <a:pt x="0" y="1197283"/>
                </a:lnTo>
                <a:lnTo>
                  <a:pt x="0" y="0"/>
                </a:lnTo>
                <a:close/>
              </a:path>
            </a:pathLst>
          </a:custGeom>
          <a:blipFill>
            <a:blip r:embed="rId3">
              <a:extLst>
                <a:ext uri="{96DAC541-7B7A-43D3-8B79-37D633B846F1}">
                  <asvg:svgBlip xmlns:asvg="http://schemas.microsoft.com/office/drawing/2016/SVG/main" r:embed="rId4"/>
                </a:ext>
              </a:extLst>
            </a:blip>
            <a:stretch>
              <a:fillRect t="-466" b="-466"/>
            </a:stretch>
          </a:blipFill>
        </p:spPr>
        <p:txBody>
          <a:bodyPr/>
          <a:lstStyle/>
          <a:p>
            <a:endParaRPr lang="ru-RU"/>
          </a:p>
        </p:txBody>
      </p:sp>
      <p:sp>
        <p:nvSpPr>
          <p:cNvPr id="3" name="TextBox 3"/>
          <p:cNvSpPr txBox="1"/>
          <p:nvPr/>
        </p:nvSpPr>
        <p:spPr>
          <a:xfrm>
            <a:off x="14975938" y="8829427"/>
            <a:ext cx="2374344" cy="465887"/>
          </a:xfrm>
          <a:prstGeom prst="rect">
            <a:avLst/>
          </a:prstGeom>
        </p:spPr>
        <p:txBody>
          <a:bodyPr lIns="0" tIns="0" rIns="0" bIns="0" rtlCol="0" anchor="t">
            <a:spAutoFit/>
          </a:bodyPr>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sp>
        <p:nvSpPr>
          <p:cNvPr id="4" name="TextBox 4"/>
          <p:cNvSpPr txBox="1"/>
          <p:nvPr/>
        </p:nvSpPr>
        <p:spPr>
          <a:xfrm>
            <a:off x="1028700" y="1442333"/>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ПРОВЕРКА ЗАКОННОСТИ ПРЕДПИСАНИЯ</a:t>
            </a:r>
          </a:p>
        </p:txBody>
      </p:sp>
      <p:sp>
        <p:nvSpPr>
          <p:cNvPr id="5" name="TextBox 5"/>
          <p:cNvSpPr txBox="1"/>
          <p:nvPr/>
        </p:nvSpPr>
        <p:spPr>
          <a:xfrm>
            <a:off x="1028700" y="2955007"/>
            <a:ext cx="14953183" cy="6463308"/>
          </a:xfrm>
          <a:prstGeom prst="rect">
            <a:avLst/>
          </a:prstGeom>
        </p:spPr>
        <p:txBody>
          <a:bodyPr lIns="0" tIns="0" rIns="0" bIns="0" rtlCol="0" anchor="t">
            <a:spAutoFit/>
          </a:bodyPr>
          <a:lstStyle/>
          <a:p>
            <a:pPr algn="l">
              <a:lnSpc>
                <a:spcPts val="2376"/>
              </a:lnSpc>
            </a:pPr>
            <a:endParaRPr lang="en-US" sz="2200" dirty="0">
              <a:solidFill>
                <a:srgbClr val="000000"/>
              </a:solidFill>
              <a:latin typeface="Century Gothic" panose="020B0502020202020204" pitchFamily="34" charset="0"/>
              <a:ea typeface="Century Gothic Paneuropean"/>
              <a:cs typeface="Century Gothic Paneuropean"/>
              <a:sym typeface="Century Gothic Paneuropean"/>
            </a:endParaRPr>
          </a:p>
          <a:p>
            <a:pPr marL="502920" lvl="2" indent="-167640" algn="l">
              <a:lnSpc>
                <a:spcPts val="2376"/>
              </a:lnSpc>
            </a:pPr>
            <a:r>
              <a:rPr lang="ru-RU" sz="2200" b="1" dirty="0">
                <a:solidFill>
                  <a:srgbClr val="000000"/>
                </a:solidFill>
                <a:latin typeface="Century Gothic" panose="020B0502020202020204" pitchFamily="34" charset="0"/>
                <a:ea typeface="Century Gothic Paneuropean Bold"/>
                <a:cs typeface="Century Gothic Paneuropean Bold"/>
                <a:sym typeface="Century Gothic Paneuropean Bold"/>
              </a:rPr>
              <a:t>1</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Проанализировать</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соблюдение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гарантий</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налогоплательщика</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при</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заслушивании</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Соблюдены</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сроки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уведомления</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Вручалось</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предварительное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решение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Отражены</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возражения</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в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протоколе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a:t>
            </a:r>
          </a:p>
          <a:p>
            <a:pPr marL="502920" lvl="2" indent="-167640" algn="l">
              <a:lnSpc>
                <a:spcPts val="2376"/>
              </a:lnSpc>
            </a:pPr>
            <a:endParaRPr lang="en-US" sz="2200" dirty="0">
              <a:solidFill>
                <a:srgbClr val="000000"/>
              </a:solidFill>
              <a:latin typeface="Century Gothic" panose="020B0502020202020204" pitchFamily="34" charset="0"/>
              <a:ea typeface="Century Gothic Paneuropean"/>
              <a:cs typeface="Century Gothic Paneuropean"/>
              <a:sym typeface="Century Gothic Paneuropean"/>
            </a:endParaRPr>
          </a:p>
          <a:p>
            <a:pPr marL="502920" lvl="2" indent="-167640" algn="l">
              <a:lnSpc>
                <a:spcPts val="2376"/>
              </a:lnSpc>
            </a:pPr>
            <a:r>
              <a:rPr lang="ru-RU" sz="2200" b="1" dirty="0">
                <a:solidFill>
                  <a:srgbClr val="000000"/>
                </a:solidFill>
                <a:latin typeface="Century Gothic" panose="020B0502020202020204" pitchFamily="34" charset="0"/>
                <a:ea typeface="Century Gothic Paneuropean Bold"/>
                <a:cs typeface="Century Gothic Paneuropean Bold"/>
                <a:sym typeface="Century Gothic Paneuropean Bold"/>
              </a:rPr>
              <a:t>2</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Провести</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правовой</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анализ</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приказа</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и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предписания</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на</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предмет</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соответствия</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Соответствует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указанное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правовое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основание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пп</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142 НК)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фактическим</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обстоятельствам</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Нет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смешения</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с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другими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основаниями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Совпадают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предмет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вопросы</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проверки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в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предписании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и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мотивированном</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решении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КГД?</a:t>
            </a:r>
          </a:p>
          <a:p>
            <a:pPr marL="502920" lvl="2" indent="-167640" algn="l">
              <a:lnSpc>
                <a:spcPts val="2376"/>
              </a:lnSpc>
            </a:pPr>
            <a:endParaRPr lang="en-US" sz="2200" dirty="0">
              <a:solidFill>
                <a:srgbClr val="000000"/>
              </a:solidFill>
              <a:latin typeface="Century Gothic" panose="020B0502020202020204" pitchFamily="34" charset="0"/>
              <a:ea typeface="Century Gothic Paneuropean"/>
              <a:cs typeface="Century Gothic Paneuropean"/>
              <a:sym typeface="Century Gothic Paneuropean"/>
            </a:endParaRPr>
          </a:p>
          <a:p>
            <a:pPr marL="502920" lvl="2" indent="-167640" algn="l">
              <a:lnSpc>
                <a:spcPts val="2376"/>
              </a:lnSpc>
            </a:pPr>
            <a:r>
              <a:rPr lang="ru-RU" sz="2200" b="1" dirty="0">
                <a:solidFill>
                  <a:srgbClr val="000000"/>
                </a:solidFill>
                <a:latin typeface="Century Gothic" panose="020B0502020202020204" pitchFamily="34" charset="0"/>
                <a:ea typeface="Century Gothic Paneuropean Bold"/>
                <a:cs typeface="Century Gothic Paneuropean Bold"/>
                <a:sym typeface="Century Gothic Paneuropean Bold"/>
              </a:rPr>
              <a:t>3</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Период</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проверки</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Не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выходит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проверяемый</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период</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за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рамки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периода</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мониторинга</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p>
          <a:p>
            <a:pPr marL="502920" lvl="2" indent="-167640" algn="l">
              <a:lnSpc>
                <a:spcPts val="2376"/>
              </a:lnSpc>
            </a:pPr>
            <a:endParaRPr lang="en-US" sz="2200" dirty="0">
              <a:solidFill>
                <a:srgbClr val="000000"/>
              </a:solidFill>
              <a:latin typeface="Century Gothic" panose="020B0502020202020204" pitchFamily="34" charset="0"/>
              <a:ea typeface="Century Gothic Paneuropean"/>
              <a:cs typeface="Century Gothic Paneuropean"/>
              <a:sym typeface="Century Gothic Paneuropean"/>
            </a:endParaRPr>
          </a:p>
          <a:p>
            <a:pPr marL="502920" lvl="2" indent="-167640" algn="l">
              <a:lnSpc>
                <a:spcPts val="2376"/>
              </a:lnSpc>
            </a:pPr>
            <a:r>
              <a:rPr lang="ru-RU" sz="2200" b="1" dirty="0">
                <a:solidFill>
                  <a:srgbClr val="000000"/>
                </a:solidFill>
                <a:latin typeface="Century Gothic" panose="020B0502020202020204" pitchFamily="34" charset="0"/>
                <a:ea typeface="Century Gothic Paneuropean Bold"/>
                <a:cs typeface="Century Gothic Paneuropean Bold"/>
                <a:sym typeface="Century Gothic Paneuropean Bold"/>
              </a:rPr>
              <a:t>4</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Оценить</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законность</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и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обоснованность</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самого</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мотивированного</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решения</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Основаны</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выводы</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КГД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на</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фактах</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или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на</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предположениях</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Не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нарушен</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принцип</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соразмерности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камеральный</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контроль</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vs.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проверка</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a:t>
            </a:r>
          </a:p>
          <a:p>
            <a:pPr marL="502920" lvl="2" indent="-167640" algn="l">
              <a:lnSpc>
                <a:spcPts val="2376"/>
              </a:lnSpc>
            </a:pPr>
            <a:endParaRPr lang="en-US" sz="2200" dirty="0">
              <a:solidFill>
                <a:srgbClr val="000000"/>
              </a:solidFill>
              <a:latin typeface="Century Gothic" panose="020B0502020202020204" pitchFamily="34" charset="0"/>
              <a:ea typeface="Century Gothic Paneuropean"/>
              <a:cs typeface="Century Gothic Paneuropean"/>
              <a:sym typeface="Century Gothic Paneuropean"/>
            </a:endParaRPr>
          </a:p>
          <a:p>
            <a:pPr marL="502920" lvl="2" indent="-167640" algn="l">
              <a:lnSpc>
                <a:spcPts val="2376"/>
              </a:lnSpc>
            </a:pPr>
            <a:r>
              <a:rPr lang="ru-RU" sz="2200" b="1" dirty="0">
                <a:solidFill>
                  <a:srgbClr val="000000"/>
                </a:solidFill>
                <a:latin typeface="Century Gothic" panose="020B0502020202020204" pitchFamily="34" charset="0"/>
                <a:ea typeface="Century Gothic Paneuropean Bold"/>
                <a:cs typeface="Century Gothic Paneuropean Bold"/>
                <a:sym typeface="Century Gothic Paneuropean Bold"/>
              </a:rPr>
              <a:t>5</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Проверить</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формальные</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требования</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 к </a:t>
            </a:r>
            <a:r>
              <a:rPr lang="en-US" sz="2200" b="1" dirty="0" err="1">
                <a:solidFill>
                  <a:srgbClr val="000000"/>
                </a:solidFill>
                <a:latin typeface="Century Gothic" panose="020B0502020202020204" pitchFamily="34" charset="0"/>
                <a:ea typeface="Century Gothic Paneuropean Bold"/>
                <a:cs typeface="Century Gothic Paneuropean Bold"/>
                <a:sym typeface="Century Gothic Paneuropean Bold"/>
              </a:rPr>
              <a:t>акту</a:t>
            </a:r>
            <a:r>
              <a:rPr lang="en-US" sz="2200" b="1" dirty="0">
                <a:solidFill>
                  <a:srgbClr val="000000"/>
                </a:solidFill>
                <a:latin typeface="Century Gothic" panose="020B0502020202020204" pitchFamily="34" charset="0"/>
                <a:ea typeface="Century Gothic Paneuropean Bold"/>
                <a:cs typeface="Century Gothic Paneuropean Bold"/>
                <a:sym typeface="Century Gothic Paneuropean Bold"/>
              </a:rPr>
              <a:t>:</a:t>
            </a:r>
          </a:p>
          <a:p>
            <a:pPr marL="502920" lvl="2" indent="-167640" algn="l">
              <a:lnSpc>
                <a:spcPts val="2376"/>
              </a:lnSpc>
              <a:buAutoNum type="arabicPeriod"/>
            </a:pP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Зарегистрировано</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предписание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в ЕРСОП (qamqor.gov.kz)?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Соответствуют</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ли</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регистрационные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данные</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врученному</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 </a:t>
            </a:r>
            <a:r>
              <a:rPr lang="en-US" sz="2200" dirty="0" err="1">
                <a:solidFill>
                  <a:srgbClr val="000000"/>
                </a:solidFill>
                <a:latin typeface="Century Gothic" panose="020B0502020202020204" pitchFamily="34" charset="0"/>
                <a:ea typeface="Century Gothic Paneuropean"/>
                <a:cs typeface="Century Gothic Paneuropean"/>
                <a:sym typeface="Century Gothic Paneuropean"/>
              </a:rPr>
              <a:t>экземпляру</a:t>
            </a:r>
            <a:r>
              <a:rPr lang="en-US" sz="2200" dirty="0">
                <a:solidFill>
                  <a:srgbClr val="000000"/>
                </a:solidFill>
                <a:latin typeface="Century Gothic" panose="020B0502020202020204" pitchFamily="34" charset="0"/>
                <a:ea typeface="Century Gothic Paneuropean"/>
                <a:cs typeface="Century Gothic Paneuropean"/>
                <a:sym typeface="Century Gothic Paneuropean"/>
              </a:rPr>
              <a:t>?</a:t>
            </a:r>
          </a:p>
          <a:p>
            <a:pPr marL="502920" lvl="2" indent="-167640" algn="l">
              <a:lnSpc>
                <a:spcPts val="2376"/>
              </a:lnSpc>
            </a:pPr>
            <a:endParaRPr lang="en-US" sz="2200" dirty="0">
              <a:solidFill>
                <a:srgbClr val="000000"/>
              </a:solidFill>
              <a:latin typeface="Century Gothic" panose="020B0502020202020204" pitchFamily="34" charset="0"/>
              <a:ea typeface="Century Gothic Paneuropean"/>
              <a:cs typeface="Century Gothic Paneuropean"/>
              <a:sym typeface="Century Gothic Paneuropean"/>
            </a:endParaRPr>
          </a:p>
        </p:txBody>
      </p:sp>
      <p:sp>
        <p:nvSpPr>
          <p:cNvPr id="6" name="TextBox 6"/>
          <p:cNvSpPr txBox="1"/>
          <p:nvPr/>
        </p:nvSpPr>
        <p:spPr>
          <a:xfrm>
            <a:off x="1028700" y="2239108"/>
            <a:ext cx="14780790" cy="359073"/>
          </a:xfrm>
          <a:prstGeom prst="rect">
            <a:avLst/>
          </a:prstGeom>
        </p:spPr>
        <p:txBody>
          <a:bodyPr lIns="0" tIns="0" rIns="0" bIns="0" rtlCol="0" anchor="t">
            <a:spAutoFit/>
          </a:bodyPr>
          <a:lstStyle/>
          <a:p>
            <a:pPr algn="l">
              <a:lnSpc>
                <a:spcPts val="2806"/>
              </a:lnSpc>
            </a:pP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Алгоритм</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правового</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анализа</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предписания</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для</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подготовки</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 </a:t>
            </a:r>
            <a:r>
              <a:rPr lang="en-US" sz="2599" b="1" dirty="0" err="1">
                <a:solidFill>
                  <a:srgbClr val="000000"/>
                </a:solidFill>
                <a:latin typeface="Century Gothic" panose="020B0502020202020204" pitchFamily="34" charset="0"/>
                <a:ea typeface="Century Gothic Paneuropean Bold"/>
                <a:cs typeface="Century Gothic Paneuropean Bold"/>
                <a:sym typeface="Century Gothic Paneuropean Bold"/>
              </a:rPr>
              <a:t>иска</a:t>
            </a:r>
            <a:r>
              <a:rPr lang="en-US" sz="2599" b="1" dirty="0">
                <a:solidFill>
                  <a:srgbClr val="000000"/>
                </a:solidFill>
                <a:latin typeface="Century Gothic" panose="020B0502020202020204" pitchFamily="34" charset="0"/>
                <a:ea typeface="Century Gothic Paneuropean Bold"/>
                <a:cs typeface="Century Gothic Paneuropean Bold"/>
                <a:sym typeface="Century Gothic Paneuropean Bold"/>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192" y="2362657"/>
            <a:ext cx="16275606" cy="552841"/>
          </a:xfrm>
          <a:prstGeom prst="rect">
            <a:avLst/>
          </a:prstGeom>
        </p:spPr>
        <p:txBody>
          <a:bodyPr lIns="0" tIns="0" rIns="0" bIns="0" rtlCol="0" anchor="t">
            <a:spAutoFit/>
          </a:bodyPr>
          <a:lstStyle/>
          <a:p>
            <a:pPr algn="l">
              <a:lnSpc>
                <a:spcPts val="3200"/>
              </a:lnSpc>
            </a:pPr>
            <a:r>
              <a:rPr lang="en-US" sz="2900" b="1">
                <a:solidFill>
                  <a:srgbClr val="3C3B3C"/>
                </a:solidFill>
                <a:latin typeface="Century Gothic Paneuropean Bold"/>
                <a:ea typeface="Century Gothic Paneuropean Bold"/>
                <a:cs typeface="Century Gothic Paneuropean Bold"/>
                <a:sym typeface="Century Gothic Paneuropean Bold"/>
              </a:rPr>
              <a:t>ЭТАПЫ ОБЖАЛОВАНИЯ НАЛОГОВОЙ ПРОВЕРКИ:</a:t>
            </a:r>
          </a:p>
        </p:txBody>
      </p:sp>
      <p:sp>
        <p:nvSpPr>
          <p:cNvPr id="3" name="TextBox 3"/>
          <p:cNvSpPr txBox="1"/>
          <p:nvPr/>
        </p:nvSpPr>
        <p:spPr>
          <a:xfrm>
            <a:off x="2258892" y="3748421"/>
            <a:ext cx="3575580" cy="1077554"/>
          </a:xfrm>
          <a:prstGeom prst="rect">
            <a:avLst/>
          </a:prstGeom>
        </p:spPr>
        <p:txBody>
          <a:bodyPr lIns="0" tIns="0" rIns="0" bIns="0" rtlCol="0" anchor="t">
            <a:spAutoFit/>
          </a:bodyPr>
          <a:lstStyle/>
          <a:p>
            <a:pPr algn="l">
              <a:lnSpc>
                <a:spcPts val="3600"/>
              </a:lnSpc>
            </a:pPr>
            <a:r>
              <a:rPr lang="en-US" sz="3000">
                <a:solidFill>
                  <a:srgbClr val="3C3B3C"/>
                </a:solidFill>
                <a:latin typeface="Century Gothic Paneuropean"/>
                <a:ea typeface="Century Gothic Paneuropean"/>
                <a:cs typeface="Century Gothic Paneuropean"/>
                <a:sym typeface="Century Gothic Paneuropean"/>
              </a:rPr>
              <a:t>Обжалование предписания</a:t>
            </a:r>
          </a:p>
        </p:txBody>
      </p:sp>
      <p:sp>
        <p:nvSpPr>
          <p:cNvPr id="4" name="TextBox 4"/>
          <p:cNvSpPr txBox="1"/>
          <p:nvPr/>
        </p:nvSpPr>
        <p:spPr>
          <a:xfrm>
            <a:off x="9432979" y="3570999"/>
            <a:ext cx="7647889" cy="1534754"/>
          </a:xfrm>
          <a:prstGeom prst="rect">
            <a:avLst/>
          </a:prstGeom>
        </p:spPr>
        <p:txBody>
          <a:bodyPr lIns="0" tIns="0" rIns="0" bIns="0" rtlCol="0" anchor="t">
            <a:spAutoFit/>
          </a:bodyPr>
          <a:lstStyle/>
          <a:p>
            <a:pPr algn="l">
              <a:lnSpc>
                <a:spcPts val="3600"/>
              </a:lnSpc>
            </a:pPr>
            <a:r>
              <a:rPr lang="en-US" sz="3000">
                <a:solidFill>
                  <a:srgbClr val="3C3B3C"/>
                </a:solidFill>
                <a:latin typeface="Century Gothic Paneuropean"/>
                <a:ea typeface="Century Gothic Paneuropean"/>
                <a:cs typeface="Century Gothic Paneuropean"/>
                <a:sym typeface="Century Gothic Paneuropean"/>
              </a:rPr>
              <a:t>Досудебное обжалование уведомления о результатах проверки (и в исключительных случаях - акта).</a:t>
            </a:r>
          </a:p>
        </p:txBody>
      </p:sp>
      <p:sp>
        <p:nvSpPr>
          <p:cNvPr id="5" name="TextBox 5"/>
          <p:cNvSpPr txBox="1"/>
          <p:nvPr/>
        </p:nvSpPr>
        <p:spPr>
          <a:xfrm>
            <a:off x="2258892" y="5755986"/>
            <a:ext cx="5560409" cy="1534754"/>
          </a:xfrm>
          <a:prstGeom prst="rect">
            <a:avLst/>
          </a:prstGeom>
        </p:spPr>
        <p:txBody>
          <a:bodyPr lIns="0" tIns="0" rIns="0" bIns="0" rtlCol="0" anchor="t">
            <a:spAutoFit/>
          </a:bodyPr>
          <a:lstStyle/>
          <a:p>
            <a:pPr algn="l">
              <a:lnSpc>
                <a:spcPts val="3600"/>
              </a:lnSpc>
            </a:pPr>
            <a:r>
              <a:rPr lang="en-US" sz="3000">
                <a:solidFill>
                  <a:srgbClr val="3C3B3C"/>
                </a:solidFill>
                <a:latin typeface="Century Gothic Paneuropean"/>
                <a:ea typeface="Century Gothic Paneuropean"/>
                <a:cs typeface="Century Gothic Paneuropean"/>
                <a:sym typeface="Century Gothic Paneuropean"/>
              </a:rPr>
              <a:t>Подача возражений </a:t>
            </a:r>
          </a:p>
          <a:p>
            <a:pPr algn="l">
              <a:lnSpc>
                <a:spcPts val="3600"/>
              </a:lnSpc>
            </a:pPr>
            <a:r>
              <a:rPr lang="en-US" sz="3000">
                <a:solidFill>
                  <a:srgbClr val="3C3B3C"/>
                </a:solidFill>
                <a:latin typeface="Century Gothic Paneuropean"/>
                <a:ea typeface="Century Gothic Paneuropean"/>
                <a:cs typeface="Century Gothic Paneuropean"/>
                <a:sym typeface="Century Gothic Paneuropean"/>
              </a:rPr>
              <a:t>на предварительный акт налоговой проверки</a:t>
            </a:r>
          </a:p>
        </p:txBody>
      </p:sp>
      <p:sp>
        <p:nvSpPr>
          <p:cNvPr id="6" name="TextBox 6"/>
          <p:cNvSpPr txBox="1"/>
          <p:nvPr/>
        </p:nvSpPr>
        <p:spPr>
          <a:xfrm>
            <a:off x="9432979" y="5755986"/>
            <a:ext cx="2846822" cy="1077554"/>
          </a:xfrm>
          <a:prstGeom prst="rect">
            <a:avLst/>
          </a:prstGeom>
        </p:spPr>
        <p:txBody>
          <a:bodyPr lIns="0" tIns="0" rIns="0" bIns="0" rtlCol="0" anchor="t">
            <a:spAutoFit/>
          </a:bodyPr>
          <a:lstStyle/>
          <a:p>
            <a:pPr algn="l">
              <a:lnSpc>
                <a:spcPts val="3600"/>
              </a:lnSpc>
            </a:pPr>
            <a:r>
              <a:rPr lang="en-US" sz="3000">
                <a:solidFill>
                  <a:srgbClr val="3C3B3C"/>
                </a:solidFill>
                <a:latin typeface="Century Gothic Paneuropean"/>
                <a:ea typeface="Century Gothic Paneuropean"/>
                <a:cs typeface="Century Gothic Paneuropean"/>
                <a:sym typeface="Century Gothic Paneuropean"/>
              </a:rPr>
              <a:t>Судебное обжалование</a:t>
            </a:r>
          </a:p>
        </p:txBody>
      </p:sp>
      <p:sp>
        <p:nvSpPr>
          <p:cNvPr id="7" name="TextBox 7"/>
          <p:cNvSpPr txBox="1"/>
          <p:nvPr/>
        </p:nvSpPr>
        <p:spPr>
          <a:xfrm>
            <a:off x="957158" y="1043378"/>
            <a:ext cx="11305137" cy="638061"/>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a:t>
            </a:r>
          </a:p>
        </p:txBody>
      </p:sp>
      <p:grpSp>
        <p:nvGrpSpPr>
          <p:cNvPr id="8" name="Group 8"/>
          <p:cNvGrpSpPr/>
          <p:nvPr/>
        </p:nvGrpSpPr>
        <p:grpSpPr>
          <a:xfrm>
            <a:off x="1104281" y="3872789"/>
            <a:ext cx="828732" cy="828732"/>
            <a:chOff x="0" y="0"/>
            <a:chExt cx="1104976" cy="1104976"/>
          </a:xfrm>
        </p:grpSpPr>
        <p:sp>
          <p:nvSpPr>
            <p:cNvPr id="9" name="Freeform 9"/>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10" name="TextBox 10"/>
          <p:cNvSpPr txBox="1"/>
          <p:nvPr/>
        </p:nvSpPr>
        <p:spPr>
          <a:xfrm>
            <a:off x="1319984" y="3998252"/>
            <a:ext cx="357873" cy="572080"/>
          </a:xfrm>
          <a:prstGeom prst="rect">
            <a:avLst/>
          </a:prstGeom>
        </p:spPr>
        <p:txBody>
          <a:bodyPr lIns="0" tIns="0" rIns="0" bIns="0" rtlCol="0" anchor="t">
            <a:spAutoFit/>
          </a:bodyPr>
          <a:lstStyle/>
          <a:p>
            <a:pPr algn="ctr">
              <a:lnSpc>
                <a:spcPts val="4663"/>
              </a:lnSpc>
            </a:pPr>
            <a:r>
              <a:rPr lang="en-US" sz="3900" b="1" dirty="0">
                <a:solidFill>
                  <a:schemeClr val="bg1"/>
                </a:solidFill>
                <a:latin typeface="Gotham Bold"/>
                <a:ea typeface="Gotham Bold"/>
                <a:cs typeface="Gotham Bold"/>
                <a:sym typeface="Gotham Bold"/>
              </a:rPr>
              <a:t>1</a:t>
            </a:r>
          </a:p>
        </p:txBody>
      </p:sp>
      <p:grpSp>
        <p:nvGrpSpPr>
          <p:cNvPr id="11" name="Group 11"/>
          <p:cNvGrpSpPr/>
          <p:nvPr/>
        </p:nvGrpSpPr>
        <p:grpSpPr>
          <a:xfrm>
            <a:off x="1104281" y="5930684"/>
            <a:ext cx="828732" cy="828732"/>
            <a:chOff x="0" y="0"/>
            <a:chExt cx="1104976" cy="1104976"/>
          </a:xfrm>
        </p:grpSpPr>
        <p:sp>
          <p:nvSpPr>
            <p:cNvPr id="12" name="Freeform 12"/>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13" name="TextBox 13"/>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14" name="Freeform 14"/>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3">
              <a:extLst>
                <a:ext uri="{96DAC541-7B7A-43D3-8B79-37D633B846F1}">
                  <asvg:svgBlip xmlns:asvg="http://schemas.microsoft.com/office/drawing/2016/SVG/main" r:embed="rId4"/>
                </a:ext>
              </a:extLst>
            </a:blip>
            <a:stretch>
              <a:fillRect t="-27006" b="-27006"/>
            </a:stretch>
          </a:blipFill>
        </p:spPr>
        <p:txBody>
          <a:bodyPr/>
          <a:lstStyle/>
          <a:p>
            <a:endParaRPr lang="ru-RU"/>
          </a:p>
        </p:txBody>
      </p:sp>
      <p:sp>
        <p:nvSpPr>
          <p:cNvPr id="15" name="TextBox 15"/>
          <p:cNvSpPr txBox="1"/>
          <p:nvPr/>
        </p:nvSpPr>
        <p:spPr>
          <a:xfrm>
            <a:off x="1266034" y="6064006"/>
            <a:ext cx="505301" cy="769525"/>
          </a:xfrm>
          <a:prstGeom prst="rect">
            <a:avLst/>
          </a:prstGeom>
        </p:spPr>
        <p:txBody>
          <a:bodyPr lIns="0" tIns="0" rIns="0" bIns="0" rtlCol="0" anchor="t">
            <a:spAutoFit/>
          </a:bodyPr>
          <a:lstStyle/>
          <a:p>
            <a:pPr algn="ctr">
              <a:lnSpc>
                <a:spcPts val="4663"/>
              </a:lnSpc>
            </a:pPr>
            <a:r>
              <a:rPr lang="en-US" sz="3900" b="1">
                <a:solidFill>
                  <a:srgbClr val="FFFFFF"/>
                </a:solidFill>
                <a:latin typeface="Gotham Bold"/>
                <a:ea typeface="Gotham Bold"/>
                <a:cs typeface="Gotham Bold"/>
                <a:sym typeface="Gotham Bold"/>
              </a:rPr>
              <a:t>2</a:t>
            </a:r>
          </a:p>
        </p:txBody>
      </p:sp>
      <p:grpSp>
        <p:nvGrpSpPr>
          <p:cNvPr id="16" name="Group 16"/>
          <p:cNvGrpSpPr/>
          <p:nvPr/>
        </p:nvGrpSpPr>
        <p:grpSpPr>
          <a:xfrm>
            <a:off x="8211731" y="3843147"/>
            <a:ext cx="828732" cy="828732"/>
            <a:chOff x="0" y="0"/>
            <a:chExt cx="1104976" cy="1104976"/>
          </a:xfrm>
        </p:grpSpPr>
        <p:sp>
          <p:nvSpPr>
            <p:cNvPr id="17" name="Freeform 17"/>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18" name="TextBox 18"/>
          <p:cNvSpPr txBox="1"/>
          <p:nvPr/>
        </p:nvSpPr>
        <p:spPr>
          <a:xfrm>
            <a:off x="8353558" y="3968296"/>
            <a:ext cx="588778" cy="769525"/>
          </a:xfrm>
          <a:prstGeom prst="rect">
            <a:avLst/>
          </a:prstGeom>
        </p:spPr>
        <p:txBody>
          <a:bodyPr lIns="0" tIns="0" rIns="0" bIns="0" rtlCol="0" anchor="t">
            <a:spAutoFit/>
          </a:bodyPr>
          <a:lstStyle/>
          <a:p>
            <a:pPr algn="ctr">
              <a:lnSpc>
                <a:spcPts val="4663"/>
              </a:lnSpc>
            </a:pPr>
            <a:r>
              <a:rPr lang="en-US" sz="3900" b="1">
                <a:solidFill>
                  <a:srgbClr val="FFFFFF"/>
                </a:solidFill>
                <a:latin typeface="Gotham Bold"/>
                <a:ea typeface="Gotham Bold"/>
                <a:cs typeface="Gotham Bold"/>
                <a:sym typeface="Gotham Bold"/>
              </a:rPr>
              <a:t>3</a:t>
            </a:r>
          </a:p>
        </p:txBody>
      </p:sp>
      <p:grpSp>
        <p:nvGrpSpPr>
          <p:cNvPr id="19" name="Group 19"/>
          <p:cNvGrpSpPr/>
          <p:nvPr/>
        </p:nvGrpSpPr>
        <p:grpSpPr>
          <a:xfrm>
            <a:off x="8211731" y="5880354"/>
            <a:ext cx="828732" cy="828732"/>
            <a:chOff x="0" y="0"/>
            <a:chExt cx="1104976" cy="1104976"/>
          </a:xfrm>
        </p:grpSpPr>
        <p:sp>
          <p:nvSpPr>
            <p:cNvPr id="20" name="Freeform 20"/>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21" name="TextBox 21"/>
          <p:cNvSpPr txBox="1"/>
          <p:nvPr/>
        </p:nvSpPr>
        <p:spPr>
          <a:xfrm>
            <a:off x="8395297" y="5989892"/>
            <a:ext cx="505301" cy="769525"/>
          </a:xfrm>
          <a:prstGeom prst="rect">
            <a:avLst/>
          </a:prstGeom>
        </p:spPr>
        <p:txBody>
          <a:bodyPr lIns="0" tIns="0" rIns="0" bIns="0" rtlCol="0" anchor="t">
            <a:spAutoFit/>
          </a:bodyPr>
          <a:lstStyle/>
          <a:p>
            <a:pPr algn="ctr">
              <a:lnSpc>
                <a:spcPts val="4663"/>
              </a:lnSpc>
            </a:pPr>
            <a:r>
              <a:rPr lang="en-US" sz="3900" b="1">
                <a:solidFill>
                  <a:srgbClr val="FFFFFF"/>
                </a:solidFill>
                <a:latin typeface="Gotham Bold"/>
                <a:ea typeface="Gotham Bold"/>
                <a:cs typeface="Gotham Bold"/>
                <a:sym typeface="Gotham Bold"/>
              </a:rPr>
              <a:t>4</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059220" y="-6353"/>
            <a:ext cx="7228808" cy="10287000"/>
            <a:chOff x="0" y="0"/>
            <a:chExt cx="9638411" cy="13716000"/>
          </a:xfrm>
        </p:grpSpPr>
        <p:sp>
          <p:nvSpPr>
            <p:cNvPr id="3" name="Freeform 3"/>
            <p:cNvSpPr/>
            <p:nvPr/>
          </p:nvSpPr>
          <p:spPr>
            <a:xfrm>
              <a:off x="0" y="0"/>
              <a:ext cx="9638411" cy="13716000"/>
            </a:xfrm>
            <a:custGeom>
              <a:avLst/>
              <a:gdLst/>
              <a:ahLst/>
              <a:cxnLst/>
              <a:rect l="l" t="t" r="r" b="b"/>
              <a:pathLst>
                <a:path w="9638411" h="13716000">
                  <a:moveTo>
                    <a:pt x="0" y="0"/>
                  </a:moveTo>
                  <a:lnTo>
                    <a:pt x="9638411" y="0"/>
                  </a:lnTo>
                  <a:lnTo>
                    <a:pt x="9638411" y="13716000"/>
                  </a:lnTo>
                  <a:lnTo>
                    <a:pt x="0" y="13716000"/>
                  </a:lnTo>
                  <a:close/>
                </a:path>
              </a:pathLst>
            </a:custGeom>
            <a:blipFill>
              <a:blip r:embed="rId3"/>
              <a:stretch>
                <a:fillRect l="-60389" r="-60389"/>
              </a:stretch>
            </a:blipFill>
          </p:spPr>
          <p:txBody>
            <a:bodyPr/>
            <a:lstStyle/>
            <a:p>
              <a:endParaRPr lang="ru-RU"/>
            </a:p>
          </p:txBody>
        </p:sp>
      </p:grpSp>
      <p:sp>
        <p:nvSpPr>
          <p:cNvPr id="4" name="TextBox 4"/>
          <p:cNvSpPr txBox="1"/>
          <p:nvPr/>
        </p:nvSpPr>
        <p:spPr>
          <a:xfrm>
            <a:off x="1012403" y="1884503"/>
            <a:ext cx="7635859" cy="410369"/>
          </a:xfrm>
          <a:prstGeom prst="rect">
            <a:avLst/>
          </a:prstGeom>
        </p:spPr>
        <p:txBody>
          <a:bodyPr lIns="0" tIns="0" rIns="0" bIns="0" rtlCol="0" anchor="t">
            <a:spAutoFit/>
          </a:bodyPr>
          <a:lstStyle/>
          <a:p>
            <a:pPr algn="l">
              <a:lnSpc>
                <a:spcPts val="3200"/>
              </a:lnSpc>
            </a:pPr>
            <a:r>
              <a:rPr lang="en-US" sz="2800" b="1" dirty="0">
                <a:solidFill>
                  <a:srgbClr val="3C3B3C"/>
                </a:solidFill>
                <a:latin typeface="Century Gothic Paneuropean Bold"/>
                <a:ea typeface="Century Gothic Paneuropean Bold"/>
                <a:cs typeface="Century Gothic Paneuropean Bold"/>
                <a:sym typeface="Century Gothic Paneuropean Bold"/>
              </a:rPr>
              <a:t>ОБЖАЛОВАНИЕ ПРЕДПИСАНИЯ</a:t>
            </a:r>
          </a:p>
        </p:txBody>
      </p:sp>
      <p:sp>
        <p:nvSpPr>
          <p:cNvPr id="5" name="TextBox 5"/>
          <p:cNvSpPr txBox="1"/>
          <p:nvPr/>
        </p:nvSpPr>
        <p:spPr>
          <a:xfrm>
            <a:off x="1012403" y="767918"/>
            <a:ext cx="9974999" cy="974626"/>
          </a:xfrm>
          <a:prstGeom prst="rect">
            <a:avLst/>
          </a:prstGeom>
        </p:spPr>
        <p:txBody>
          <a:bodyPr lIns="0" tIns="0" rIns="0" bIns="0" rtlCol="0" anchor="t">
            <a:spAutoFit/>
          </a:bodyPr>
          <a:lstStyle/>
          <a:p>
            <a:pPr algn="l">
              <a:lnSpc>
                <a:spcPts val="3798"/>
              </a:lnSpc>
            </a:pPr>
            <a:r>
              <a:rPr lang="en-US" sz="3600" b="1" dirty="0">
                <a:solidFill>
                  <a:srgbClr val="3C3B3C"/>
                </a:solidFill>
                <a:latin typeface="Century Gothic Paneuropean Bold"/>
                <a:ea typeface="Century Gothic Paneuropean Bold"/>
                <a:cs typeface="Century Gothic Paneuropean Bold"/>
                <a:sym typeface="Century Gothic Paneuropean Bold"/>
              </a:rPr>
              <a:t>НАЛОГОВЫЕ ПРОВЕРКИ </a:t>
            </a:r>
          </a:p>
          <a:p>
            <a:pPr algn="l">
              <a:lnSpc>
                <a:spcPts val="3798"/>
              </a:lnSpc>
            </a:pPr>
            <a:r>
              <a:rPr lang="en-US" sz="3600" b="1" dirty="0">
                <a:solidFill>
                  <a:srgbClr val="3C3B3C"/>
                </a:solidFill>
                <a:latin typeface="Century Gothic Paneuropean Bold"/>
                <a:ea typeface="Century Gothic Paneuropean Bold"/>
                <a:cs typeface="Century Gothic Paneuropean Bold"/>
                <a:sym typeface="Century Gothic Paneuropean Bold"/>
              </a:rPr>
              <a:t>И ИХ ОБЖАЛОВАНИЕ</a:t>
            </a:r>
          </a:p>
        </p:txBody>
      </p:sp>
      <p:sp>
        <p:nvSpPr>
          <p:cNvPr id="6" name="TextBox 6"/>
          <p:cNvSpPr txBox="1"/>
          <p:nvPr/>
        </p:nvSpPr>
        <p:spPr>
          <a:xfrm>
            <a:off x="1534811" y="2618164"/>
            <a:ext cx="7772495" cy="2058438"/>
          </a:xfrm>
          <a:prstGeom prst="rect">
            <a:avLst/>
          </a:prstGeom>
        </p:spPr>
        <p:txBody>
          <a:bodyPr lIns="0" tIns="0" rIns="0" bIns="0" rtlCol="0" anchor="t">
            <a:spAutoFit/>
          </a:bodyPr>
          <a:lstStyle/>
          <a:p>
            <a:pPr algn="l">
              <a:lnSpc>
                <a:spcPts val="2676"/>
              </a:lnSpc>
            </a:pPr>
            <a:r>
              <a:rPr lang="en-US" sz="2400" dirty="0" err="1">
                <a:solidFill>
                  <a:srgbClr val="3C3B3C"/>
                </a:solidFill>
                <a:latin typeface="Century Gothic Paneuropean"/>
                <a:ea typeface="Century Gothic Paneuropean"/>
                <a:cs typeface="Century Gothic Paneuropean"/>
                <a:sym typeface="Century Gothic Paneuropean"/>
              </a:rPr>
              <a:t>Предписание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является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основанием</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для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проведения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налоговой</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проверки</a:t>
            </a:r>
            <a:r>
              <a:rPr lang="en-US" sz="2400" dirty="0">
                <a:solidFill>
                  <a:srgbClr val="3C3B3C"/>
                </a:solidFill>
                <a:latin typeface="Century Gothic Paneuropean"/>
                <a:ea typeface="Century Gothic Paneuropean"/>
                <a:cs typeface="Century Gothic Paneuropean"/>
                <a:sym typeface="Century Gothic Paneuropean"/>
              </a:rPr>
              <a:t> и </a:t>
            </a:r>
            <a:r>
              <a:rPr lang="en-US" sz="2400" dirty="0" err="1">
                <a:solidFill>
                  <a:srgbClr val="3C3B3C"/>
                </a:solidFill>
                <a:latin typeface="Century Gothic Paneuropean"/>
                <a:ea typeface="Century Gothic Paneuropean"/>
                <a:cs typeface="Century Gothic Paneuropean"/>
                <a:sym typeface="Century Gothic Paneuropean"/>
              </a:rPr>
              <a:t>сама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проверка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начинается</a:t>
            </a:r>
            <a:r>
              <a:rPr lang="en-US" sz="2400" dirty="0">
                <a:solidFill>
                  <a:srgbClr val="3C3B3C"/>
                </a:solidFill>
                <a:latin typeface="Century Gothic Paneuropean"/>
                <a:ea typeface="Century Gothic Paneuropean"/>
                <a:cs typeface="Century Gothic Paneuropean"/>
                <a:sym typeface="Century Gothic Paneuropean"/>
              </a:rPr>
              <a:t> с </a:t>
            </a:r>
            <a:r>
              <a:rPr lang="en-US" sz="2400" dirty="0" err="1">
                <a:solidFill>
                  <a:srgbClr val="3C3B3C"/>
                </a:solidFill>
                <a:latin typeface="Century Gothic Paneuropean"/>
                <a:ea typeface="Century Gothic Paneuropean"/>
                <a:cs typeface="Century Gothic Paneuropean"/>
                <a:sym typeface="Century Gothic Paneuropean"/>
              </a:rPr>
              <a:t>даты</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его</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вручения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или</a:t>
            </a:r>
            <a:r>
              <a:rPr lang="en-US" sz="2400" dirty="0">
                <a:solidFill>
                  <a:srgbClr val="3C3B3C"/>
                </a:solidFill>
                <a:latin typeface="Century Gothic Paneuropean"/>
                <a:ea typeface="Century Gothic Paneuropean"/>
                <a:cs typeface="Century Gothic Paneuropean"/>
                <a:sym typeface="Century Gothic Paneuropean"/>
              </a:rPr>
              <a:t> с </a:t>
            </a:r>
            <a:r>
              <a:rPr lang="en-US" sz="2400" dirty="0" err="1">
                <a:solidFill>
                  <a:srgbClr val="3C3B3C"/>
                </a:solidFill>
                <a:latin typeface="Century Gothic Paneuropean"/>
                <a:ea typeface="Century Gothic Paneuropean"/>
                <a:cs typeface="Century Gothic Paneuropean"/>
                <a:sym typeface="Century Gothic Paneuropean"/>
              </a:rPr>
              <a:t>даты</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составления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акта</a:t>
            </a:r>
            <a:r>
              <a:rPr lang="en-US" sz="2400" dirty="0">
                <a:solidFill>
                  <a:srgbClr val="3C3B3C"/>
                </a:solidFill>
                <a:latin typeface="Century Gothic Paneuropean"/>
                <a:ea typeface="Century Gothic Paneuropean"/>
                <a:cs typeface="Century Gothic Paneuropean"/>
                <a:sym typeface="Century Gothic Paneuropean"/>
              </a:rPr>
              <a:t> об </a:t>
            </a:r>
            <a:r>
              <a:rPr lang="en-US" sz="2400" dirty="0" err="1">
                <a:solidFill>
                  <a:srgbClr val="3C3B3C"/>
                </a:solidFill>
                <a:latin typeface="Century Gothic Paneuropean"/>
                <a:ea typeface="Century Gothic Paneuropean"/>
                <a:cs typeface="Century Gothic Paneuropean"/>
                <a:sym typeface="Century Gothic Paneuropean"/>
              </a:rPr>
              <a:t>отказе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налогоплательщика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налогового</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агента</a:t>
            </a:r>
            <a:r>
              <a:rPr lang="en-US" sz="2400" dirty="0">
                <a:solidFill>
                  <a:srgbClr val="3C3B3C"/>
                </a:solidFill>
                <a:latin typeface="Century Gothic Paneuropean"/>
                <a:ea typeface="Century Gothic Paneuropean"/>
                <a:cs typeface="Century Gothic Paneuropean"/>
                <a:sym typeface="Century Gothic Paneuropean"/>
              </a:rPr>
              <a:t>) в </a:t>
            </a:r>
            <a:r>
              <a:rPr lang="en-US" sz="2400" dirty="0" err="1">
                <a:solidFill>
                  <a:srgbClr val="3C3B3C"/>
                </a:solidFill>
                <a:latin typeface="Century Gothic Paneuropean"/>
                <a:ea typeface="Century Gothic Paneuropean"/>
                <a:cs typeface="Century Gothic Paneuropean"/>
                <a:sym typeface="Century Gothic Paneuropean"/>
              </a:rPr>
              <a:t>получении</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предписания</a:t>
            </a:r>
            <a:r>
              <a:rPr lang="en-US" sz="2400" dirty="0">
                <a:solidFill>
                  <a:srgbClr val="3C3B3C"/>
                </a:solidFill>
                <a:latin typeface="Century Gothic Paneuropean"/>
                <a:ea typeface="Century Gothic Paneuropean"/>
                <a:cs typeface="Century Gothic Paneuropean"/>
                <a:sym typeface="Century Gothic Paneuropean"/>
              </a:rPr>
              <a:t>. (п. 2 </a:t>
            </a:r>
            <a:r>
              <a:rPr lang="en-US" sz="2400" dirty="0" err="1">
                <a:solidFill>
                  <a:srgbClr val="3C3B3C"/>
                </a:solidFill>
                <a:latin typeface="Century Gothic Paneuropean"/>
                <a:ea typeface="Century Gothic Paneuropean"/>
                <a:cs typeface="Century Gothic Paneuropean"/>
                <a:sym typeface="Century Gothic Paneuropean"/>
              </a:rPr>
              <a:t>ст</a:t>
            </a:r>
            <a:r>
              <a:rPr lang="en-US" sz="2400" dirty="0">
                <a:solidFill>
                  <a:srgbClr val="3C3B3C"/>
                </a:solidFill>
                <a:latin typeface="Century Gothic Paneuropean"/>
                <a:ea typeface="Century Gothic Paneuropean"/>
                <a:cs typeface="Century Gothic Paneuropean"/>
                <a:sym typeface="Century Gothic Paneuropean"/>
              </a:rPr>
              <a:t>. 153, 154 НК)</a:t>
            </a:r>
          </a:p>
        </p:txBody>
      </p:sp>
      <p:grpSp>
        <p:nvGrpSpPr>
          <p:cNvPr id="7" name="Group 7"/>
          <p:cNvGrpSpPr/>
          <p:nvPr/>
        </p:nvGrpSpPr>
        <p:grpSpPr>
          <a:xfrm rot="5400000">
            <a:off x="975598" y="2597376"/>
            <a:ext cx="380619" cy="332994"/>
            <a:chOff x="0" y="0"/>
            <a:chExt cx="507492" cy="443992"/>
          </a:xfrm>
        </p:grpSpPr>
        <p:sp>
          <p:nvSpPr>
            <p:cNvPr id="8" name="Freeform 8"/>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9" name="TextBox 9"/>
          <p:cNvSpPr txBox="1"/>
          <p:nvPr/>
        </p:nvSpPr>
        <p:spPr>
          <a:xfrm>
            <a:off x="1534811" y="4994968"/>
            <a:ext cx="7759808" cy="1311783"/>
          </a:xfrm>
          <a:prstGeom prst="rect">
            <a:avLst/>
          </a:prstGeom>
        </p:spPr>
        <p:txBody>
          <a:bodyPr lIns="0" tIns="0" rIns="0" bIns="0" rtlCol="0" anchor="t">
            <a:spAutoFit/>
          </a:bodyPr>
          <a:lstStyle/>
          <a:p>
            <a:pPr algn="l">
              <a:lnSpc>
                <a:spcPts val="2676"/>
              </a:lnSpc>
            </a:pPr>
            <a:r>
              <a:rPr lang="en-US" sz="2400" dirty="0" err="1">
                <a:solidFill>
                  <a:srgbClr val="3C3B3C"/>
                </a:solidFill>
                <a:latin typeface="Century Gothic Paneuropean"/>
                <a:ea typeface="Century Gothic Paneuropean"/>
                <a:cs typeface="Century Gothic Paneuropean"/>
                <a:sym typeface="Century Gothic Paneuropean"/>
              </a:rPr>
              <a:t>Досудебная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жалоба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на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Предписание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подается</a:t>
            </a:r>
            <a:r>
              <a:rPr lang="en-US" sz="2400" dirty="0">
                <a:solidFill>
                  <a:srgbClr val="3C3B3C"/>
                </a:solidFill>
                <a:latin typeface="Century Gothic Paneuropean"/>
                <a:ea typeface="Century Gothic Paneuropean"/>
                <a:cs typeface="Century Gothic Paneuropean"/>
                <a:sym typeface="Century Gothic Paneuropean"/>
              </a:rPr>
              <a:t> </a:t>
            </a:r>
            <a:r>
              <a:rPr lang="en-US" sz="2400" b="1" dirty="0">
                <a:solidFill>
                  <a:srgbClr val="3C3B3C"/>
                </a:solidFill>
                <a:latin typeface="Century Gothic Paneuropean Bold"/>
                <a:ea typeface="Century Gothic Paneuropean Bold"/>
                <a:cs typeface="Century Gothic Paneuropean Bold"/>
                <a:sym typeface="Century Gothic Paneuropean Bold"/>
              </a:rPr>
              <a:t>в </a:t>
            </a:r>
            <a:r>
              <a:rPr lang="en-US" sz="2400" b="1" dirty="0" err="1">
                <a:solidFill>
                  <a:srgbClr val="3C3B3C"/>
                </a:solidFill>
                <a:latin typeface="Century Gothic Paneuropean Bold"/>
                <a:ea typeface="Century Gothic Paneuropean Bold"/>
                <a:cs typeface="Century Gothic Paneuropean Bold"/>
                <a:sym typeface="Century Gothic Paneuropean Bold"/>
              </a:rPr>
              <a:t>течение</a:t>
            </a:r>
            <a:r>
              <a:rPr lang="en-US" sz="2400" b="1" dirty="0">
                <a:solidFill>
                  <a:srgbClr val="3C3B3C"/>
                </a:solidFill>
                <a:latin typeface="Century Gothic Paneuropean Bold"/>
                <a:ea typeface="Century Gothic Paneuropean Bold"/>
                <a:cs typeface="Century Gothic Paneuropean Bold"/>
                <a:sym typeface="Century Gothic Paneuropean Bold"/>
              </a:rPr>
              <a:t> 3 </a:t>
            </a:r>
            <a:r>
              <a:rPr lang="en-US" sz="2400" b="1" dirty="0" err="1">
                <a:solidFill>
                  <a:srgbClr val="3C3B3C"/>
                </a:solidFill>
                <a:latin typeface="Century Gothic Paneuropean Bold"/>
                <a:ea typeface="Century Gothic Paneuropean Bold"/>
                <a:cs typeface="Century Gothic Paneuropean Bold"/>
                <a:sym typeface="Century Gothic Paneuropean Bold"/>
              </a:rPr>
              <a:t>месяцев</a:t>
            </a:r>
            <a:r>
              <a:rPr lang="en-US" sz="2400" dirty="0">
                <a:solidFill>
                  <a:srgbClr val="3C3B3C"/>
                </a:solidFill>
                <a:latin typeface="Century Gothic Paneuropean"/>
                <a:ea typeface="Century Gothic Paneuropean"/>
                <a:cs typeface="Century Gothic Paneuropean"/>
                <a:sym typeface="Century Gothic Paneuropean"/>
              </a:rPr>
              <a:t> с </a:t>
            </a:r>
            <a:r>
              <a:rPr lang="en-US" sz="2400" dirty="0" err="1">
                <a:solidFill>
                  <a:srgbClr val="3C3B3C"/>
                </a:solidFill>
                <a:latin typeface="Century Gothic Paneuropean"/>
                <a:ea typeface="Century Gothic Paneuropean"/>
                <a:cs typeface="Century Gothic Paneuropean"/>
                <a:sym typeface="Century Gothic Paneuropean"/>
              </a:rPr>
              <a:t>даты</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вручения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Предписания</a:t>
            </a:r>
            <a:r>
              <a:rPr lang="en-US" sz="2400" dirty="0">
                <a:solidFill>
                  <a:srgbClr val="3C3B3C"/>
                </a:solidFill>
                <a:latin typeface="Century Gothic Paneuropean"/>
                <a:ea typeface="Century Gothic Paneuropean"/>
                <a:cs typeface="Century Gothic Paneuropean"/>
                <a:sym typeface="Century Gothic Paneuropean"/>
              </a:rPr>
              <a:t> в </a:t>
            </a:r>
            <a:r>
              <a:rPr lang="en-US" sz="2400" dirty="0" err="1">
                <a:solidFill>
                  <a:srgbClr val="3C3B3C"/>
                </a:solidFill>
                <a:latin typeface="Century Gothic Paneuropean"/>
                <a:ea typeface="Century Gothic Paneuropean"/>
                <a:cs typeface="Century Gothic Paneuropean"/>
                <a:sym typeface="Century Gothic Paneuropean"/>
              </a:rPr>
              <a:t>вышестоящий</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орган</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Досудебное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обжалование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не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является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обязательным</a:t>
            </a:r>
            <a:r>
              <a:rPr lang="en-US" sz="2400" dirty="0">
                <a:solidFill>
                  <a:srgbClr val="3C3B3C"/>
                </a:solidFill>
                <a:latin typeface="Century Gothic Paneuropean"/>
                <a:ea typeface="Century Gothic Paneuropean"/>
                <a:cs typeface="Century Gothic Paneuropean"/>
                <a:sym typeface="Century Gothic Paneuropean"/>
              </a:rPr>
              <a:t>.</a:t>
            </a:r>
          </a:p>
        </p:txBody>
      </p:sp>
      <p:grpSp>
        <p:nvGrpSpPr>
          <p:cNvPr id="10" name="Group 10"/>
          <p:cNvGrpSpPr/>
          <p:nvPr/>
        </p:nvGrpSpPr>
        <p:grpSpPr>
          <a:xfrm rot="5400000">
            <a:off x="975597" y="4970650"/>
            <a:ext cx="380619" cy="332994"/>
            <a:chOff x="0" y="0"/>
            <a:chExt cx="507492" cy="443992"/>
          </a:xfrm>
        </p:grpSpPr>
        <p:sp>
          <p:nvSpPr>
            <p:cNvPr id="11" name="Freeform 11"/>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12" name="TextBox 12"/>
          <p:cNvSpPr txBox="1"/>
          <p:nvPr/>
        </p:nvSpPr>
        <p:spPr>
          <a:xfrm>
            <a:off x="1534811" y="6790626"/>
            <a:ext cx="7759808" cy="978408"/>
          </a:xfrm>
          <a:prstGeom prst="rect">
            <a:avLst/>
          </a:prstGeom>
        </p:spPr>
        <p:txBody>
          <a:bodyPr lIns="0" tIns="0" rIns="0" bIns="0" rtlCol="0" anchor="t">
            <a:spAutoFit/>
          </a:bodyPr>
          <a:lstStyle/>
          <a:p>
            <a:pPr algn="l">
              <a:lnSpc>
                <a:spcPts val="2676"/>
              </a:lnSpc>
            </a:pPr>
            <a:r>
              <a:rPr lang="en-US" sz="2400" dirty="0" err="1">
                <a:solidFill>
                  <a:srgbClr val="3C3B3C"/>
                </a:solidFill>
                <a:latin typeface="Century Gothic Paneuropean"/>
                <a:ea typeface="Century Gothic Paneuropean"/>
                <a:cs typeface="Century Gothic Paneuropean"/>
                <a:sym typeface="Century Gothic Paneuropean"/>
              </a:rPr>
              <a:t>Подача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иска</a:t>
            </a:r>
            <a:r>
              <a:rPr lang="en-US" sz="2400" dirty="0">
                <a:solidFill>
                  <a:srgbClr val="3C3B3C"/>
                </a:solidFill>
                <a:latin typeface="Century Gothic Paneuropean"/>
                <a:ea typeface="Century Gothic Paneuropean"/>
                <a:cs typeface="Century Gothic Paneuropean"/>
                <a:sym typeface="Century Gothic Paneuropean"/>
              </a:rPr>
              <a:t> в </a:t>
            </a:r>
            <a:r>
              <a:rPr lang="en-US" sz="2400" dirty="0" err="1">
                <a:solidFill>
                  <a:srgbClr val="3C3B3C"/>
                </a:solidFill>
                <a:latin typeface="Century Gothic Paneuropean"/>
                <a:ea typeface="Century Gothic Paneuropean"/>
                <a:cs typeface="Century Gothic Paneuropean"/>
                <a:sym typeface="Century Gothic Paneuropean"/>
              </a:rPr>
              <a:t>суд</a:t>
            </a:r>
            <a:r>
              <a:rPr lang="en-US" sz="2400" dirty="0">
                <a:solidFill>
                  <a:srgbClr val="3C3B3C"/>
                </a:solidFill>
                <a:latin typeface="Century Gothic Paneuropean"/>
                <a:ea typeface="Century Gothic Paneuropean"/>
                <a:cs typeface="Century Gothic Paneuropean"/>
                <a:sym typeface="Century Gothic Paneuropean"/>
              </a:rPr>
              <a:t> – </a:t>
            </a:r>
            <a:r>
              <a:rPr lang="en-US" sz="2400" b="1" dirty="0">
                <a:solidFill>
                  <a:srgbClr val="3C3B3C"/>
                </a:solidFill>
                <a:latin typeface="Century Gothic Paneuropean Bold"/>
                <a:ea typeface="Century Gothic Paneuropean Bold"/>
                <a:cs typeface="Century Gothic Paneuropean Bold"/>
                <a:sym typeface="Century Gothic Paneuropean Bold"/>
              </a:rPr>
              <a:t>в </a:t>
            </a:r>
            <a:r>
              <a:rPr lang="en-US" sz="2400" b="1" dirty="0" err="1">
                <a:solidFill>
                  <a:srgbClr val="3C3B3C"/>
                </a:solidFill>
                <a:latin typeface="Century Gothic Paneuropean Bold"/>
                <a:ea typeface="Century Gothic Paneuropean Bold"/>
                <a:cs typeface="Century Gothic Paneuropean Bold"/>
                <a:sym typeface="Century Gothic Paneuropean Bold"/>
              </a:rPr>
              <a:t>течение</a:t>
            </a:r>
            <a:r>
              <a:rPr lang="en-US" sz="2400" b="1" dirty="0">
                <a:solidFill>
                  <a:srgbClr val="3C3B3C"/>
                </a:solidFill>
                <a:latin typeface="Century Gothic Paneuropean Bold"/>
                <a:ea typeface="Century Gothic Paneuropean Bold"/>
                <a:cs typeface="Century Gothic Paneuropean Bold"/>
                <a:sym typeface="Century Gothic Paneuropean Bold"/>
              </a:rPr>
              <a:t> </a:t>
            </a:r>
            <a:r>
              <a:rPr lang="en-US" sz="2400" b="1" dirty="0" err="1">
                <a:solidFill>
                  <a:srgbClr val="3C3B3C"/>
                </a:solidFill>
                <a:latin typeface="Century Gothic Paneuropean Bold"/>
                <a:ea typeface="Century Gothic Paneuropean Bold"/>
                <a:cs typeface="Century Gothic Paneuropean Bold"/>
                <a:sym typeface="Century Gothic Paneuropean Bold"/>
              </a:rPr>
              <a:t>месяца</a:t>
            </a:r>
            <a:r>
              <a:rPr lang="en-US" sz="2400" b="1" dirty="0">
                <a:solidFill>
                  <a:srgbClr val="3C3B3C"/>
                </a:solidFill>
                <a:latin typeface="Century Gothic Paneuropean Bold"/>
                <a:ea typeface="Century Gothic Paneuropean Bold"/>
                <a:cs typeface="Century Gothic Paneuropean Bold"/>
                <a:sym typeface="Century Gothic Paneuropean Bold"/>
              </a:rPr>
              <a:t> </a:t>
            </a:r>
            <a:r>
              <a:rPr lang="en-US" sz="2400" dirty="0" err="1">
                <a:solidFill>
                  <a:srgbClr val="3C3B3C"/>
                </a:solidFill>
                <a:latin typeface="Century Gothic Paneuropean"/>
                <a:ea typeface="Century Gothic Paneuropean"/>
                <a:cs typeface="Century Gothic Paneuropean"/>
                <a:sym typeface="Century Gothic Paneuropean"/>
              </a:rPr>
              <a:t>со</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дня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вручения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предписания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или</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получения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решения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вышестоящего</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органа</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по</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досудебной</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жалобе</a:t>
            </a:r>
            <a:r>
              <a:rPr lang="en-US" sz="2400" dirty="0">
                <a:solidFill>
                  <a:srgbClr val="3C3B3C"/>
                </a:solidFill>
                <a:latin typeface="Century Gothic Paneuropean"/>
                <a:ea typeface="Century Gothic Paneuropean"/>
                <a:cs typeface="Century Gothic Paneuropean"/>
                <a:sym typeface="Century Gothic Paneuropean"/>
              </a:rPr>
              <a:t>.</a:t>
            </a:r>
          </a:p>
        </p:txBody>
      </p:sp>
      <p:grpSp>
        <p:nvGrpSpPr>
          <p:cNvPr id="13" name="Group 13"/>
          <p:cNvGrpSpPr/>
          <p:nvPr/>
        </p:nvGrpSpPr>
        <p:grpSpPr>
          <a:xfrm rot="5400000">
            <a:off x="975596" y="6777422"/>
            <a:ext cx="380619" cy="332994"/>
            <a:chOff x="0" y="0"/>
            <a:chExt cx="507492" cy="443992"/>
          </a:xfrm>
        </p:grpSpPr>
        <p:sp>
          <p:nvSpPr>
            <p:cNvPr id="14" name="Freeform 14"/>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15" name="TextBox 15"/>
          <p:cNvSpPr txBox="1"/>
          <p:nvPr/>
        </p:nvSpPr>
        <p:spPr>
          <a:xfrm>
            <a:off x="15467876" y="9198321"/>
            <a:ext cx="1797777" cy="328422"/>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16" name="Freeform 16"/>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4">
              <a:extLst>
                <a:ext uri="{96DAC541-7B7A-43D3-8B79-37D633B846F1}">
                  <asvg:svgBlip xmlns:asvg="http://schemas.microsoft.com/office/drawing/2016/SVG/main" r:embed="rId5"/>
                </a:ext>
              </a:extLst>
            </a:blip>
            <a:stretch>
              <a:fillRect t="-27006" b="-27006"/>
            </a:stretch>
          </a:blipFill>
        </p:spPr>
        <p:txBody>
          <a:bodyPr/>
          <a:lstStyle/>
          <a:p>
            <a:endParaRPr lang="ru-RU"/>
          </a:p>
        </p:txBody>
      </p:sp>
      <p:sp>
        <p:nvSpPr>
          <p:cNvPr id="17" name="TextBox 17"/>
          <p:cNvSpPr txBox="1"/>
          <p:nvPr/>
        </p:nvSpPr>
        <p:spPr>
          <a:xfrm>
            <a:off x="1534811" y="8455331"/>
            <a:ext cx="7759808" cy="1038746"/>
          </a:xfrm>
          <a:prstGeom prst="rect">
            <a:avLst/>
          </a:prstGeom>
        </p:spPr>
        <p:txBody>
          <a:bodyPr lIns="0" tIns="0" rIns="0" bIns="0" rtlCol="0" anchor="t">
            <a:spAutoFit/>
          </a:bodyPr>
          <a:lstStyle/>
          <a:p>
            <a:pPr algn="l">
              <a:lnSpc>
                <a:spcPts val="2676"/>
              </a:lnSpc>
            </a:pPr>
            <a:r>
              <a:rPr lang="en-US" sz="2400" dirty="0" err="1">
                <a:solidFill>
                  <a:srgbClr val="3C3B3C"/>
                </a:solidFill>
                <a:latin typeface="Century Gothic Paneuropean"/>
                <a:ea typeface="Century Gothic Paneuropean"/>
                <a:cs typeface="Century Gothic Paneuropean"/>
                <a:sym typeface="Century Gothic Paneuropean"/>
              </a:rPr>
              <a:t>Обжалование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предписания</a:t>
            </a:r>
            <a:r>
              <a:rPr lang="en-US" sz="2400" dirty="0">
                <a:solidFill>
                  <a:srgbClr val="3C3B3C"/>
                </a:solidFill>
                <a:latin typeface="Century Gothic Paneuropean"/>
                <a:ea typeface="Century Gothic Paneuropean"/>
                <a:cs typeface="Century Gothic Paneuropean"/>
                <a:sym typeface="Century Gothic Paneuropean"/>
              </a:rPr>
              <a:t> в </a:t>
            </a:r>
            <a:r>
              <a:rPr lang="en-US" sz="2400" dirty="0" err="1">
                <a:solidFill>
                  <a:srgbClr val="3C3B3C"/>
                </a:solidFill>
                <a:latin typeface="Century Gothic Paneuropean"/>
                <a:ea typeface="Century Gothic Paneuropean"/>
                <a:cs typeface="Century Gothic Paneuropean"/>
                <a:sym typeface="Century Gothic Paneuropean"/>
              </a:rPr>
              <a:t>период</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проведения</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проверки</a:t>
            </a:r>
            <a:r>
              <a:rPr lang="en-US" sz="2400" dirty="0">
                <a:solidFill>
                  <a:srgbClr val="3C3B3C"/>
                </a:solidFill>
                <a:latin typeface="Century Gothic Paneuropean"/>
                <a:ea typeface="Century Gothic Paneuropean"/>
                <a:cs typeface="Century Gothic Paneuropean"/>
                <a:sym typeface="Century Gothic Paneuropean"/>
              </a:rPr>
              <a:t> – </a:t>
            </a:r>
            <a:r>
              <a:rPr lang="en-US" sz="2400" dirty="0" err="1">
                <a:solidFill>
                  <a:srgbClr val="3C3B3C"/>
                </a:solidFill>
                <a:latin typeface="Century Gothic Paneuropean"/>
                <a:ea typeface="Century Gothic Paneuropean"/>
                <a:cs typeface="Century Gothic Paneuropean"/>
                <a:sym typeface="Century Gothic Paneuropean"/>
              </a:rPr>
              <a:t>не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приостанавливает</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проведение</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такой</a:t>
            </a:r>
            <a:r>
              <a:rPr lang="en-US" sz="2400" dirty="0">
                <a:solidFill>
                  <a:srgbClr val="3C3B3C"/>
                </a:solidFill>
                <a:latin typeface="Century Gothic Paneuropean"/>
                <a:ea typeface="Century Gothic Paneuropean"/>
                <a:cs typeface="Century Gothic Paneuropean"/>
                <a:sym typeface="Century Gothic Paneuropean"/>
              </a:rPr>
              <a:t> </a:t>
            </a:r>
            <a:r>
              <a:rPr lang="en-US" sz="2400" dirty="0" err="1">
                <a:solidFill>
                  <a:srgbClr val="3C3B3C"/>
                </a:solidFill>
                <a:latin typeface="Century Gothic Paneuropean"/>
                <a:ea typeface="Century Gothic Paneuropean"/>
                <a:cs typeface="Century Gothic Paneuropean"/>
                <a:sym typeface="Century Gothic Paneuropean"/>
              </a:rPr>
              <a:t>проверки</a:t>
            </a:r>
            <a:r>
              <a:rPr lang="ru-RU" sz="2400" dirty="0">
                <a:solidFill>
                  <a:srgbClr val="3C3B3C"/>
                </a:solidFill>
                <a:latin typeface="Century Gothic Paneuropean"/>
                <a:ea typeface="Century Gothic Paneuropean"/>
                <a:cs typeface="Century Gothic Paneuropean"/>
                <a:sym typeface="Century Gothic Paneuropean"/>
              </a:rPr>
              <a:t> (п. 8 ст. 162 НК)</a:t>
            </a:r>
            <a:r>
              <a:rPr lang="en-US" sz="2400" dirty="0">
                <a:solidFill>
                  <a:srgbClr val="3C3B3C"/>
                </a:solidFill>
                <a:latin typeface="Century Gothic Paneuropean"/>
                <a:ea typeface="Century Gothic Paneuropean"/>
                <a:cs typeface="Century Gothic Paneuropean"/>
                <a:sym typeface="Century Gothic Paneuropean"/>
              </a:rPr>
              <a:t>.</a:t>
            </a:r>
            <a:r>
              <a:rPr lang="ru-RU" sz="2400" dirty="0">
                <a:solidFill>
                  <a:srgbClr val="3C3B3C"/>
                </a:solidFill>
                <a:latin typeface="Century Gothic Paneuropean"/>
                <a:ea typeface="Century Gothic Paneuropean"/>
                <a:cs typeface="Century Gothic Paneuropean"/>
                <a:sym typeface="Century Gothic Paneuropean"/>
              </a:rPr>
              <a:t> </a:t>
            </a:r>
            <a:endParaRPr lang="en-US" sz="2400" dirty="0">
              <a:solidFill>
                <a:srgbClr val="3C3B3C"/>
              </a:solidFill>
              <a:latin typeface="Century Gothic Paneuropean"/>
              <a:ea typeface="Century Gothic Paneuropean"/>
              <a:cs typeface="Century Gothic Paneuropean"/>
              <a:sym typeface="Century Gothic Paneuropean"/>
            </a:endParaRPr>
          </a:p>
        </p:txBody>
      </p:sp>
      <p:grpSp>
        <p:nvGrpSpPr>
          <p:cNvPr id="18" name="Group 18"/>
          <p:cNvGrpSpPr/>
          <p:nvPr/>
        </p:nvGrpSpPr>
        <p:grpSpPr>
          <a:xfrm rot="5400000">
            <a:off x="988590" y="8462531"/>
            <a:ext cx="380619" cy="332994"/>
            <a:chOff x="0" y="0"/>
            <a:chExt cx="507492" cy="443992"/>
          </a:xfrm>
        </p:grpSpPr>
        <p:sp>
          <p:nvSpPr>
            <p:cNvPr id="19" name="Freeform 19"/>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34806" y="8739959"/>
            <a:ext cx="6854380" cy="905980"/>
          </a:xfrm>
          <a:prstGeom prst="rect">
            <a:avLst/>
          </a:prstGeom>
        </p:spPr>
        <p:txBody>
          <a:bodyPr lIns="0" tIns="0" rIns="0" bIns="0" rtlCol="0" anchor="t">
            <a:spAutoFit/>
          </a:bodyPr>
          <a:lstStyle/>
          <a:p>
            <a:pPr algn="ctr">
              <a:lnSpc>
                <a:spcPts val="3000"/>
              </a:lnSpc>
            </a:pPr>
            <a:r>
              <a:rPr lang="en-US" sz="2700" b="1">
                <a:solidFill>
                  <a:srgbClr val="3C3B3C"/>
                </a:solidFill>
                <a:latin typeface="Century Gothic Paneuropean Bold"/>
                <a:ea typeface="Century Gothic Paneuropean Bold"/>
                <a:cs typeface="Century Gothic Paneuropean Bold"/>
                <a:sym typeface="Century Gothic Paneuropean Bold"/>
              </a:rPr>
              <a:t>ПРЕДВАРИТЕЛЬНЫЙ АКТ </a:t>
            </a:r>
          </a:p>
          <a:p>
            <a:pPr algn="ctr">
              <a:lnSpc>
                <a:spcPts val="3000"/>
              </a:lnSpc>
            </a:pPr>
            <a:r>
              <a:rPr lang="en-US" sz="2700" b="1">
                <a:solidFill>
                  <a:srgbClr val="3C3B3C"/>
                </a:solidFill>
                <a:latin typeface="Century Gothic Paneuropean Bold"/>
                <a:ea typeface="Century Gothic Paneuropean Bold"/>
                <a:cs typeface="Century Gothic Paneuropean Bold"/>
                <a:sym typeface="Century Gothic Paneuropean Bold"/>
              </a:rPr>
              <a:t>НЕ ОБЖАЛУЕТСЯ В СУД!</a:t>
            </a:r>
          </a:p>
        </p:txBody>
      </p:sp>
      <p:sp>
        <p:nvSpPr>
          <p:cNvPr id="3" name="TextBox 3"/>
          <p:cNvSpPr txBox="1"/>
          <p:nvPr/>
        </p:nvSpPr>
        <p:spPr>
          <a:xfrm>
            <a:off x="960482" y="1935775"/>
            <a:ext cx="8541944" cy="1479147"/>
          </a:xfrm>
          <a:prstGeom prst="rect">
            <a:avLst/>
          </a:prstGeom>
        </p:spPr>
        <p:txBody>
          <a:bodyPr lIns="0" tIns="0" rIns="0" bIns="0" rtlCol="0" anchor="t">
            <a:spAutoFit/>
          </a:bodyPr>
          <a:lstStyle/>
          <a:p>
            <a:pPr algn="l">
              <a:lnSpc>
                <a:spcPts val="3500"/>
              </a:lnSpc>
            </a:pPr>
            <a:r>
              <a:rPr lang="en-US" sz="2900" b="1">
                <a:solidFill>
                  <a:srgbClr val="3C3B3C"/>
                </a:solidFill>
                <a:latin typeface="Century Gothic Paneuropean Bold"/>
                <a:ea typeface="Century Gothic Paneuropean Bold"/>
                <a:cs typeface="Century Gothic Paneuropean Bold"/>
                <a:sym typeface="Century Gothic Paneuropean Bold"/>
              </a:rPr>
              <a:t>Предварительный акт налоговой проверки вручается до составления акта налоговой проверки. Не применяется:</a:t>
            </a:r>
          </a:p>
        </p:txBody>
      </p:sp>
      <p:sp>
        <p:nvSpPr>
          <p:cNvPr id="4" name="TextBox 4"/>
          <p:cNvSpPr txBox="1"/>
          <p:nvPr/>
        </p:nvSpPr>
        <p:spPr>
          <a:xfrm>
            <a:off x="9587351" y="2198172"/>
            <a:ext cx="7678303" cy="7447767"/>
          </a:xfrm>
          <a:prstGeom prst="rect">
            <a:avLst/>
          </a:prstGeom>
        </p:spPr>
        <p:txBody>
          <a:bodyPr lIns="0" tIns="0" rIns="0" bIns="0" rtlCol="0" anchor="t">
            <a:spAutoFit/>
          </a:bodyPr>
          <a:lstStyle/>
          <a:p>
            <a:pPr algn="l">
              <a:lnSpc>
                <a:spcPts val="2602"/>
              </a:lnSpc>
            </a:pPr>
            <a:r>
              <a:rPr lang="en-US" sz="2099" dirty="0" err="1">
                <a:solidFill>
                  <a:srgbClr val="3C3B3C"/>
                </a:solidFill>
                <a:latin typeface="Century Gothic Paneuropean"/>
                <a:ea typeface="Century Gothic Paneuropean"/>
                <a:cs typeface="Century Gothic Paneuropean"/>
                <a:sym typeface="Century Gothic Paneuropean"/>
              </a:rPr>
              <a:t>Возражения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представляются</a:t>
            </a:r>
            <a:r>
              <a:rPr lang="en-US" sz="2099" dirty="0">
                <a:solidFill>
                  <a:srgbClr val="3C3B3C"/>
                </a:solidFill>
                <a:latin typeface="Century Gothic Paneuropean"/>
                <a:ea typeface="Century Gothic Paneuropean"/>
                <a:cs typeface="Century Gothic Paneuropean"/>
                <a:sym typeface="Century Gothic Paneuropean"/>
              </a:rPr>
              <a:t> в </a:t>
            </a:r>
            <a:r>
              <a:rPr lang="en-US" sz="2099" dirty="0" err="1">
                <a:solidFill>
                  <a:srgbClr val="3C3B3C"/>
                </a:solidFill>
                <a:latin typeface="Century Gothic Paneuropean"/>
                <a:ea typeface="Century Gothic Paneuropean"/>
                <a:cs typeface="Century Gothic Paneuropean"/>
                <a:sym typeface="Century Gothic Paneuropean"/>
              </a:rPr>
              <a:t>течение</a:t>
            </a:r>
            <a:r>
              <a:rPr lang="en-US" sz="2099" dirty="0">
                <a:solidFill>
                  <a:srgbClr val="3C3B3C"/>
                </a:solidFill>
                <a:latin typeface="Century Gothic Paneuropean"/>
                <a:ea typeface="Century Gothic Paneuropean"/>
                <a:cs typeface="Century Gothic Paneuropean"/>
                <a:sym typeface="Century Gothic Paneuropean"/>
              </a:rPr>
              <a:t> 15 </a:t>
            </a:r>
            <a:r>
              <a:rPr lang="en-US" sz="2099" dirty="0" err="1">
                <a:solidFill>
                  <a:srgbClr val="3C3B3C"/>
                </a:solidFill>
                <a:latin typeface="Century Gothic Paneuropean"/>
                <a:ea typeface="Century Gothic Paneuropean"/>
                <a:cs typeface="Century Gothic Paneuropean"/>
                <a:sym typeface="Century Gothic Paneuropean"/>
              </a:rPr>
              <a:t>рабочих</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дней</a:t>
            </a:r>
            <a:r>
              <a:rPr lang="en-US" sz="2099" dirty="0">
                <a:solidFill>
                  <a:srgbClr val="3C3B3C"/>
                </a:solidFill>
                <a:latin typeface="Century Gothic Paneuropean"/>
                <a:ea typeface="Century Gothic Paneuropean"/>
                <a:cs typeface="Century Gothic Paneuropean"/>
                <a:sym typeface="Century Gothic Paneuropean"/>
              </a:rPr>
              <a:t> в </a:t>
            </a:r>
            <a:r>
              <a:rPr lang="en-US" sz="2099" dirty="0" err="1">
                <a:solidFill>
                  <a:srgbClr val="3C3B3C"/>
                </a:solidFill>
                <a:latin typeface="Century Gothic Paneuropean"/>
                <a:ea typeface="Century Gothic Paneuropean"/>
                <a:cs typeface="Century Gothic Paneuropean"/>
                <a:sym typeface="Century Gothic Paneuropean"/>
              </a:rPr>
              <a:t>явочном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порядке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электронным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способом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Налоговый</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орган</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должен</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рассмотреть</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возражения</a:t>
            </a:r>
            <a:r>
              <a:rPr lang="en-US" sz="2099" dirty="0">
                <a:solidFill>
                  <a:srgbClr val="3C3B3C"/>
                </a:solidFill>
                <a:latin typeface="Century Gothic Paneuropean"/>
                <a:ea typeface="Century Gothic Paneuropean"/>
                <a:cs typeface="Century Gothic Paneuropean"/>
                <a:sym typeface="Century Gothic Paneuropean"/>
              </a:rPr>
              <a:t> в </a:t>
            </a:r>
            <a:r>
              <a:rPr lang="en-US" sz="2099" dirty="0" err="1">
                <a:solidFill>
                  <a:srgbClr val="3C3B3C"/>
                </a:solidFill>
                <a:latin typeface="Century Gothic Paneuropean"/>
                <a:ea typeface="Century Gothic Paneuropean"/>
                <a:cs typeface="Century Gothic Paneuropean"/>
                <a:sym typeface="Century Gothic Paneuropean"/>
              </a:rPr>
              <a:t>течение</a:t>
            </a:r>
            <a:r>
              <a:rPr lang="en-US" sz="2099" dirty="0">
                <a:solidFill>
                  <a:srgbClr val="3C3B3C"/>
                </a:solidFill>
                <a:latin typeface="Century Gothic Paneuropean"/>
                <a:ea typeface="Century Gothic Paneuropean"/>
                <a:cs typeface="Century Gothic Paneuropean"/>
                <a:sym typeface="Century Gothic Paneuropean"/>
              </a:rPr>
              <a:t> 5 </a:t>
            </a:r>
            <a:r>
              <a:rPr lang="en-US" sz="2099" dirty="0" err="1">
                <a:solidFill>
                  <a:srgbClr val="3C3B3C"/>
                </a:solidFill>
                <a:latin typeface="Century Gothic Paneuropean"/>
                <a:ea typeface="Century Gothic Paneuropean"/>
                <a:cs typeface="Century Gothic Paneuropean"/>
                <a:sym typeface="Century Gothic Paneuropean"/>
              </a:rPr>
              <a:t>рабочих</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дней</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со</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дня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регитрации</a:t>
            </a:r>
            <a:r>
              <a:rPr lang="en-US" sz="2099" dirty="0">
                <a:solidFill>
                  <a:srgbClr val="3C3B3C"/>
                </a:solidFill>
                <a:latin typeface="Century Gothic Paneuropean"/>
                <a:ea typeface="Century Gothic Paneuropean"/>
                <a:cs typeface="Century Gothic Paneuropean"/>
                <a:sym typeface="Century Gothic Paneuropean"/>
              </a:rPr>
              <a:t>. </a:t>
            </a:r>
          </a:p>
          <a:p>
            <a:pPr algn="l">
              <a:lnSpc>
                <a:spcPts val="2602"/>
              </a:lnSpc>
            </a:pPr>
            <a:endParaRPr lang="en-US" sz="2099" dirty="0">
              <a:solidFill>
                <a:srgbClr val="3C3B3C"/>
              </a:solidFill>
              <a:latin typeface="Century Gothic Paneuropean"/>
              <a:ea typeface="Century Gothic Paneuropean"/>
              <a:cs typeface="Century Gothic Paneuropean"/>
              <a:sym typeface="Century Gothic Paneuropean"/>
            </a:endParaRPr>
          </a:p>
          <a:p>
            <a:pPr algn="l">
              <a:lnSpc>
                <a:spcPts val="2602"/>
              </a:lnSpc>
            </a:pPr>
            <a:r>
              <a:rPr lang="en-US" sz="2099" dirty="0" err="1">
                <a:solidFill>
                  <a:srgbClr val="3C3B3C"/>
                </a:solidFill>
                <a:latin typeface="Century Gothic Paneuropean"/>
                <a:ea typeface="Century Gothic Paneuropean"/>
                <a:cs typeface="Century Gothic Paneuropean"/>
                <a:sym typeface="Century Gothic Paneuropean"/>
              </a:rPr>
              <a:t>Может</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быть</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продлен</a:t>
            </a:r>
            <a:r>
              <a:rPr lang="en-US" sz="2099" dirty="0">
                <a:solidFill>
                  <a:srgbClr val="3C3B3C"/>
                </a:solidFill>
                <a:latin typeface="Century Gothic Paneuropean"/>
                <a:ea typeface="Century Gothic Paneuropean"/>
                <a:cs typeface="Century Gothic Paneuropean"/>
                <a:sym typeface="Century Gothic Paneuropean"/>
              </a:rPr>
              <a:t>:</a:t>
            </a:r>
          </a:p>
          <a:p>
            <a:pPr algn="l">
              <a:lnSpc>
                <a:spcPts val="2602"/>
              </a:lnSpc>
            </a:pPr>
            <a:r>
              <a:rPr lang="en-US" sz="2099" dirty="0" err="1">
                <a:solidFill>
                  <a:srgbClr val="3C3B3C"/>
                </a:solidFill>
                <a:latin typeface="Century Gothic Paneuropean"/>
                <a:ea typeface="Century Gothic Paneuropean"/>
                <a:cs typeface="Century Gothic Paneuropean"/>
                <a:sym typeface="Century Gothic Paneuropean"/>
              </a:rPr>
              <a:t>Запрос</a:t>
            </a:r>
            <a:r>
              <a:rPr lang="en-US" sz="2099" dirty="0">
                <a:solidFill>
                  <a:srgbClr val="3C3B3C"/>
                </a:solidFill>
                <a:latin typeface="Century Gothic Paneuropean"/>
                <a:ea typeface="Century Gothic Paneuropean"/>
                <a:cs typeface="Century Gothic Paneuropean"/>
                <a:sym typeface="Century Gothic Paneuropean"/>
              </a:rPr>
              <a:t> в ОГД;</a:t>
            </a:r>
          </a:p>
          <a:p>
            <a:pPr algn="l">
              <a:lnSpc>
                <a:spcPts val="2602"/>
              </a:lnSpc>
            </a:pPr>
            <a:r>
              <a:rPr lang="en-US" sz="2099" dirty="0" err="1">
                <a:solidFill>
                  <a:srgbClr val="3C3B3C"/>
                </a:solidFill>
                <a:latin typeface="Century Gothic Paneuropean"/>
                <a:ea typeface="Century Gothic Paneuropean"/>
                <a:cs typeface="Century Gothic Paneuropean"/>
                <a:sym typeface="Century Gothic Paneuropean"/>
              </a:rPr>
              <a:t>Налогоплательщику</a:t>
            </a:r>
            <a:r>
              <a:rPr lang="en-US" sz="2099" dirty="0">
                <a:solidFill>
                  <a:srgbClr val="3C3B3C"/>
                </a:solidFill>
                <a:latin typeface="Century Gothic Paneuropean"/>
                <a:ea typeface="Century Gothic Paneuropean"/>
                <a:cs typeface="Century Gothic Paneuropean"/>
                <a:sym typeface="Century Gothic Paneuropean"/>
              </a:rPr>
              <a:t> и </a:t>
            </a:r>
            <a:r>
              <a:rPr lang="en-US" sz="2099" dirty="0" err="1">
                <a:solidFill>
                  <a:srgbClr val="3C3B3C"/>
                </a:solidFill>
                <a:latin typeface="Century Gothic Paneuropean"/>
                <a:ea typeface="Century Gothic Paneuropean"/>
                <a:cs typeface="Century Gothic Paneuropean"/>
                <a:sym typeface="Century Gothic Paneuropean"/>
              </a:rPr>
              <a:t>иные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соответствующие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организации</a:t>
            </a:r>
            <a:r>
              <a:rPr lang="en-US" sz="2099" dirty="0">
                <a:solidFill>
                  <a:srgbClr val="3C3B3C"/>
                </a:solidFill>
                <a:latin typeface="Century Gothic Paneuropean"/>
                <a:ea typeface="Century Gothic Paneuropean"/>
                <a:cs typeface="Century Gothic Paneuropean"/>
                <a:sym typeface="Century Gothic Paneuropean"/>
              </a:rPr>
              <a:t>. </a:t>
            </a:r>
          </a:p>
          <a:p>
            <a:pPr algn="l">
              <a:lnSpc>
                <a:spcPts val="2602"/>
              </a:lnSpc>
            </a:pPr>
            <a:endParaRPr lang="en-US" sz="2099" dirty="0">
              <a:solidFill>
                <a:srgbClr val="3C3B3C"/>
              </a:solidFill>
              <a:latin typeface="Century Gothic Paneuropean"/>
              <a:ea typeface="Century Gothic Paneuropean"/>
              <a:cs typeface="Century Gothic Paneuropean"/>
              <a:sym typeface="Century Gothic Paneuropean"/>
            </a:endParaRPr>
          </a:p>
          <a:p>
            <a:pPr algn="l">
              <a:lnSpc>
                <a:spcPts val="2602"/>
              </a:lnSpc>
            </a:pPr>
            <a:r>
              <a:rPr lang="en-US" sz="2099" dirty="0">
                <a:solidFill>
                  <a:srgbClr val="3C3B3C"/>
                </a:solidFill>
                <a:latin typeface="Century Gothic Paneuropean"/>
                <a:ea typeface="Century Gothic Paneuropean"/>
                <a:cs typeface="Century Gothic Paneuropean"/>
                <a:sym typeface="Century Gothic Paneuropean"/>
              </a:rPr>
              <a:t>В случае </a:t>
            </a:r>
            <a:r>
              <a:rPr lang="en-US" sz="2099" dirty="0" err="1">
                <a:solidFill>
                  <a:srgbClr val="3C3B3C"/>
                </a:solidFill>
                <a:latin typeface="Century Gothic Paneuropean"/>
                <a:ea typeface="Century Gothic Paneuropean"/>
                <a:cs typeface="Century Gothic Paneuropean"/>
                <a:sym typeface="Century Gothic Paneuropean"/>
              </a:rPr>
              <a:t>несогласия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налогового</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органа</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Управления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проводившего</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проверку</a:t>
            </a:r>
            <a:r>
              <a:rPr lang="en-US" sz="2099" dirty="0">
                <a:solidFill>
                  <a:srgbClr val="3C3B3C"/>
                </a:solidFill>
                <a:latin typeface="Century Gothic Paneuropean"/>
                <a:ea typeface="Century Gothic Paneuropean"/>
                <a:cs typeface="Century Gothic Paneuropean"/>
                <a:sym typeface="Century Gothic Paneuropean"/>
              </a:rPr>
              <a:t>) с </a:t>
            </a:r>
            <a:r>
              <a:rPr lang="en-US" sz="2099" dirty="0" err="1">
                <a:solidFill>
                  <a:srgbClr val="3C3B3C"/>
                </a:solidFill>
                <a:latin typeface="Century Gothic Paneuropean"/>
                <a:ea typeface="Century Gothic Paneuropean"/>
                <a:cs typeface="Century Gothic Paneuropean"/>
                <a:sym typeface="Century Gothic Paneuropean"/>
              </a:rPr>
              <a:t>возражениями</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материалы</a:t>
            </a:r>
            <a:r>
              <a:rPr lang="en-US" sz="2099" dirty="0">
                <a:solidFill>
                  <a:srgbClr val="3C3B3C"/>
                </a:solidFill>
                <a:latin typeface="Century Gothic Paneuropean"/>
                <a:ea typeface="Century Gothic Paneuropean"/>
                <a:cs typeface="Century Gothic Paneuropean"/>
                <a:sym typeface="Century Gothic Paneuropean"/>
              </a:rPr>
              <a:t> с </a:t>
            </a:r>
            <a:r>
              <a:rPr lang="en-US" sz="2099" dirty="0" err="1">
                <a:solidFill>
                  <a:srgbClr val="3C3B3C"/>
                </a:solidFill>
                <a:latin typeface="Century Gothic Paneuropean"/>
                <a:ea typeface="Century Gothic Paneuropean"/>
                <a:cs typeface="Century Gothic Paneuropean"/>
                <a:sym typeface="Century Gothic Paneuropean"/>
              </a:rPr>
              <a:t>запросом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Управления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направляются</a:t>
            </a:r>
            <a:r>
              <a:rPr lang="en-US" sz="2099" dirty="0">
                <a:solidFill>
                  <a:srgbClr val="3C3B3C"/>
                </a:solidFill>
                <a:latin typeface="Century Gothic Paneuropean"/>
                <a:ea typeface="Century Gothic Paneuropean"/>
                <a:cs typeface="Century Gothic Paneuropean"/>
                <a:sym typeface="Century Gothic Paneuropean"/>
              </a:rPr>
              <a:t> в ДГД (</a:t>
            </a:r>
            <a:r>
              <a:rPr lang="en-US" sz="2099" dirty="0" err="1">
                <a:solidFill>
                  <a:srgbClr val="3C3B3C"/>
                </a:solidFill>
                <a:latin typeface="Century Gothic Paneuropean"/>
                <a:ea typeface="Century Gothic Paneuropean"/>
                <a:cs typeface="Century Gothic Paneuropean"/>
                <a:sym typeface="Century Gothic Paneuropean"/>
              </a:rPr>
              <a:t>все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иные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или</a:t>
            </a:r>
            <a:r>
              <a:rPr lang="en-US" sz="2099" dirty="0">
                <a:solidFill>
                  <a:srgbClr val="3C3B3C"/>
                </a:solidFill>
                <a:latin typeface="Century Gothic Paneuropean"/>
                <a:ea typeface="Century Gothic Paneuropean"/>
                <a:cs typeface="Century Gothic Paneuropean"/>
                <a:sym typeface="Century Gothic Paneuropean"/>
              </a:rPr>
              <a:t> КГД (</a:t>
            </a:r>
            <a:r>
              <a:rPr lang="en-US" sz="2099" dirty="0" err="1">
                <a:solidFill>
                  <a:srgbClr val="3C3B3C"/>
                </a:solidFill>
                <a:latin typeface="Century Gothic Paneuropean"/>
                <a:ea typeface="Century Gothic Paneuropean"/>
                <a:cs typeface="Century Gothic Paneuropean"/>
                <a:sym typeface="Century Gothic Paneuropean"/>
              </a:rPr>
              <a:t>налогоплательщики</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подлежащие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налоговому</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мониторингу</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налогоплательщиков</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заключивших</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инвест</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контракты</a:t>
            </a:r>
            <a:r>
              <a:rPr lang="en-US" sz="2099" dirty="0">
                <a:solidFill>
                  <a:srgbClr val="3C3B3C"/>
                </a:solidFill>
                <a:latin typeface="Century Gothic Paneuropean"/>
                <a:ea typeface="Century Gothic Paneuropean"/>
                <a:cs typeface="Century Gothic Paneuropean"/>
                <a:sym typeface="Century Gothic Paneuropean"/>
              </a:rPr>
              <a:t>). </a:t>
            </a:r>
          </a:p>
          <a:p>
            <a:pPr algn="l">
              <a:lnSpc>
                <a:spcPts val="2602"/>
              </a:lnSpc>
            </a:pPr>
            <a:r>
              <a:rPr lang="en-US" sz="2099" dirty="0">
                <a:solidFill>
                  <a:srgbClr val="3C3B3C"/>
                </a:solidFill>
                <a:latin typeface="Century Gothic Paneuropean"/>
                <a:ea typeface="Century Gothic Paneuropean"/>
                <a:cs typeface="Century Gothic Paneuropean"/>
                <a:sym typeface="Century Gothic Paneuropean"/>
              </a:rPr>
              <a:t>КГД и ДГД </a:t>
            </a:r>
            <a:r>
              <a:rPr lang="en-US" sz="2099" dirty="0" err="1">
                <a:solidFill>
                  <a:srgbClr val="3C3B3C"/>
                </a:solidFill>
                <a:latin typeface="Century Gothic Paneuropean"/>
                <a:ea typeface="Century Gothic Paneuropean"/>
                <a:cs typeface="Century Gothic Paneuropean"/>
                <a:sym typeface="Century Gothic Paneuropean"/>
              </a:rPr>
              <a:t>рассматривает</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запрос</a:t>
            </a:r>
            <a:r>
              <a:rPr lang="en-US" sz="2099" dirty="0">
                <a:solidFill>
                  <a:srgbClr val="3C3B3C"/>
                </a:solidFill>
                <a:latin typeface="Century Gothic Paneuropean"/>
                <a:ea typeface="Century Gothic Paneuropean"/>
                <a:cs typeface="Century Gothic Paneuropean"/>
                <a:sym typeface="Century Gothic Paneuropean"/>
              </a:rPr>
              <a:t> в </a:t>
            </a:r>
            <a:r>
              <a:rPr lang="en-US" sz="2099" dirty="0" err="1">
                <a:solidFill>
                  <a:srgbClr val="3C3B3C"/>
                </a:solidFill>
                <a:latin typeface="Century Gothic Paneuropean"/>
                <a:ea typeface="Century Gothic Paneuropean"/>
                <a:cs typeface="Century Gothic Paneuropean"/>
                <a:sym typeface="Century Gothic Paneuropean"/>
              </a:rPr>
              <a:t>течение</a:t>
            </a:r>
            <a:r>
              <a:rPr lang="en-US" sz="2099" dirty="0">
                <a:solidFill>
                  <a:srgbClr val="3C3B3C"/>
                </a:solidFill>
                <a:latin typeface="Century Gothic Paneuropean"/>
                <a:ea typeface="Century Gothic Paneuropean"/>
                <a:cs typeface="Century Gothic Paneuropean"/>
                <a:sym typeface="Century Gothic Paneuropean"/>
              </a:rPr>
              <a:t> 10 </a:t>
            </a:r>
            <a:r>
              <a:rPr lang="en-US" sz="2099" dirty="0" err="1">
                <a:solidFill>
                  <a:srgbClr val="3C3B3C"/>
                </a:solidFill>
                <a:latin typeface="Century Gothic Paneuropean"/>
                <a:ea typeface="Century Gothic Paneuropean"/>
                <a:cs typeface="Century Gothic Paneuropean"/>
                <a:sym typeface="Century Gothic Paneuropean"/>
              </a:rPr>
              <a:t>рабочих</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дня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со</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дня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его</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получения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При</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этом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данный</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срок</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может</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быть</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продлен</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срок</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не</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более</a:t>
            </a:r>
            <a:r>
              <a:rPr lang="en-US" sz="2099" dirty="0">
                <a:solidFill>
                  <a:srgbClr val="3C3B3C"/>
                </a:solidFill>
                <a:latin typeface="Century Gothic Paneuropean"/>
                <a:ea typeface="Century Gothic Paneuropean"/>
                <a:cs typeface="Century Gothic Paneuropean"/>
                <a:sym typeface="Century Gothic Paneuropean"/>
              </a:rPr>
              <a:t> 30 </a:t>
            </a:r>
            <a:r>
              <a:rPr lang="en-US" sz="2099" dirty="0" err="1">
                <a:solidFill>
                  <a:srgbClr val="3C3B3C"/>
                </a:solidFill>
                <a:latin typeface="Century Gothic Paneuropean"/>
                <a:ea typeface="Century Gothic Paneuropean"/>
                <a:cs typeface="Century Gothic Paneuropean"/>
                <a:sym typeface="Century Gothic Paneuropean"/>
              </a:rPr>
              <a:t>календарных</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дней</a:t>
            </a:r>
            <a:r>
              <a:rPr lang="en-US" sz="2099" dirty="0">
                <a:solidFill>
                  <a:srgbClr val="3C3B3C"/>
                </a:solidFill>
                <a:latin typeface="Century Gothic Paneuropean"/>
                <a:ea typeface="Century Gothic Paneuropean"/>
                <a:cs typeface="Century Gothic Paneuropean"/>
                <a:sym typeface="Century Gothic Paneuropean"/>
              </a:rPr>
              <a:t>.</a:t>
            </a:r>
          </a:p>
          <a:p>
            <a:pPr algn="l">
              <a:lnSpc>
                <a:spcPts val="2602"/>
              </a:lnSpc>
            </a:pPr>
            <a:endParaRPr lang="en-US" sz="2099" dirty="0">
              <a:solidFill>
                <a:srgbClr val="3C3B3C"/>
              </a:solidFill>
              <a:latin typeface="Century Gothic Paneuropean"/>
              <a:ea typeface="Century Gothic Paneuropean"/>
              <a:cs typeface="Century Gothic Paneuropean"/>
              <a:sym typeface="Century Gothic Paneuropean"/>
            </a:endParaRPr>
          </a:p>
          <a:p>
            <a:pPr algn="l">
              <a:lnSpc>
                <a:spcPts val="2602"/>
              </a:lnSpc>
            </a:pPr>
            <a:r>
              <a:rPr lang="en-US" sz="2099" dirty="0" err="1">
                <a:solidFill>
                  <a:srgbClr val="3C3B3C"/>
                </a:solidFill>
                <a:latin typeface="Century Gothic Paneuropean"/>
                <a:ea typeface="Century Gothic Paneuropean"/>
                <a:cs typeface="Century Gothic Paneuropean"/>
                <a:sym typeface="Century Gothic Paneuropean"/>
              </a:rPr>
              <a:t>По</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результатам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рассмотрения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возражения</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налоговый</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орган</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выносит</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акт</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налоговой</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проверки</a:t>
            </a:r>
            <a:r>
              <a:rPr lang="en-US" sz="2099" dirty="0">
                <a:solidFill>
                  <a:srgbClr val="3C3B3C"/>
                </a:solidFill>
                <a:latin typeface="Century Gothic Paneuropean"/>
                <a:ea typeface="Century Gothic Paneuropean"/>
                <a:cs typeface="Century Gothic Paneuropean"/>
                <a:sym typeface="Century Gothic Paneuropean"/>
              </a:rPr>
              <a:t> с </a:t>
            </a:r>
            <a:r>
              <a:rPr lang="en-US" sz="2099" dirty="0" err="1">
                <a:solidFill>
                  <a:srgbClr val="3C3B3C"/>
                </a:solidFill>
                <a:latin typeface="Century Gothic Paneuropean"/>
                <a:ea typeface="Century Gothic Paneuropean"/>
                <a:cs typeface="Century Gothic Paneuropean"/>
                <a:sym typeface="Century Gothic Paneuropean"/>
              </a:rPr>
              <a:t>учетом</a:t>
            </a:r>
            <a:r>
              <a:rPr lang="en-US" sz="2099" dirty="0">
                <a:solidFill>
                  <a:srgbClr val="3C3B3C"/>
                </a:solidFill>
                <a:latin typeface="Century Gothic Paneuropean"/>
                <a:ea typeface="Century Gothic Paneuropean"/>
                <a:cs typeface="Century Gothic Paneuropean"/>
                <a:sym typeface="Century Gothic Paneuropean"/>
              </a:rPr>
              <a:t> </a:t>
            </a:r>
            <a:r>
              <a:rPr lang="en-US" sz="2099" dirty="0" err="1">
                <a:solidFill>
                  <a:srgbClr val="3C3B3C"/>
                </a:solidFill>
                <a:latin typeface="Century Gothic Paneuropean"/>
                <a:ea typeface="Century Gothic Paneuropean"/>
                <a:cs typeface="Century Gothic Paneuropean"/>
                <a:sym typeface="Century Gothic Paneuropean"/>
              </a:rPr>
              <a:t>ответа</a:t>
            </a:r>
            <a:r>
              <a:rPr lang="en-US" sz="2099" dirty="0">
                <a:solidFill>
                  <a:srgbClr val="3C3B3C"/>
                </a:solidFill>
                <a:latin typeface="Century Gothic Paneuropean"/>
                <a:ea typeface="Century Gothic Paneuropean"/>
                <a:cs typeface="Century Gothic Paneuropean"/>
                <a:sym typeface="Century Gothic Paneuropean"/>
              </a:rPr>
              <a:t> ДГД / КГД.</a:t>
            </a:r>
          </a:p>
        </p:txBody>
      </p:sp>
      <p:sp>
        <p:nvSpPr>
          <p:cNvPr id="5" name="TextBox 5"/>
          <p:cNvSpPr txBox="1"/>
          <p:nvPr/>
        </p:nvSpPr>
        <p:spPr>
          <a:xfrm>
            <a:off x="1552165" y="3542300"/>
            <a:ext cx="7349128" cy="958949"/>
          </a:xfrm>
          <a:prstGeom prst="rect">
            <a:avLst/>
          </a:prstGeom>
        </p:spPr>
        <p:txBody>
          <a:bodyPr lIns="0" tIns="0" rIns="0" bIns="0" rtlCol="0" anchor="t">
            <a:spAutoFit/>
          </a:bodyPr>
          <a:lstStyle/>
          <a:p>
            <a:pPr algn="l">
              <a:lnSpc>
                <a:spcPts val="2500"/>
              </a:lnSpc>
            </a:pPr>
            <a:r>
              <a:rPr lang="en-US" sz="2500" dirty="0" err="1">
                <a:solidFill>
                  <a:srgbClr val="000000"/>
                </a:solidFill>
                <a:latin typeface="Century Gothic Paneuropean"/>
                <a:ea typeface="Century Gothic Paneuropean"/>
                <a:cs typeface="Century Gothic Paneuropean"/>
                <a:sym typeface="Century Gothic Paneuropean"/>
              </a:rPr>
              <a:t>При</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тематической</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проверке</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по</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поручению</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уполномоченного</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органа</a:t>
            </a:r>
            <a:r>
              <a:rPr lang="en-US" sz="2500" dirty="0">
                <a:solidFill>
                  <a:srgbClr val="000000"/>
                </a:solidFill>
                <a:latin typeface="Century Gothic Paneuropean"/>
                <a:ea typeface="Century Gothic Paneuropean"/>
                <a:cs typeface="Century Gothic Paneuropean"/>
                <a:sym typeface="Century Gothic Paneuropean"/>
              </a:rPr>
              <a:t> (в </a:t>
            </a:r>
            <a:r>
              <a:rPr lang="en-US" sz="2500" dirty="0" err="1">
                <a:solidFill>
                  <a:srgbClr val="000000"/>
                </a:solidFill>
                <a:latin typeface="Century Gothic Paneuropean"/>
                <a:ea typeface="Century Gothic Paneuropean"/>
                <a:cs typeface="Century Gothic Paneuropean"/>
                <a:sym typeface="Century Gothic Paneuropean"/>
              </a:rPr>
              <a:t>рамках</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рассмотрения</a:t>
            </a:r>
            <a:r>
              <a:rPr lang="en-US" sz="2500" dirty="0">
                <a:solidFill>
                  <a:srgbClr val="000000"/>
                </a:solidFill>
                <a:latin typeface="Century Gothic Paneuropean"/>
                <a:ea typeface="Century Gothic Paneuropean"/>
                <a:cs typeface="Century Gothic Paneuropean"/>
                <a:sym typeface="Century Gothic Paneuropean"/>
              </a:rPr>
              <a:t> </a:t>
            </a:r>
            <a:r>
              <a:rPr lang="en-US" sz="2500" dirty="0" err="1">
                <a:solidFill>
                  <a:srgbClr val="000000"/>
                </a:solidFill>
                <a:latin typeface="Century Gothic Paneuropean"/>
                <a:ea typeface="Century Gothic Paneuropean"/>
                <a:cs typeface="Century Gothic Paneuropean"/>
                <a:sym typeface="Century Gothic Paneuropean"/>
              </a:rPr>
              <a:t>жалобы</a:t>
            </a:r>
            <a:r>
              <a:rPr lang="en-US" sz="2500" dirty="0">
                <a:solidFill>
                  <a:srgbClr val="000000"/>
                </a:solidFill>
                <a:latin typeface="Century Gothic Paneuropean"/>
                <a:ea typeface="Century Gothic Paneuropean"/>
                <a:cs typeface="Century Gothic Paneuropean"/>
                <a:sym typeface="Century Gothic Paneuropean"/>
              </a:rPr>
              <a:t>)  (п. 3 </a:t>
            </a:r>
            <a:r>
              <a:rPr lang="en-US" sz="2500" dirty="0" err="1">
                <a:solidFill>
                  <a:srgbClr val="000000"/>
                </a:solidFill>
                <a:latin typeface="Century Gothic Paneuropean"/>
                <a:ea typeface="Century Gothic Paneuropean"/>
                <a:cs typeface="Century Gothic Paneuropean"/>
                <a:sym typeface="Century Gothic Paneuropean"/>
              </a:rPr>
              <a:t>ст</a:t>
            </a:r>
            <a:r>
              <a:rPr lang="en-US" sz="2500" dirty="0">
                <a:solidFill>
                  <a:srgbClr val="000000"/>
                </a:solidFill>
                <a:latin typeface="Century Gothic Paneuropean"/>
                <a:ea typeface="Century Gothic Paneuropean"/>
                <a:cs typeface="Century Gothic Paneuropean"/>
                <a:sym typeface="Century Gothic Paneuropean"/>
              </a:rPr>
              <a:t>. 169 НК)</a:t>
            </a:r>
          </a:p>
        </p:txBody>
      </p:sp>
      <p:grpSp>
        <p:nvGrpSpPr>
          <p:cNvPr id="6" name="Group 6"/>
          <p:cNvGrpSpPr/>
          <p:nvPr/>
        </p:nvGrpSpPr>
        <p:grpSpPr>
          <a:xfrm>
            <a:off x="1060733" y="2499208"/>
            <a:ext cx="919448" cy="828294"/>
            <a:chOff x="0" y="0"/>
            <a:chExt cx="1225931" cy="1104392"/>
          </a:xfrm>
        </p:grpSpPr>
        <p:sp>
          <p:nvSpPr>
            <p:cNvPr id="7" name="Freeform 7"/>
            <p:cNvSpPr/>
            <p:nvPr/>
          </p:nvSpPr>
          <p:spPr>
            <a:xfrm>
              <a:off x="0" y="0"/>
              <a:ext cx="1225931" cy="1104392"/>
            </a:xfrm>
            <a:custGeom>
              <a:avLst/>
              <a:gdLst/>
              <a:ahLst/>
              <a:cxnLst/>
              <a:rect l="l" t="t" r="r" b="b"/>
              <a:pathLst>
                <a:path w="1225931" h="1104392">
                  <a:moveTo>
                    <a:pt x="0" y="0"/>
                  </a:moveTo>
                  <a:lnTo>
                    <a:pt x="1225931" y="0"/>
                  </a:lnTo>
                  <a:lnTo>
                    <a:pt x="1225931" y="1104392"/>
                  </a:lnTo>
                  <a:lnTo>
                    <a:pt x="0" y="1104392"/>
                  </a:lnTo>
                  <a:close/>
                </a:path>
              </a:pathLst>
            </a:custGeom>
            <a:blipFill>
              <a:blip r:embed="rId3"/>
              <a:stretch>
                <a:fillRect l="-190" r="-190"/>
              </a:stretch>
            </a:blipFill>
          </p:spPr>
          <p:txBody>
            <a:bodyPr/>
            <a:lstStyle/>
            <a:p>
              <a:endParaRPr lang="ru-RU"/>
            </a:p>
          </p:txBody>
        </p:sp>
      </p:grpSp>
      <p:grpSp>
        <p:nvGrpSpPr>
          <p:cNvPr id="8" name="Group 8"/>
          <p:cNvGrpSpPr/>
          <p:nvPr/>
        </p:nvGrpSpPr>
        <p:grpSpPr>
          <a:xfrm>
            <a:off x="5646620" y="2523858"/>
            <a:ext cx="919448" cy="779716"/>
            <a:chOff x="0" y="0"/>
            <a:chExt cx="1225931" cy="1039622"/>
          </a:xfrm>
        </p:grpSpPr>
        <p:sp>
          <p:nvSpPr>
            <p:cNvPr id="9" name="Freeform 9"/>
            <p:cNvSpPr/>
            <p:nvPr/>
          </p:nvSpPr>
          <p:spPr>
            <a:xfrm>
              <a:off x="0" y="0"/>
              <a:ext cx="1225931" cy="1039622"/>
            </a:xfrm>
            <a:custGeom>
              <a:avLst/>
              <a:gdLst/>
              <a:ahLst/>
              <a:cxnLst/>
              <a:rect l="l" t="t" r="r" b="b"/>
              <a:pathLst>
                <a:path w="1225931" h="1039622">
                  <a:moveTo>
                    <a:pt x="0" y="0"/>
                  </a:moveTo>
                  <a:lnTo>
                    <a:pt x="1225931" y="0"/>
                  </a:lnTo>
                  <a:lnTo>
                    <a:pt x="1225931" y="1039622"/>
                  </a:lnTo>
                  <a:lnTo>
                    <a:pt x="0" y="1039622"/>
                  </a:lnTo>
                  <a:close/>
                </a:path>
              </a:pathLst>
            </a:custGeom>
            <a:blipFill>
              <a:blip r:embed="rId4"/>
              <a:stretch>
                <a:fillRect l="-110" r="-110"/>
              </a:stretch>
            </a:blipFill>
          </p:spPr>
          <p:txBody>
            <a:bodyPr/>
            <a:lstStyle/>
            <a:p>
              <a:endParaRPr lang="ru-RU"/>
            </a:p>
          </p:txBody>
        </p:sp>
      </p:grpSp>
      <p:grpSp>
        <p:nvGrpSpPr>
          <p:cNvPr id="10" name="Group 10"/>
          <p:cNvGrpSpPr/>
          <p:nvPr/>
        </p:nvGrpSpPr>
        <p:grpSpPr>
          <a:xfrm>
            <a:off x="10376202" y="2523858"/>
            <a:ext cx="919448" cy="913924"/>
            <a:chOff x="0" y="0"/>
            <a:chExt cx="1225931" cy="1218565"/>
          </a:xfrm>
        </p:grpSpPr>
        <p:sp>
          <p:nvSpPr>
            <p:cNvPr id="11" name="Freeform 11"/>
            <p:cNvSpPr/>
            <p:nvPr/>
          </p:nvSpPr>
          <p:spPr>
            <a:xfrm>
              <a:off x="0" y="0"/>
              <a:ext cx="1225931" cy="1218565"/>
            </a:xfrm>
            <a:custGeom>
              <a:avLst/>
              <a:gdLst/>
              <a:ahLst/>
              <a:cxnLst/>
              <a:rect l="l" t="t" r="r" b="b"/>
              <a:pathLst>
                <a:path w="1225931" h="1218565">
                  <a:moveTo>
                    <a:pt x="0" y="0"/>
                  </a:moveTo>
                  <a:lnTo>
                    <a:pt x="1225931" y="0"/>
                  </a:lnTo>
                  <a:lnTo>
                    <a:pt x="1225931" y="1218565"/>
                  </a:lnTo>
                  <a:lnTo>
                    <a:pt x="0" y="1218565"/>
                  </a:lnTo>
                  <a:close/>
                </a:path>
              </a:pathLst>
            </a:custGeom>
            <a:blipFill>
              <a:blip r:embed="rId5"/>
              <a:stretch>
                <a:fillRect l="-344" r="-344"/>
              </a:stretch>
            </a:blipFill>
          </p:spPr>
          <p:txBody>
            <a:bodyPr/>
            <a:lstStyle/>
            <a:p>
              <a:endParaRPr lang="ru-RU"/>
            </a:p>
          </p:txBody>
        </p:sp>
      </p:grpSp>
      <p:sp>
        <p:nvSpPr>
          <p:cNvPr id="12" name="TextBox 12"/>
          <p:cNvSpPr txBox="1"/>
          <p:nvPr/>
        </p:nvSpPr>
        <p:spPr>
          <a:xfrm>
            <a:off x="957158" y="1043378"/>
            <a:ext cx="13264048" cy="638061"/>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a:t>
            </a:r>
          </a:p>
        </p:txBody>
      </p:sp>
      <p:grpSp>
        <p:nvGrpSpPr>
          <p:cNvPr id="13" name="Group 13"/>
          <p:cNvGrpSpPr/>
          <p:nvPr/>
        </p:nvGrpSpPr>
        <p:grpSpPr>
          <a:xfrm rot="5400000">
            <a:off x="1004888" y="3588296"/>
            <a:ext cx="380619" cy="332994"/>
            <a:chOff x="0" y="0"/>
            <a:chExt cx="507492" cy="443992"/>
          </a:xfrm>
        </p:grpSpPr>
        <p:sp>
          <p:nvSpPr>
            <p:cNvPr id="14" name="Freeform 14"/>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15" name="TextBox 15"/>
          <p:cNvSpPr txBox="1"/>
          <p:nvPr/>
        </p:nvSpPr>
        <p:spPr>
          <a:xfrm>
            <a:off x="1130322" y="5047059"/>
            <a:ext cx="7678303" cy="1294838"/>
          </a:xfrm>
          <a:prstGeom prst="rect">
            <a:avLst/>
          </a:prstGeom>
        </p:spPr>
        <p:txBody>
          <a:bodyPr lIns="0" tIns="0" rIns="0" bIns="0" rtlCol="0" anchor="t">
            <a:spAutoFit/>
          </a:bodyPr>
          <a:lstStyle/>
          <a:p>
            <a:pPr algn="l">
              <a:lnSpc>
                <a:spcPts val="3099"/>
              </a:lnSpc>
            </a:pPr>
            <a:r>
              <a:rPr lang="en-US" sz="2499" dirty="0" err="1">
                <a:solidFill>
                  <a:srgbClr val="3C3B3C"/>
                </a:solidFill>
                <a:latin typeface="Century Gothic Paneuropean"/>
                <a:ea typeface="Century Gothic Paneuropean"/>
                <a:cs typeface="Century Gothic Paneuropean"/>
                <a:sym typeface="Century Gothic Paneuropean"/>
              </a:rPr>
              <a:t>Предварительный</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акт</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вручается</a:t>
            </a:r>
            <a:r>
              <a:rPr lang="en-US" sz="2499" dirty="0">
                <a:solidFill>
                  <a:srgbClr val="3C3B3C"/>
                </a:solidFill>
                <a:latin typeface="Century Gothic Paneuropean"/>
                <a:ea typeface="Century Gothic Paneuropean"/>
                <a:cs typeface="Century Gothic Paneuropean"/>
                <a:sym typeface="Century Gothic Paneuropean"/>
              </a:rPr>
              <a:t> в </a:t>
            </a:r>
            <a:r>
              <a:rPr lang="en-US" sz="2499" dirty="0" err="1">
                <a:solidFill>
                  <a:srgbClr val="3C3B3C"/>
                </a:solidFill>
                <a:latin typeface="Century Gothic Paneuropean"/>
                <a:ea typeface="Century Gothic Paneuropean"/>
                <a:cs typeface="Century Gothic Paneuropean"/>
                <a:sym typeface="Century Gothic Paneuropean"/>
              </a:rPr>
              <a:t>сроки</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установленные</a:t>
            </a:r>
            <a:r>
              <a:rPr lang="en-US" sz="2499" dirty="0">
                <a:solidFill>
                  <a:srgbClr val="3C3B3C"/>
                </a:solidFill>
                <a:latin typeface="Century Gothic Paneuropean"/>
                <a:ea typeface="Century Gothic Paneuropean"/>
                <a:cs typeface="Century Gothic Paneuropean"/>
                <a:sym typeface="Century Gothic Paneuropean"/>
              </a:rPr>
              <a:t> УО с </a:t>
            </a:r>
            <a:r>
              <a:rPr lang="en-US" sz="2499" dirty="0" err="1">
                <a:solidFill>
                  <a:srgbClr val="3C3B3C"/>
                </a:solidFill>
                <a:latin typeface="Century Gothic Paneuropean"/>
                <a:ea typeface="Century Gothic Paneuropean"/>
                <a:cs typeface="Century Gothic Paneuropean"/>
                <a:sym typeface="Century Gothic Paneuropean"/>
              </a:rPr>
              <a:t>учетом</a:t>
            </a:r>
            <a:r>
              <a:rPr lang="en-US" sz="2499" dirty="0">
                <a:solidFill>
                  <a:srgbClr val="3C3B3C"/>
                </a:solidFill>
                <a:latin typeface="Century Gothic Paneuropean"/>
                <a:ea typeface="Century Gothic Paneuropean"/>
                <a:cs typeface="Century Gothic Paneuropean"/>
                <a:sym typeface="Century Gothic Paneuropean"/>
              </a:rPr>
              <a:t> срока </a:t>
            </a:r>
            <a:r>
              <a:rPr lang="en-US" sz="2499" dirty="0" err="1">
                <a:solidFill>
                  <a:srgbClr val="3C3B3C"/>
                </a:solidFill>
                <a:latin typeface="Century Gothic Paneuropean"/>
                <a:ea typeface="Century Gothic Paneuropean"/>
                <a:cs typeface="Century Gothic Paneuropean"/>
                <a:sym typeface="Century Gothic Paneuropean"/>
              </a:rPr>
              <a:t>на</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проведение</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проверки</a:t>
            </a:r>
            <a:r>
              <a:rPr lang="en-US" sz="2499" dirty="0">
                <a:solidFill>
                  <a:srgbClr val="3C3B3C"/>
                </a:solidFill>
                <a:latin typeface="Century Gothic Paneuropean"/>
                <a:ea typeface="Century Gothic Paneuropean"/>
                <a:cs typeface="Century Gothic Paneuropean"/>
                <a:sym typeface="Century Gothic Paneuropean"/>
              </a:rPr>
              <a:t> и срока </a:t>
            </a:r>
            <a:r>
              <a:rPr lang="en-US" sz="2499" dirty="0" err="1">
                <a:solidFill>
                  <a:srgbClr val="3C3B3C"/>
                </a:solidFill>
                <a:latin typeface="Century Gothic Paneuropean"/>
                <a:ea typeface="Century Gothic Paneuropean"/>
                <a:cs typeface="Century Gothic Paneuropean"/>
                <a:sym typeface="Century Gothic Paneuropean"/>
              </a:rPr>
              <a:t>необходимого</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для</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направления</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письменного</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возражения</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Одновременно</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вручается</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извещение</a:t>
            </a:r>
            <a:r>
              <a:rPr lang="en-US" sz="2499" dirty="0">
                <a:solidFill>
                  <a:srgbClr val="3C3B3C"/>
                </a:solidFill>
                <a:latin typeface="Century Gothic Paneuropean"/>
                <a:ea typeface="Century Gothic Paneuropean"/>
                <a:cs typeface="Century Gothic Paneuropean"/>
                <a:sym typeface="Century Gothic Paneuropean"/>
              </a:rPr>
              <a:t> о </a:t>
            </a:r>
            <a:r>
              <a:rPr lang="en-US" sz="2499" dirty="0" err="1">
                <a:solidFill>
                  <a:srgbClr val="3C3B3C"/>
                </a:solidFill>
                <a:latin typeface="Century Gothic Paneuropean"/>
                <a:ea typeface="Century Gothic Paneuropean"/>
                <a:cs typeface="Century Gothic Paneuropean"/>
                <a:sym typeface="Century Gothic Paneuropean"/>
              </a:rPr>
              <a:t>приостановлении</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налоговой</a:t>
            </a:r>
            <a:r>
              <a:rPr lang="en-US" sz="2499" dirty="0">
                <a:solidFill>
                  <a:srgbClr val="3C3B3C"/>
                </a:solidFill>
                <a:latin typeface="Century Gothic Paneuropean"/>
                <a:ea typeface="Century Gothic Paneuropean"/>
                <a:cs typeface="Century Gothic Paneuropean"/>
                <a:sym typeface="Century Gothic Paneuropean"/>
              </a:rPr>
              <a:t> </a:t>
            </a:r>
            <a:r>
              <a:rPr lang="en-US" sz="2499" dirty="0" err="1">
                <a:solidFill>
                  <a:srgbClr val="3C3B3C"/>
                </a:solidFill>
                <a:latin typeface="Century Gothic Paneuropean"/>
                <a:ea typeface="Century Gothic Paneuropean"/>
                <a:cs typeface="Century Gothic Paneuropean"/>
                <a:sym typeface="Century Gothic Paneuropean"/>
              </a:rPr>
              <a:t>проверки</a:t>
            </a:r>
            <a:r>
              <a:rPr lang="en-US" sz="2499" dirty="0">
                <a:solidFill>
                  <a:srgbClr val="3C3B3C"/>
                </a:solidFill>
                <a:latin typeface="Century Gothic Paneuropean"/>
                <a:ea typeface="Century Gothic Paneuropean"/>
                <a:cs typeface="Century Gothic Paneuropean"/>
                <a:sym typeface="Century Gothic Paneuropean"/>
              </a:rPr>
              <a:t>. </a:t>
            </a:r>
          </a:p>
        </p:txBody>
      </p:sp>
      <p:sp>
        <p:nvSpPr>
          <p:cNvPr id="16" name="Freeform 16"/>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6">
              <a:extLst>
                <a:ext uri="{96DAC541-7B7A-43D3-8B79-37D633B846F1}">
                  <asvg:svgBlip xmlns:asvg="http://schemas.microsoft.com/office/drawing/2016/SVG/main" r:embed="rId7"/>
                </a:ext>
              </a:extLst>
            </a:blip>
            <a:stretch>
              <a:fillRect t="-27006" b="-27006"/>
            </a:stretch>
          </a:blipFill>
        </p:spPr>
        <p:txBody>
          <a:bodyPr/>
          <a:lstStyle/>
          <a:p>
            <a:endParaRPr lang="ru-RU"/>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1"/>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grpSp>
        <p:nvGrpSpPr>
          <p:cNvPr id="12" name="Group 12"/>
          <p:cNvGrpSpPr/>
          <p:nvPr/>
        </p:nvGrpSpPr>
        <p:grpSpPr>
          <a:xfrm>
            <a:off x="14975938" y="8862763"/>
            <a:ext cx="2374349" cy="432550"/>
            <a:chOff x="0" y="0"/>
            <a:chExt cx="3165799" cy="576733"/>
          </a:xfrm>
        </p:grpSpPr>
        <p:sp>
          <p:nvSpPr>
            <p:cNvPr id="13" name="Freeform 13"/>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14" name="TextBox 14"/>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
        <p:nvSpPr>
          <p:cNvPr id="2" name="TextBox 5">
            <a:extLst>
              <a:ext uri="{FF2B5EF4-FFF2-40B4-BE49-F238E27FC236}">
                <a16:creationId xmlns:a16="http://schemas.microsoft.com/office/drawing/2014/main" id="{9CEF46D9-44A0-C50A-2200-97CD0EBCA8C4}"/>
              </a:ext>
            </a:extLst>
          </p:cNvPr>
          <p:cNvSpPr txBox="1"/>
          <p:nvPr/>
        </p:nvSpPr>
        <p:spPr>
          <a:xfrm>
            <a:off x="1028700" y="1490669"/>
            <a:ext cx="14969433" cy="1102866"/>
          </a:xfrm>
          <a:prstGeom prst="rect">
            <a:avLst/>
          </a:prstGeom>
        </p:spPr>
        <p:txBody>
          <a:bodyPr lIns="0" tIns="0" rIns="0" bIns="0" rtlCol="0" anchor="t">
            <a:spAutoFit/>
          </a:bodyPr>
          <a:lstStyle/>
          <a:p>
            <a:pPr algn="l">
              <a:lnSpc>
                <a:spcPts val="4320"/>
              </a:lnSpc>
            </a:pPr>
            <a:r>
              <a:rPr lang="ru-RU" sz="3600" b="1" dirty="0">
                <a:solidFill>
                  <a:srgbClr val="3C3B3C"/>
                </a:solidFill>
                <a:latin typeface="Century Gothic Paneuropean Bold"/>
                <a:ea typeface="Century Gothic Paneuropean Bold"/>
                <a:cs typeface="Century Gothic Paneuropean Bold"/>
                <a:sym typeface="Century Gothic Paneuropean Bold"/>
              </a:rPr>
              <a:t>НАЛОГОВОЕ АДМИНИСТРИРОВАНИЕ: </a:t>
            </a:r>
            <a:endParaRPr lang="en-US" sz="3600" b="1" dirty="0">
              <a:solidFill>
                <a:srgbClr val="3C3B3C"/>
              </a:solidFill>
              <a:latin typeface="Century Gothic Paneuropean Bold"/>
              <a:ea typeface="Century Gothic Paneuropean Bold"/>
              <a:cs typeface="Century Gothic Paneuropean Bold"/>
              <a:sym typeface="Century Gothic Paneuropean Bold"/>
            </a:endParaRPr>
          </a:p>
          <a:p>
            <a:pPr algn="l">
              <a:lnSpc>
                <a:spcPts val="4320"/>
              </a:lnSpc>
            </a:pPr>
            <a:r>
              <a:rPr lang="ru-RU" sz="3600" b="1" dirty="0">
                <a:solidFill>
                  <a:srgbClr val="3C3B3C"/>
                </a:solidFill>
                <a:latin typeface="Century Gothic Paneuropean Bold"/>
                <a:ea typeface="Century Gothic Paneuropean Bold"/>
                <a:cs typeface="Century Gothic Paneuropean Bold"/>
                <a:sym typeface="Century Gothic Paneuropean Bold"/>
              </a:rPr>
              <a:t>предварительные меры</a:t>
            </a:r>
            <a:endParaRPr lang="en-US" sz="3600" b="1" dirty="0">
              <a:solidFill>
                <a:srgbClr val="3C3B3C"/>
              </a:solidFill>
              <a:latin typeface="Century Gothic Paneuropean Bold"/>
              <a:ea typeface="Century Gothic Paneuropean Bold"/>
              <a:cs typeface="Century Gothic Paneuropean Bold"/>
              <a:sym typeface="Century Gothic Paneuropean Bold"/>
            </a:endParaRPr>
          </a:p>
        </p:txBody>
      </p:sp>
      <p:sp>
        <p:nvSpPr>
          <p:cNvPr id="3" name="TextBox 13">
            <a:extLst>
              <a:ext uri="{FF2B5EF4-FFF2-40B4-BE49-F238E27FC236}">
                <a16:creationId xmlns:a16="http://schemas.microsoft.com/office/drawing/2014/main" id="{8719D03C-D7F0-FC75-1391-946F2F428D25}"/>
              </a:ext>
            </a:extLst>
          </p:cNvPr>
          <p:cNvSpPr txBox="1"/>
          <p:nvPr/>
        </p:nvSpPr>
        <p:spPr>
          <a:xfrm>
            <a:off x="1028700" y="2933700"/>
            <a:ext cx="13488087" cy="5601533"/>
          </a:xfrm>
          <a:prstGeom prst="rect">
            <a:avLst/>
          </a:prstGeom>
        </p:spPr>
        <p:txBody>
          <a:bodyPr lIns="0" tIns="0" rIns="0" bIns="0" rtlCol="0" anchor="t">
            <a:spAutoFit/>
          </a:bodyPr>
          <a:lstStyle/>
          <a:p>
            <a:r>
              <a:rPr lang="ru-RU" sz="2800" dirty="0">
                <a:solidFill>
                  <a:srgbClr val="3C3B3C"/>
                </a:solidFill>
                <a:latin typeface="Century Gothic" panose="020B0502020202020204" pitchFamily="34" charset="0"/>
                <a:ea typeface="Century Gothic Paneuropean"/>
                <a:cs typeface="Century Gothic Paneuropean"/>
                <a:sym typeface="Century Gothic Paneuropean"/>
              </a:rPr>
              <a:t>Налоговое администрирование: </a:t>
            </a:r>
            <a:r>
              <a:rPr lang="ru-RU" sz="2800" dirty="0">
                <a:latin typeface="Century Gothic" panose="020B0502020202020204" pitchFamily="34" charset="0"/>
              </a:rPr>
              <a:t>комплекс мер налоговых органов для обеспечения соблюдения налогового законодательства, контроля и создания условий для уплаты налогов и платежей с использованием СУНР,  путем проведения в том числе камерального контроля (п. 2, 3 ст. 90 НК).</a:t>
            </a:r>
            <a:endParaRPr lang="en-US" sz="2800" dirty="0">
              <a:latin typeface="Century Gothic" panose="020B0502020202020204" pitchFamily="34" charset="0"/>
            </a:endParaRPr>
          </a:p>
          <a:p>
            <a:endParaRPr lang="ru-RU" sz="2800" dirty="0">
              <a:solidFill>
                <a:srgbClr val="3C3B3C"/>
              </a:solidFill>
              <a:latin typeface="Century Gothic" panose="020B0502020202020204" pitchFamily="34" charset="0"/>
              <a:ea typeface="Century Gothic Paneuropean"/>
              <a:cs typeface="Century Gothic Paneuropean"/>
              <a:sym typeface="Century Gothic Paneuropean"/>
            </a:endParaRPr>
          </a:p>
          <a:p>
            <a:r>
              <a:rPr lang="ru-RU" sz="2800" dirty="0">
                <a:solidFill>
                  <a:srgbClr val="3C3B3C"/>
                </a:solidFill>
                <a:latin typeface="Century Gothic" panose="020B0502020202020204" pitchFamily="34" charset="0"/>
                <a:ea typeface="Century Gothic Paneuropean"/>
                <a:cs typeface="Century Gothic Paneuropean"/>
                <a:sym typeface="Century Gothic Paneuropean"/>
              </a:rPr>
              <a:t>Предварительные меры обеспечения исполнения налогового обязательства:</a:t>
            </a:r>
          </a:p>
          <a:p>
            <a:endParaRPr lang="ru-RU" sz="2800" dirty="0">
              <a:solidFill>
                <a:srgbClr val="3C3B3C"/>
              </a:solidFill>
              <a:latin typeface="Century Gothic" panose="020B0502020202020204" pitchFamily="34" charset="0"/>
              <a:ea typeface="Century Gothic Paneuropean"/>
              <a:cs typeface="Century Gothic Paneuropean"/>
              <a:sym typeface="Century Gothic Paneuropean"/>
            </a:endParaRPr>
          </a:p>
          <a:p>
            <a:r>
              <a:rPr lang="ru-RU" sz="2800" dirty="0">
                <a:solidFill>
                  <a:srgbClr val="3C3B3C"/>
                </a:solidFill>
                <a:latin typeface="Century Gothic" panose="020B0502020202020204" pitchFamily="34" charset="0"/>
                <a:ea typeface="Century Gothic Paneuropean"/>
                <a:cs typeface="Century Gothic Paneuropean"/>
                <a:sym typeface="Century Gothic Paneuropean"/>
              </a:rPr>
              <a:t>Извещение (ст. 81 НК) </a:t>
            </a:r>
          </a:p>
          <a:p>
            <a:r>
              <a:rPr lang="ru-RU" sz="2800" dirty="0">
                <a:solidFill>
                  <a:srgbClr val="3C3B3C"/>
                </a:solidFill>
                <a:latin typeface="Century Gothic" panose="020B0502020202020204" pitchFamily="34" charset="0"/>
                <a:ea typeface="Century Gothic Paneuropean"/>
                <a:cs typeface="Century Gothic Paneuropean"/>
                <a:sym typeface="Century Gothic Paneuropean"/>
              </a:rPr>
              <a:t>2. Уведомление (</a:t>
            </a:r>
            <a:r>
              <a:rPr lang="ru-RU" sz="2800" dirty="0" err="1">
                <a:solidFill>
                  <a:srgbClr val="3C3B3C"/>
                </a:solidFill>
                <a:latin typeface="Century Gothic" panose="020B0502020202020204" pitchFamily="34" charset="0"/>
                <a:ea typeface="Century Gothic Paneuropean"/>
                <a:cs typeface="Century Gothic Paneuropean"/>
                <a:sym typeface="Century Gothic Paneuropean"/>
              </a:rPr>
              <a:t>пп</a:t>
            </a:r>
            <a:r>
              <a:rPr lang="ru-RU" sz="2800" dirty="0">
                <a:solidFill>
                  <a:srgbClr val="3C3B3C"/>
                </a:solidFill>
                <a:latin typeface="Century Gothic" panose="020B0502020202020204" pitchFamily="34" charset="0"/>
                <a:ea typeface="Century Gothic Paneuropean"/>
                <a:cs typeface="Century Gothic Paneuropean"/>
                <a:sym typeface="Century Gothic Paneuropean"/>
              </a:rPr>
              <a:t>. 2, 3  ст. 80 НК)</a:t>
            </a:r>
          </a:p>
          <a:p>
            <a:r>
              <a:rPr lang="ru-RU" sz="2800" dirty="0">
                <a:solidFill>
                  <a:srgbClr val="3C3B3C"/>
                </a:solidFill>
                <a:latin typeface="Century Gothic" panose="020B0502020202020204" pitchFamily="34" charset="0"/>
                <a:ea typeface="Century Gothic Paneuropean"/>
                <a:cs typeface="Century Gothic Paneuropean"/>
                <a:sym typeface="Century Gothic Paneuropean"/>
              </a:rPr>
              <a:t>2.1. Информационно-предупредительного характера (ст. 82 НК)</a:t>
            </a:r>
          </a:p>
          <a:p>
            <a:r>
              <a:rPr lang="ru-RU" sz="2800" dirty="0">
                <a:solidFill>
                  <a:srgbClr val="3C3B3C"/>
                </a:solidFill>
                <a:latin typeface="Century Gothic" panose="020B0502020202020204" pitchFamily="34" charset="0"/>
                <a:ea typeface="Century Gothic Paneuropean"/>
                <a:cs typeface="Century Gothic Paneuropean"/>
                <a:sym typeface="Century Gothic Paneuropean"/>
              </a:rPr>
              <a:t>2.2.. Обязательного характера (ст. 83 НК)</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2347" y="3417827"/>
            <a:ext cx="15629172" cy="2307698"/>
          </a:xfrm>
          <a:prstGeom prst="rect">
            <a:avLst/>
          </a:prstGeom>
        </p:spPr>
        <p:txBody>
          <a:bodyPr lIns="0" tIns="0" rIns="0" bIns="0" rtlCol="0" anchor="t">
            <a:spAutoFit/>
          </a:bodyPr>
          <a:lstStyle/>
          <a:p>
            <a:pPr algn="l">
              <a:lnSpc>
                <a:spcPts val="2900"/>
              </a:lnSpc>
            </a:pPr>
            <a:r>
              <a:rPr lang="en-US" sz="2600">
                <a:solidFill>
                  <a:srgbClr val="3C3B3C"/>
                </a:solidFill>
                <a:latin typeface="Century Gothic Paneuropean"/>
                <a:ea typeface="Century Gothic Paneuropean"/>
                <a:cs typeface="Century Gothic Paneuropean"/>
                <a:sym typeface="Century Gothic Paneuropean"/>
              </a:rPr>
              <a:t>«</a:t>
            </a:r>
            <a:r>
              <a:rPr lang="en-US" sz="2600" b="1">
                <a:solidFill>
                  <a:srgbClr val="3C3B3C"/>
                </a:solidFill>
                <a:latin typeface="Century Gothic Paneuropean Bold"/>
                <a:ea typeface="Century Gothic Paneuropean Bold"/>
                <a:cs typeface="Century Gothic Paneuropean Bold"/>
                <a:sym typeface="Century Gothic Paneuropean Bold"/>
              </a:rPr>
              <a:t>Акт налоговой проверки может быть обжалован</a:t>
            </a:r>
            <a:r>
              <a:rPr lang="en-US" sz="2600">
                <a:solidFill>
                  <a:srgbClr val="3C3B3C"/>
                </a:solidFill>
                <a:latin typeface="Century Gothic Paneuropean"/>
                <a:ea typeface="Century Gothic Paneuropean"/>
                <a:cs typeface="Century Gothic Paneuropean"/>
                <a:sym typeface="Century Gothic Paneuropean"/>
              </a:rPr>
              <a:t>, если налогоплательщик не согласен с его выводами, не повлекшими приведенные выше последствия (прим.: т.е. не повлекшими доначисление), однако влияющими на его права и обязанности, в том числе и в будущих налоговых периодах. Обжалование акта проверки осуществляется в порядке, предусмотренном законодательством Республики Казахстан </a:t>
            </a:r>
            <a:r>
              <a:rPr lang="en-US" sz="2600" b="1">
                <a:solidFill>
                  <a:srgbClr val="3C3B3C"/>
                </a:solidFill>
                <a:latin typeface="Century Gothic Paneuropean Bold"/>
                <a:ea typeface="Century Gothic Paneuropean Bold"/>
                <a:cs typeface="Century Gothic Paneuropean Bold"/>
                <a:sym typeface="Century Gothic Paneuropean Bold"/>
              </a:rPr>
              <a:t>для обжалования действий </a:t>
            </a:r>
            <a:r>
              <a:rPr lang="en-US" sz="2600">
                <a:solidFill>
                  <a:srgbClr val="3C3B3C"/>
                </a:solidFill>
                <a:latin typeface="Century Gothic Paneuropean"/>
                <a:ea typeface="Century Gothic Paneuropean"/>
                <a:cs typeface="Century Gothic Paneuropean"/>
                <a:sym typeface="Century Gothic Paneuropean"/>
              </a:rPr>
              <a:t>должностных лиц налоговых органов.».</a:t>
            </a:r>
          </a:p>
        </p:txBody>
      </p:sp>
      <p:sp>
        <p:nvSpPr>
          <p:cNvPr id="3" name="TextBox 3"/>
          <p:cNvSpPr txBox="1"/>
          <p:nvPr/>
        </p:nvSpPr>
        <p:spPr>
          <a:xfrm>
            <a:off x="1022347" y="2311784"/>
            <a:ext cx="14697866" cy="864784"/>
          </a:xfrm>
          <a:prstGeom prst="rect">
            <a:avLst/>
          </a:prstGeom>
        </p:spPr>
        <p:txBody>
          <a:bodyPr lIns="0" tIns="0" rIns="0" bIns="0" rtlCol="0" anchor="t">
            <a:spAutoFit/>
          </a:bodyPr>
          <a:lstStyle/>
          <a:p>
            <a:pPr algn="l">
              <a:lnSpc>
                <a:spcPts val="2900"/>
              </a:lnSpc>
            </a:pPr>
            <a:r>
              <a:rPr lang="en-US" sz="2900" b="1">
                <a:solidFill>
                  <a:srgbClr val="3C3B3C"/>
                </a:solidFill>
                <a:latin typeface="Century Gothic Paneuropean Bold"/>
                <a:ea typeface="Century Gothic Paneuropean Bold"/>
                <a:cs typeface="Century Gothic Paneuropean Bold"/>
                <a:sym typeface="Century Gothic Paneuropean Bold"/>
              </a:rPr>
              <a:t>АКТ И УВЕДОМЛЕНИЕ: ЧТО ОБЖАЛУЕМ?</a:t>
            </a:r>
          </a:p>
          <a:p>
            <a:pPr algn="l">
              <a:lnSpc>
                <a:spcPts val="2900"/>
              </a:lnSpc>
            </a:pPr>
            <a:r>
              <a:rPr lang="en-US" sz="2900">
                <a:solidFill>
                  <a:srgbClr val="3C3B3C"/>
                </a:solidFill>
                <a:latin typeface="Century Gothic Paneuropean"/>
                <a:ea typeface="Century Gothic Paneuropean"/>
                <a:cs typeface="Century Gothic Paneuropean"/>
                <a:sym typeface="Century Gothic Paneuropean"/>
              </a:rPr>
              <a:t>Абз. 2 п. 31 НПВС от 22.12.2022 года № 9:</a:t>
            </a:r>
          </a:p>
        </p:txBody>
      </p:sp>
      <p:sp>
        <p:nvSpPr>
          <p:cNvPr id="4" name="TextBox 4"/>
          <p:cNvSpPr txBox="1"/>
          <p:nvPr/>
        </p:nvSpPr>
        <p:spPr>
          <a:xfrm>
            <a:off x="1549422" y="6254325"/>
            <a:ext cx="7594578" cy="732856"/>
          </a:xfrm>
          <a:prstGeom prst="rect">
            <a:avLst/>
          </a:prstGeom>
        </p:spPr>
        <p:txBody>
          <a:bodyPr lIns="0" tIns="0" rIns="0" bIns="0" rtlCol="0" anchor="t">
            <a:spAutoFit/>
          </a:bodyPr>
          <a:lstStyle/>
          <a:p>
            <a:pPr algn="l">
              <a:lnSpc>
                <a:spcPts val="2900"/>
              </a:lnSpc>
            </a:pPr>
            <a:r>
              <a:rPr lang="en-US" sz="2600">
                <a:solidFill>
                  <a:srgbClr val="3C3B3C"/>
                </a:solidFill>
                <a:latin typeface="Century Gothic Paneuropean"/>
                <a:ea typeface="Century Gothic Paneuropean"/>
                <a:cs typeface="Century Gothic Paneuropean"/>
                <a:sym typeface="Century Gothic Paneuropean"/>
              </a:rPr>
              <a:t>Обязательное досудебное обжалование Уведомления (ст. 191 НК)</a:t>
            </a:r>
          </a:p>
        </p:txBody>
      </p:sp>
      <p:sp>
        <p:nvSpPr>
          <p:cNvPr id="5" name="TextBox 5"/>
          <p:cNvSpPr txBox="1"/>
          <p:nvPr/>
        </p:nvSpPr>
        <p:spPr>
          <a:xfrm>
            <a:off x="1549422" y="7400363"/>
            <a:ext cx="8503800" cy="1456822"/>
          </a:xfrm>
          <a:prstGeom prst="rect">
            <a:avLst/>
          </a:prstGeom>
        </p:spPr>
        <p:txBody>
          <a:bodyPr lIns="0" tIns="0" rIns="0" bIns="0" rtlCol="0" anchor="t">
            <a:spAutoFit/>
          </a:bodyPr>
          <a:lstStyle/>
          <a:p>
            <a:pPr algn="l">
              <a:lnSpc>
                <a:spcPts val="2900"/>
              </a:lnSpc>
            </a:pPr>
            <a:r>
              <a:rPr lang="en-US" sz="2600">
                <a:solidFill>
                  <a:srgbClr val="3C3B3C"/>
                </a:solidFill>
                <a:latin typeface="Century Gothic Paneuropean"/>
                <a:ea typeface="Century Gothic Paneuropean"/>
                <a:cs typeface="Century Gothic Paneuropean"/>
                <a:sym typeface="Century Gothic Paneuropean"/>
              </a:rPr>
              <a:t>Действия (бездействие) налоговых органов могут быть обжалованы в вышестоящий административный орган или в суд (ст. 199 -200 НК)</a:t>
            </a:r>
          </a:p>
        </p:txBody>
      </p:sp>
      <p:sp>
        <p:nvSpPr>
          <p:cNvPr id="6" name="TextBox 6"/>
          <p:cNvSpPr txBox="1"/>
          <p:nvPr/>
        </p:nvSpPr>
        <p:spPr>
          <a:xfrm>
            <a:off x="957158" y="1043378"/>
            <a:ext cx="13264048" cy="485267"/>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a:t>
            </a:r>
          </a:p>
        </p:txBody>
      </p:sp>
      <p:grpSp>
        <p:nvGrpSpPr>
          <p:cNvPr id="7" name="Group 7"/>
          <p:cNvGrpSpPr/>
          <p:nvPr/>
        </p:nvGrpSpPr>
        <p:grpSpPr>
          <a:xfrm rot="5400000">
            <a:off x="1004888" y="6289281"/>
            <a:ext cx="380619" cy="332994"/>
            <a:chOff x="0" y="0"/>
            <a:chExt cx="507492" cy="443992"/>
          </a:xfrm>
        </p:grpSpPr>
        <p:sp>
          <p:nvSpPr>
            <p:cNvPr id="8" name="Freeform 8"/>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grpSp>
        <p:nvGrpSpPr>
          <p:cNvPr id="9" name="Group 9"/>
          <p:cNvGrpSpPr/>
          <p:nvPr/>
        </p:nvGrpSpPr>
        <p:grpSpPr>
          <a:xfrm rot="5400000">
            <a:off x="1004888" y="7435320"/>
            <a:ext cx="380619" cy="332994"/>
            <a:chOff x="0" y="0"/>
            <a:chExt cx="507492" cy="443992"/>
          </a:xfrm>
        </p:grpSpPr>
        <p:sp>
          <p:nvSpPr>
            <p:cNvPr id="10" name="Freeform 10"/>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11" name="TextBox 11"/>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12" name="Freeform 12"/>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3">
              <a:extLst>
                <a:ext uri="{96DAC541-7B7A-43D3-8B79-37D633B846F1}">
                  <asvg:svgBlip xmlns:asvg="http://schemas.microsoft.com/office/drawing/2016/SVG/main" r:embed="rId4"/>
                </a:ext>
              </a:extLst>
            </a:blip>
            <a:stretch>
              <a:fillRect t="-27006" b="-27006"/>
            </a:stretch>
          </a:blipFill>
        </p:spPr>
        <p:txBody>
          <a:bodyPr/>
          <a:lstStyle/>
          <a:p>
            <a:endParaRPr lang="ru-RU"/>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70047" y="2936038"/>
            <a:ext cx="6113478" cy="5639033"/>
          </a:xfrm>
          <a:prstGeom prst="rect">
            <a:avLst/>
          </a:prstGeom>
        </p:spPr>
        <p:txBody>
          <a:bodyPr lIns="0" tIns="0" rIns="0" bIns="0" rtlCol="0" anchor="t">
            <a:spAutoFit/>
          </a:bodyPr>
          <a:lstStyle/>
          <a:p>
            <a:pPr algn="just">
              <a:lnSpc>
                <a:spcPts val="2799"/>
              </a:lnSpc>
            </a:pPr>
            <a:r>
              <a:rPr lang="en-US" sz="2400">
                <a:solidFill>
                  <a:srgbClr val="3C3B3C"/>
                </a:solidFill>
                <a:latin typeface="Century Gothic Paneuropean"/>
                <a:ea typeface="Century Gothic Paneuropean"/>
                <a:cs typeface="Century Gothic Paneuropean"/>
                <a:sym typeface="Century Gothic Paneuropean"/>
              </a:rPr>
              <a:t>Жалоба на Уведомление подается в течение 30 рабочих дней со дня, следующего за днем получения уведомления. </a:t>
            </a:r>
          </a:p>
          <a:p>
            <a:pPr algn="just">
              <a:lnSpc>
                <a:spcPts val="2799"/>
              </a:lnSpc>
            </a:pPr>
            <a:endParaRPr lang="en-US" sz="2400">
              <a:solidFill>
                <a:srgbClr val="3C3B3C"/>
              </a:solidFill>
              <a:latin typeface="Century Gothic Paneuropean"/>
              <a:ea typeface="Century Gothic Paneuropean"/>
              <a:cs typeface="Century Gothic Paneuropean"/>
              <a:sym typeface="Century Gothic Paneuropean"/>
            </a:endParaRPr>
          </a:p>
          <a:p>
            <a:pPr algn="just">
              <a:lnSpc>
                <a:spcPts val="2799"/>
              </a:lnSpc>
            </a:pPr>
            <a:r>
              <a:rPr lang="en-US" sz="2400">
                <a:solidFill>
                  <a:srgbClr val="3C3B3C"/>
                </a:solidFill>
                <a:latin typeface="Century Gothic Paneuropean"/>
                <a:ea typeface="Century Gothic Paneuropean"/>
                <a:cs typeface="Century Gothic Paneuropean"/>
                <a:sym typeface="Century Gothic Paneuropean"/>
              </a:rPr>
              <a:t>Копия направляется в Налоговый орган, проводивший проверку и рассматривавший возражение на предварительный акт налоговой проверки.</a:t>
            </a:r>
          </a:p>
          <a:p>
            <a:pPr algn="just">
              <a:lnSpc>
                <a:spcPts val="2799"/>
              </a:lnSpc>
            </a:pPr>
            <a:endParaRPr lang="en-US" sz="2400">
              <a:solidFill>
                <a:srgbClr val="3C3B3C"/>
              </a:solidFill>
              <a:latin typeface="Century Gothic Paneuropean"/>
              <a:ea typeface="Century Gothic Paneuropean"/>
              <a:cs typeface="Century Gothic Paneuropean"/>
              <a:sym typeface="Century Gothic Paneuropean"/>
            </a:endParaRPr>
          </a:p>
          <a:p>
            <a:pPr algn="just">
              <a:lnSpc>
                <a:spcPts val="2799"/>
              </a:lnSpc>
            </a:pPr>
            <a:r>
              <a:rPr lang="en-US" sz="2400">
                <a:solidFill>
                  <a:srgbClr val="3C3B3C"/>
                </a:solidFill>
                <a:latin typeface="Century Gothic Paneuropean"/>
                <a:ea typeface="Century Gothic Paneuropean"/>
                <a:cs typeface="Century Gothic Paneuropean"/>
                <a:sym typeface="Century Gothic Paneuropean"/>
              </a:rPr>
              <a:t>Ст. 193 НК предусмотрены требования к содержанию жалобы, несоблюдение данных требований ст. 193 влечет отказ в рассмотрении жалобы ( пп. 2 п. 1 ст. 194 НК)</a:t>
            </a:r>
          </a:p>
        </p:txBody>
      </p:sp>
      <p:sp>
        <p:nvSpPr>
          <p:cNvPr id="3" name="TextBox 3"/>
          <p:cNvSpPr txBox="1"/>
          <p:nvPr/>
        </p:nvSpPr>
        <p:spPr>
          <a:xfrm>
            <a:off x="1003306" y="9031414"/>
            <a:ext cx="15847057" cy="419290"/>
          </a:xfrm>
          <a:prstGeom prst="rect">
            <a:avLst/>
          </a:prstGeom>
        </p:spPr>
        <p:txBody>
          <a:bodyPr lIns="0" tIns="0" rIns="0" bIns="0" rtlCol="0" anchor="t">
            <a:spAutoFit/>
          </a:bodyPr>
          <a:lstStyle/>
          <a:p>
            <a:pPr algn="l">
              <a:lnSpc>
                <a:spcPts val="2499"/>
              </a:lnSpc>
            </a:pPr>
            <a:r>
              <a:rPr lang="en-US" sz="2400" b="1">
                <a:solidFill>
                  <a:srgbClr val="3C3B3C"/>
                </a:solidFill>
                <a:latin typeface="Century Gothic Paneuropean Bold"/>
                <a:ea typeface="Century Gothic Paneuropean Bold"/>
                <a:cs typeface="Century Gothic Paneuropean Bold"/>
                <a:sym typeface="Century Gothic Paneuropean Bold"/>
              </a:rPr>
              <a:t>Обжалование приостанавливает действие Уведомления в обжалуемой части (п. 3 ст. 191 НК).</a:t>
            </a:r>
          </a:p>
        </p:txBody>
      </p:sp>
      <p:sp>
        <p:nvSpPr>
          <p:cNvPr id="4" name="TextBox 4"/>
          <p:cNvSpPr txBox="1"/>
          <p:nvPr/>
        </p:nvSpPr>
        <p:spPr>
          <a:xfrm>
            <a:off x="957158" y="2229245"/>
            <a:ext cx="14697866" cy="485289"/>
          </a:xfrm>
          <a:prstGeom prst="rect">
            <a:avLst/>
          </a:prstGeom>
        </p:spPr>
        <p:txBody>
          <a:bodyPr lIns="0" tIns="0" rIns="0" bIns="0" rtlCol="0" anchor="t">
            <a:spAutoFit/>
          </a:bodyPr>
          <a:lstStyle/>
          <a:p>
            <a:pPr algn="l">
              <a:lnSpc>
                <a:spcPts val="2899"/>
              </a:lnSpc>
            </a:pPr>
            <a:r>
              <a:rPr lang="en-US" sz="2700" b="1">
                <a:solidFill>
                  <a:srgbClr val="3C3B3C"/>
                </a:solidFill>
                <a:latin typeface="Century Gothic Paneuropean Bold"/>
                <a:ea typeface="Century Gothic Paneuropean Bold"/>
                <a:cs typeface="Century Gothic Paneuropean Bold"/>
                <a:sym typeface="Century Gothic Paneuropean Bold"/>
              </a:rPr>
              <a:t>ДОСУДЕБНОЕ ОБЖАЛОВАНИЕ УВЕДОМЛЕНИЯ</a:t>
            </a:r>
          </a:p>
        </p:txBody>
      </p:sp>
      <p:sp>
        <p:nvSpPr>
          <p:cNvPr id="5" name="TextBox 5"/>
          <p:cNvSpPr txBox="1"/>
          <p:nvPr/>
        </p:nvSpPr>
        <p:spPr>
          <a:xfrm>
            <a:off x="957158" y="1043378"/>
            <a:ext cx="13264048" cy="485267"/>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a:t>
            </a:r>
          </a:p>
        </p:txBody>
      </p:sp>
      <p:sp>
        <p:nvSpPr>
          <p:cNvPr id="6" name="TextBox 6"/>
          <p:cNvSpPr txBox="1"/>
          <p:nvPr/>
        </p:nvSpPr>
        <p:spPr>
          <a:xfrm>
            <a:off x="9095775" y="2920331"/>
            <a:ext cx="7500337" cy="4934249"/>
          </a:xfrm>
          <a:prstGeom prst="rect">
            <a:avLst/>
          </a:prstGeom>
        </p:spPr>
        <p:txBody>
          <a:bodyPr lIns="0" tIns="0" rIns="0" bIns="0" rtlCol="0" anchor="t">
            <a:spAutoFit/>
          </a:bodyPr>
          <a:lstStyle/>
          <a:p>
            <a:pPr algn="just">
              <a:lnSpc>
                <a:spcPts val="2799"/>
              </a:lnSpc>
            </a:pPr>
            <a:r>
              <a:rPr lang="en-US" sz="2400">
                <a:solidFill>
                  <a:srgbClr val="3C3B3C"/>
                </a:solidFill>
                <a:latin typeface="Century Gothic Paneuropean"/>
                <a:ea typeface="Century Gothic Paneuropean"/>
                <a:cs typeface="Century Gothic Paneuropean"/>
                <a:sym typeface="Century Gothic Paneuropean"/>
              </a:rPr>
              <a:t>Мотивированное решение выносится в срок не более 30 рабочих дней. В случае если налогоплательщик подлежит налоговому мониторингу, то решение выносится в течение 45 рабочих дней (п. 1 ст. 195 НК).  </a:t>
            </a:r>
          </a:p>
          <a:p>
            <a:pPr algn="just">
              <a:lnSpc>
                <a:spcPts val="2799"/>
              </a:lnSpc>
            </a:pPr>
            <a:r>
              <a:rPr lang="en-US" sz="2400">
                <a:solidFill>
                  <a:srgbClr val="3C3B3C"/>
                </a:solidFill>
                <a:latin typeface="Century Gothic Paneuropean"/>
                <a:ea typeface="Century Gothic Paneuropean"/>
                <a:cs typeface="Century Gothic Paneuropean"/>
                <a:sym typeface="Century Gothic Paneuropean"/>
              </a:rPr>
              <a:t>При назначении тематической / повторной проверки при рассмотрении жалобы проверка приостанавливается с извещением налогоплательщика.</a:t>
            </a:r>
          </a:p>
          <a:p>
            <a:pPr algn="just">
              <a:lnSpc>
                <a:spcPts val="2799"/>
              </a:lnSpc>
            </a:pPr>
            <a:endParaRPr lang="en-US" sz="2400">
              <a:solidFill>
                <a:srgbClr val="3C3B3C"/>
              </a:solidFill>
              <a:latin typeface="Century Gothic Paneuropean"/>
              <a:ea typeface="Century Gothic Paneuropean"/>
              <a:cs typeface="Century Gothic Paneuropean"/>
              <a:sym typeface="Century Gothic Paneuropean"/>
            </a:endParaRPr>
          </a:p>
          <a:p>
            <a:pPr algn="just">
              <a:lnSpc>
                <a:spcPts val="2799"/>
              </a:lnSpc>
            </a:pPr>
            <a:r>
              <a:rPr lang="en-US" sz="2400">
                <a:solidFill>
                  <a:srgbClr val="3C3B3C"/>
                </a:solidFill>
                <a:latin typeface="Century Gothic Paneuropean"/>
                <a:ea typeface="Century Gothic Paneuropean"/>
                <a:cs typeface="Century Gothic Paneuropean"/>
                <a:sym typeface="Century Gothic Paneuropean"/>
              </a:rPr>
              <a:t>На практике, рассмотрение жалобы может занимать 3-9 месяцев в силу приостановления и продления сроков рассмотрения жалобы по основаниям ст. 196 НК) .</a:t>
            </a:r>
          </a:p>
        </p:txBody>
      </p:sp>
      <p:grpSp>
        <p:nvGrpSpPr>
          <p:cNvPr id="7" name="Group 7"/>
          <p:cNvGrpSpPr/>
          <p:nvPr/>
        </p:nvGrpSpPr>
        <p:grpSpPr>
          <a:xfrm rot="5400000">
            <a:off x="1004888" y="2999570"/>
            <a:ext cx="380619" cy="332994"/>
            <a:chOff x="0" y="0"/>
            <a:chExt cx="507492" cy="443992"/>
          </a:xfrm>
        </p:grpSpPr>
        <p:sp>
          <p:nvSpPr>
            <p:cNvPr id="8" name="Freeform 8"/>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grpSp>
        <p:nvGrpSpPr>
          <p:cNvPr id="9" name="Group 9"/>
          <p:cNvGrpSpPr/>
          <p:nvPr/>
        </p:nvGrpSpPr>
        <p:grpSpPr>
          <a:xfrm rot="5400000">
            <a:off x="8477460" y="2999570"/>
            <a:ext cx="380619" cy="332994"/>
            <a:chOff x="0" y="0"/>
            <a:chExt cx="507492" cy="443992"/>
          </a:xfrm>
        </p:grpSpPr>
        <p:sp>
          <p:nvSpPr>
            <p:cNvPr id="10" name="Freeform 10"/>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grpSp>
        <p:nvGrpSpPr>
          <p:cNvPr id="11" name="Group 11"/>
          <p:cNvGrpSpPr/>
          <p:nvPr/>
        </p:nvGrpSpPr>
        <p:grpSpPr>
          <a:xfrm rot="5400000">
            <a:off x="8477460" y="5147534"/>
            <a:ext cx="380619" cy="332994"/>
            <a:chOff x="0" y="0"/>
            <a:chExt cx="507492" cy="443992"/>
          </a:xfrm>
        </p:grpSpPr>
        <p:sp>
          <p:nvSpPr>
            <p:cNvPr id="12" name="Freeform 12"/>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13" name="TextBox 13"/>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14" name="Freeform 14"/>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3">
              <a:extLst>
                <a:ext uri="{96DAC541-7B7A-43D3-8B79-37D633B846F1}">
                  <asvg:svgBlip xmlns:asvg="http://schemas.microsoft.com/office/drawing/2016/SVG/main" r:embed="rId4"/>
                </a:ext>
              </a:extLst>
            </a:blip>
            <a:stretch>
              <a:fillRect t="-27006" b="-27006"/>
            </a:stretch>
          </a:blipFill>
        </p:spPr>
        <p:txBody>
          <a:bodyPr/>
          <a:lstStyle/>
          <a:p>
            <a:endParaRPr lang="ru-RU"/>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2347" y="2167147"/>
            <a:ext cx="14697866" cy="424967"/>
          </a:xfrm>
          <a:prstGeom prst="rect">
            <a:avLst/>
          </a:prstGeom>
        </p:spPr>
        <p:txBody>
          <a:bodyPr lIns="0" tIns="0" rIns="0" bIns="0" rtlCol="0" anchor="t">
            <a:spAutoFit/>
          </a:bodyPr>
          <a:lstStyle/>
          <a:p>
            <a:pPr algn="l">
              <a:lnSpc>
                <a:spcPts val="2400"/>
              </a:lnSpc>
            </a:pPr>
            <a:r>
              <a:rPr lang="en-US" sz="2700" b="1">
                <a:solidFill>
                  <a:srgbClr val="3C3B3C"/>
                </a:solidFill>
                <a:latin typeface="Century Gothic Paneuropean Bold"/>
                <a:ea typeface="Century Gothic Paneuropean Bold"/>
                <a:cs typeface="Century Gothic Paneuropean Bold"/>
                <a:sym typeface="Century Gothic Paneuropean Bold"/>
              </a:rPr>
              <a:t>ЧЛЕНЫ АПЕЛЛЯЦИОННОЙ КОМИССИИ (не менее 9 человек):</a:t>
            </a:r>
          </a:p>
        </p:txBody>
      </p:sp>
      <p:sp>
        <p:nvSpPr>
          <p:cNvPr id="3" name="TextBox 3"/>
          <p:cNvSpPr txBox="1"/>
          <p:nvPr/>
        </p:nvSpPr>
        <p:spPr>
          <a:xfrm>
            <a:off x="1108329" y="2540984"/>
            <a:ext cx="8247164" cy="1671422"/>
          </a:xfrm>
          <a:prstGeom prst="rect">
            <a:avLst/>
          </a:prstGeom>
        </p:spPr>
        <p:txBody>
          <a:bodyPr lIns="0" tIns="0" rIns="0" bIns="0" rtlCol="0" anchor="t">
            <a:spAutoFit/>
          </a:bodyPr>
          <a:lstStyle/>
          <a:p>
            <a:pPr marL="607472" lvl="3" indent="-151868" algn="l">
              <a:lnSpc>
                <a:spcPts val="2678"/>
              </a:lnSpc>
              <a:buFont typeface="Arial"/>
              <a:buChar char="￭"/>
            </a:pPr>
            <a:r>
              <a:rPr lang="en-US" sz="2199">
                <a:solidFill>
                  <a:srgbClr val="3C3B3C"/>
                </a:solidFill>
                <a:latin typeface="Century Gothic Paneuropean"/>
                <a:ea typeface="Century Gothic Paneuropean"/>
                <a:cs typeface="Century Gothic Paneuropean"/>
                <a:sym typeface="Century Gothic Paneuropean"/>
              </a:rPr>
              <a:t>Вице-министр финансов (председатель)</a:t>
            </a:r>
          </a:p>
          <a:p>
            <a:pPr marL="607472" lvl="3" indent="-151868" algn="l">
              <a:lnSpc>
                <a:spcPts val="2678"/>
              </a:lnSpc>
              <a:buFont typeface="Arial"/>
              <a:buChar char="￭"/>
            </a:pPr>
            <a:r>
              <a:rPr lang="en-US" sz="2199">
                <a:solidFill>
                  <a:srgbClr val="3C3B3C"/>
                </a:solidFill>
                <a:latin typeface="Century Gothic Paneuropean"/>
                <a:ea typeface="Century Gothic Paneuropean"/>
                <a:cs typeface="Century Gothic Paneuropean"/>
                <a:sym typeface="Century Gothic Paneuropean"/>
              </a:rPr>
              <a:t>руководители структурных подразделений МФ – 2 чел.</a:t>
            </a:r>
          </a:p>
          <a:p>
            <a:pPr marL="607472" lvl="3" indent="-151868" algn="l">
              <a:lnSpc>
                <a:spcPts val="2678"/>
              </a:lnSpc>
              <a:buFont typeface="Arial"/>
              <a:buChar char="￭"/>
            </a:pPr>
            <a:r>
              <a:rPr lang="en-US" sz="2199">
                <a:solidFill>
                  <a:srgbClr val="3C3B3C"/>
                </a:solidFill>
                <a:latin typeface="Century Gothic Paneuropean"/>
                <a:ea typeface="Century Gothic Paneuropean"/>
                <a:cs typeface="Century Gothic Paneuropean"/>
                <a:sym typeface="Century Gothic Paneuropean"/>
              </a:rPr>
              <a:t>руководитель структурного подразделения МНЭ</a:t>
            </a:r>
          </a:p>
          <a:p>
            <a:pPr marL="607472" lvl="3" indent="-151868" algn="l">
              <a:lnSpc>
                <a:spcPts val="2678"/>
              </a:lnSpc>
              <a:buFont typeface="Arial"/>
              <a:buChar char="￭"/>
            </a:pPr>
            <a:r>
              <a:rPr lang="en-US" sz="2199">
                <a:solidFill>
                  <a:srgbClr val="3C3B3C"/>
                </a:solidFill>
                <a:latin typeface="Century Gothic Paneuropean"/>
                <a:ea typeface="Century Gothic Paneuropean"/>
                <a:cs typeface="Century Gothic Paneuropean"/>
                <a:sym typeface="Century Gothic Paneuropean"/>
              </a:rPr>
              <a:t>Зам. Председателя КГД (может быть, но не обязательный член)</a:t>
            </a:r>
          </a:p>
        </p:txBody>
      </p:sp>
      <p:sp>
        <p:nvSpPr>
          <p:cNvPr id="4" name="TextBox 4"/>
          <p:cNvSpPr txBox="1"/>
          <p:nvPr/>
        </p:nvSpPr>
        <p:spPr>
          <a:xfrm>
            <a:off x="9342787" y="2540984"/>
            <a:ext cx="7585367" cy="1004672"/>
          </a:xfrm>
          <a:prstGeom prst="rect">
            <a:avLst/>
          </a:prstGeom>
        </p:spPr>
        <p:txBody>
          <a:bodyPr lIns="0" tIns="0" rIns="0" bIns="0" rtlCol="0" anchor="t">
            <a:spAutoFit/>
          </a:bodyPr>
          <a:lstStyle/>
          <a:p>
            <a:pPr marL="607472" lvl="3" indent="-151868" algn="l">
              <a:lnSpc>
                <a:spcPts val="2678"/>
              </a:lnSpc>
              <a:buFont typeface="Arial"/>
              <a:buChar char="￭"/>
            </a:pPr>
            <a:r>
              <a:rPr lang="en-US" sz="2199">
                <a:solidFill>
                  <a:srgbClr val="3C3B3C"/>
                </a:solidFill>
                <a:latin typeface="Century Gothic Paneuropean"/>
                <a:ea typeface="Century Gothic Paneuropean"/>
                <a:cs typeface="Century Gothic Paneuropean"/>
                <a:sym typeface="Century Gothic Paneuropean"/>
              </a:rPr>
              <a:t>Ассоциация налогоплательщиков Казахстана</a:t>
            </a:r>
          </a:p>
          <a:p>
            <a:pPr marL="607472" lvl="3" indent="-151868" algn="l">
              <a:lnSpc>
                <a:spcPts val="2678"/>
              </a:lnSpc>
              <a:buFont typeface="Arial"/>
              <a:buChar char="￭"/>
            </a:pPr>
            <a:r>
              <a:rPr lang="en-US" sz="2199" b="1">
                <a:solidFill>
                  <a:srgbClr val="3C3B3C"/>
                </a:solidFill>
                <a:latin typeface="Century Gothic Paneuropean Bold"/>
                <a:ea typeface="Century Gothic Paneuropean Bold"/>
                <a:cs typeface="Century Gothic Paneuropean Bold"/>
                <a:sym typeface="Century Gothic Paneuropean Bold"/>
              </a:rPr>
              <a:t>НПП «Атамекен»</a:t>
            </a:r>
          </a:p>
          <a:p>
            <a:pPr marL="607472" lvl="3" indent="-151868" algn="l">
              <a:lnSpc>
                <a:spcPts val="2678"/>
              </a:lnSpc>
              <a:buFont typeface="Arial"/>
              <a:buChar char="￭"/>
            </a:pPr>
            <a:r>
              <a:rPr lang="en-US" sz="2199">
                <a:solidFill>
                  <a:srgbClr val="3C3B3C"/>
                </a:solidFill>
                <a:latin typeface="Century Gothic Paneuropean"/>
                <a:ea typeface="Century Gothic Paneuropean"/>
                <a:cs typeface="Century Gothic Paneuropean"/>
                <a:sym typeface="Century Gothic Paneuropean"/>
              </a:rPr>
              <a:t>Отраслевые ассоциации</a:t>
            </a:r>
          </a:p>
        </p:txBody>
      </p:sp>
      <p:sp>
        <p:nvSpPr>
          <p:cNvPr id="5" name="TextBox 5"/>
          <p:cNvSpPr txBox="1"/>
          <p:nvPr/>
        </p:nvSpPr>
        <p:spPr>
          <a:xfrm>
            <a:off x="1022347" y="4455776"/>
            <a:ext cx="14697866" cy="524980"/>
          </a:xfrm>
          <a:prstGeom prst="rect">
            <a:avLst/>
          </a:prstGeom>
        </p:spPr>
        <p:txBody>
          <a:bodyPr lIns="0" tIns="0" rIns="0" bIns="0" rtlCol="0" anchor="t">
            <a:spAutoFit/>
          </a:bodyPr>
          <a:lstStyle/>
          <a:p>
            <a:pPr algn="l">
              <a:lnSpc>
                <a:spcPts val="3000"/>
              </a:lnSpc>
            </a:pPr>
            <a:r>
              <a:rPr lang="en-US" sz="2700" b="1">
                <a:solidFill>
                  <a:srgbClr val="3C3B3C"/>
                </a:solidFill>
                <a:latin typeface="Century Gothic Paneuropean Bold"/>
                <a:ea typeface="Century Gothic Paneuropean Bold"/>
                <a:cs typeface="Century Gothic Paneuropean Bold"/>
                <a:sym typeface="Century Gothic Paneuropean Bold"/>
              </a:rPr>
              <a:t>РАБОТА С АПЕЛЛЯЦИОННОЙ КОМИССИЕЙ: </a:t>
            </a:r>
          </a:p>
        </p:txBody>
      </p:sp>
      <p:sp>
        <p:nvSpPr>
          <p:cNvPr id="6" name="TextBox 6"/>
          <p:cNvSpPr txBox="1"/>
          <p:nvPr/>
        </p:nvSpPr>
        <p:spPr>
          <a:xfrm>
            <a:off x="1530668" y="5009331"/>
            <a:ext cx="8371159" cy="587248"/>
          </a:xfrm>
          <a:prstGeom prst="rect">
            <a:avLst/>
          </a:prstGeom>
        </p:spPr>
        <p:txBody>
          <a:bodyPr lIns="0" tIns="0" rIns="0" bIns="0" rtlCol="0" anchor="t">
            <a:spAutoFit/>
          </a:bodyPr>
          <a:lstStyle/>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отправка документов рабочим органом по email, WhatsApp и т.д. + дополнения к жалобе</a:t>
            </a:r>
          </a:p>
        </p:txBody>
      </p:sp>
      <p:sp>
        <p:nvSpPr>
          <p:cNvPr id="7" name="TextBox 7"/>
          <p:cNvSpPr txBox="1"/>
          <p:nvPr/>
        </p:nvSpPr>
        <p:spPr>
          <a:xfrm>
            <a:off x="11329197" y="5081035"/>
            <a:ext cx="5697760" cy="392487"/>
          </a:xfrm>
          <a:prstGeom prst="rect">
            <a:avLst/>
          </a:prstGeom>
        </p:spPr>
        <p:txBody>
          <a:bodyPr lIns="0" tIns="0" rIns="0" bIns="0" rtlCol="0" anchor="t">
            <a:spAutoFit/>
          </a:bodyPr>
          <a:lstStyle/>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заседания по четвергам – учитывать!</a:t>
            </a:r>
          </a:p>
        </p:txBody>
      </p:sp>
      <p:sp>
        <p:nvSpPr>
          <p:cNvPr id="8" name="TextBox 8"/>
          <p:cNvSpPr txBox="1"/>
          <p:nvPr/>
        </p:nvSpPr>
        <p:spPr>
          <a:xfrm>
            <a:off x="1022347" y="5918225"/>
            <a:ext cx="6427925" cy="392430"/>
          </a:xfrm>
          <a:prstGeom prst="rect">
            <a:avLst/>
          </a:prstGeom>
        </p:spPr>
        <p:txBody>
          <a:bodyPr lIns="0" tIns="0" rIns="0" bIns="0" rtlCol="0" anchor="t">
            <a:spAutoFit/>
          </a:bodyPr>
          <a:lstStyle/>
          <a:p>
            <a:pPr algn="l">
              <a:lnSpc>
                <a:spcPts val="3000"/>
              </a:lnSpc>
            </a:pPr>
            <a:r>
              <a:rPr lang="en-US" sz="2700" b="1">
                <a:solidFill>
                  <a:srgbClr val="3C3B3C"/>
                </a:solidFill>
                <a:latin typeface="Century Gothic Paneuropean Bold"/>
                <a:ea typeface="Century Gothic Paneuropean Bold"/>
                <a:cs typeface="Century Gothic Paneuropean Bold"/>
                <a:sym typeface="Century Gothic Paneuropean Bold"/>
              </a:rPr>
              <a:t>ЗАСЛУШИВАНИЕ (СТ. 73 АППК): </a:t>
            </a:r>
          </a:p>
        </p:txBody>
      </p:sp>
      <p:sp>
        <p:nvSpPr>
          <p:cNvPr id="9" name="TextBox 9"/>
          <p:cNvSpPr txBox="1"/>
          <p:nvPr/>
        </p:nvSpPr>
        <p:spPr>
          <a:xfrm>
            <a:off x="1481776" y="6644821"/>
            <a:ext cx="4593488" cy="392487"/>
          </a:xfrm>
          <a:prstGeom prst="rect">
            <a:avLst/>
          </a:prstGeom>
        </p:spPr>
        <p:txBody>
          <a:bodyPr lIns="0" tIns="0" rIns="0" bIns="0" rtlCol="0" anchor="t">
            <a:spAutoFit/>
          </a:bodyPr>
          <a:lstStyle/>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предварительное решение</a:t>
            </a:r>
          </a:p>
        </p:txBody>
      </p:sp>
      <p:sp>
        <p:nvSpPr>
          <p:cNvPr id="10" name="TextBox 10"/>
          <p:cNvSpPr txBox="1"/>
          <p:nvPr/>
        </p:nvSpPr>
        <p:spPr>
          <a:xfrm>
            <a:off x="6766427" y="6644821"/>
            <a:ext cx="9618412" cy="392487"/>
          </a:xfrm>
          <a:prstGeom prst="rect">
            <a:avLst/>
          </a:prstGeom>
        </p:spPr>
        <p:txBody>
          <a:bodyPr lIns="0" tIns="0" rIns="0" bIns="0" rtlCol="0" anchor="t">
            <a:spAutoFit/>
          </a:bodyPr>
          <a:lstStyle/>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письменные возражения </a:t>
            </a:r>
            <a:r>
              <a:rPr lang="en-US" sz="2200" b="1">
                <a:solidFill>
                  <a:srgbClr val="3C3B3C"/>
                </a:solidFill>
                <a:latin typeface="Century Gothic Paneuropean Bold"/>
                <a:ea typeface="Century Gothic Paneuropean Bold"/>
                <a:cs typeface="Century Gothic Paneuropean Bold"/>
                <a:sym typeface="Century Gothic Paneuropean Bold"/>
              </a:rPr>
              <a:t>ИЛИ</a:t>
            </a:r>
            <a:r>
              <a:rPr lang="en-US" sz="2200">
                <a:solidFill>
                  <a:srgbClr val="3C3B3C"/>
                </a:solidFill>
                <a:latin typeface="Century Gothic Paneuropean"/>
                <a:ea typeface="Century Gothic Paneuropean"/>
                <a:cs typeface="Century Gothic Paneuropean"/>
                <a:sym typeface="Century Gothic Paneuropean"/>
              </a:rPr>
              <a:t> заслушивание + протокол</a:t>
            </a:r>
          </a:p>
        </p:txBody>
      </p:sp>
      <p:sp>
        <p:nvSpPr>
          <p:cNvPr id="11" name="TextBox 11"/>
          <p:cNvSpPr txBox="1"/>
          <p:nvPr/>
        </p:nvSpPr>
        <p:spPr>
          <a:xfrm>
            <a:off x="1022347" y="7400049"/>
            <a:ext cx="14697866" cy="524980"/>
          </a:xfrm>
          <a:prstGeom prst="rect">
            <a:avLst/>
          </a:prstGeom>
        </p:spPr>
        <p:txBody>
          <a:bodyPr lIns="0" tIns="0" rIns="0" bIns="0" rtlCol="0" anchor="t">
            <a:spAutoFit/>
          </a:bodyPr>
          <a:lstStyle/>
          <a:p>
            <a:pPr algn="l">
              <a:lnSpc>
                <a:spcPts val="3000"/>
              </a:lnSpc>
            </a:pPr>
            <a:r>
              <a:rPr lang="en-US" sz="2700" b="1">
                <a:solidFill>
                  <a:srgbClr val="3C3B3C"/>
                </a:solidFill>
                <a:latin typeface="Century Gothic Paneuropean Bold"/>
                <a:ea typeface="Century Gothic Paneuropean Bold"/>
                <a:cs typeface="Century Gothic Paneuropean Bold"/>
                <a:sym typeface="Century Gothic Paneuropean Bold"/>
              </a:rPr>
              <a:t>ВИДЫ РЕШЕНИЙ ПО ЖАЛОБЕ НА УВЕДОМЛЕНИЕ: </a:t>
            </a:r>
          </a:p>
        </p:txBody>
      </p:sp>
      <p:sp>
        <p:nvSpPr>
          <p:cNvPr id="12" name="TextBox 12"/>
          <p:cNvSpPr txBox="1"/>
          <p:nvPr/>
        </p:nvSpPr>
        <p:spPr>
          <a:xfrm>
            <a:off x="957158" y="929405"/>
            <a:ext cx="13264048" cy="961517"/>
          </a:xfrm>
          <a:prstGeom prst="rect">
            <a:avLst/>
          </a:prstGeom>
        </p:spPr>
        <p:txBody>
          <a:bodyPr lIns="0" tIns="0" rIns="0" bIns="0" rtlCol="0" anchor="t">
            <a:spAutoFit/>
          </a:bodyPr>
          <a:lstStyle/>
          <a:p>
            <a:pPr algn="l">
              <a:lnSpc>
                <a:spcPts val="3797"/>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 </a:t>
            </a:r>
          </a:p>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жалоба рассматривается апелляционной комиссией </a:t>
            </a:r>
          </a:p>
        </p:txBody>
      </p:sp>
      <p:grpSp>
        <p:nvGrpSpPr>
          <p:cNvPr id="13" name="Group 13"/>
          <p:cNvGrpSpPr/>
          <p:nvPr/>
        </p:nvGrpSpPr>
        <p:grpSpPr>
          <a:xfrm rot="5400000">
            <a:off x="1004888" y="5201745"/>
            <a:ext cx="380619" cy="332994"/>
            <a:chOff x="0" y="0"/>
            <a:chExt cx="507492" cy="443992"/>
          </a:xfrm>
        </p:grpSpPr>
        <p:sp>
          <p:nvSpPr>
            <p:cNvPr id="14" name="Freeform 14"/>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grpSp>
        <p:nvGrpSpPr>
          <p:cNvPr id="15" name="Group 15"/>
          <p:cNvGrpSpPr/>
          <p:nvPr/>
        </p:nvGrpSpPr>
        <p:grpSpPr>
          <a:xfrm rot="5400000">
            <a:off x="10898105" y="5096532"/>
            <a:ext cx="380619" cy="332994"/>
            <a:chOff x="0" y="0"/>
            <a:chExt cx="507492" cy="443992"/>
          </a:xfrm>
        </p:grpSpPr>
        <p:sp>
          <p:nvSpPr>
            <p:cNvPr id="16" name="Freeform 16"/>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grpSp>
        <p:nvGrpSpPr>
          <p:cNvPr id="17" name="Group 17"/>
          <p:cNvGrpSpPr/>
          <p:nvPr/>
        </p:nvGrpSpPr>
        <p:grpSpPr>
          <a:xfrm rot="5400000">
            <a:off x="6249572" y="6636353"/>
            <a:ext cx="380619" cy="332994"/>
            <a:chOff x="0" y="0"/>
            <a:chExt cx="507492" cy="443992"/>
          </a:xfrm>
        </p:grpSpPr>
        <p:sp>
          <p:nvSpPr>
            <p:cNvPr id="18" name="Freeform 18"/>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grpSp>
        <p:nvGrpSpPr>
          <p:cNvPr id="19" name="Group 19"/>
          <p:cNvGrpSpPr/>
          <p:nvPr/>
        </p:nvGrpSpPr>
        <p:grpSpPr>
          <a:xfrm rot="5400000">
            <a:off x="985790" y="6636353"/>
            <a:ext cx="380619" cy="332994"/>
            <a:chOff x="0" y="0"/>
            <a:chExt cx="507492" cy="443992"/>
          </a:xfrm>
        </p:grpSpPr>
        <p:sp>
          <p:nvSpPr>
            <p:cNvPr id="20" name="Freeform 20"/>
            <p:cNvSpPr/>
            <p:nvPr/>
          </p:nvSpPr>
          <p:spPr>
            <a:xfrm>
              <a:off x="0" y="0"/>
              <a:ext cx="507492" cy="443992"/>
            </a:xfrm>
            <a:custGeom>
              <a:avLst/>
              <a:gdLst/>
              <a:ahLst/>
              <a:cxnLst/>
              <a:rect l="l" t="t" r="r" b="b"/>
              <a:pathLst>
                <a:path w="507492" h="443992">
                  <a:moveTo>
                    <a:pt x="253746" y="0"/>
                  </a:moveTo>
                  <a:lnTo>
                    <a:pt x="507492" y="443992"/>
                  </a:lnTo>
                  <a:lnTo>
                    <a:pt x="0" y="443992"/>
                  </a:lnTo>
                  <a:lnTo>
                    <a:pt x="253746" y="0"/>
                  </a:lnTo>
                  <a:close/>
                </a:path>
              </a:pathLst>
            </a:custGeom>
            <a:solidFill>
              <a:srgbClr val="F28346"/>
            </a:solidFill>
            <a:ln w="12700">
              <a:solidFill>
                <a:srgbClr val="000000"/>
              </a:solidFill>
            </a:ln>
          </p:spPr>
          <p:txBody>
            <a:bodyPr/>
            <a:lstStyle/>
            <a:p>
              <a:endParaRPr lang="ru-RU"/>
            </a:p>
          </p:txBody>
        </p:sp>
      </p:grpSp>
      <p:sp>
        <p:nvSpPr>
          <p:cNvPr id="21" name="TextBox 21"/>
          <p:cNvSpPr txBox="1"/>
          <p:nvPr/>
        </p:nvSpPr>
        <p:spPr>
          <a:xfrm>
            <a:off x="2183311" y="8246383"/>
            <a:ext cx="2199618" cy="678237"/>
          </a:xfrm>
          <a:prstGeom prst="rect">
            <a:avLst/>
          </a:prstGeom>
        </p:spPr>
        <p:txBody>
          <a:bodyPr lIns="0" tIns="0" rIns="0" bIns="0" rtlCol="0" anchor="t">
            <a:spAutoFit/>
          </a:bodyPr>
          <a:lstStyle/>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оставить без изменения;</a:t>
            </a:r>
          </a:p>
        </p:txBody>
      </p:sp>
      <p:sp>
        <p:nvSpPr>
          <p:cNvPr id="22" name="TextBox 22"/>
          <p:cNvSpPr txBox="1"/>
          <p:nvPr/>
        </p:nvSpPr>
        <p:spPr>
          <a:xfrm>
            <a:off x="9072582" y="7953604"/>
            <a:ext cx="7025707" cy="1249690"/>
          </a:xfrm>
          <a:prstGeom prst="rect">
            <a:avLst/>
          </a:prstGeom>
        </p:spPr>
        <p:txBody>
          <a:bodyPr lIns="0" tIns="0" rIns="0" bIns="0" rtlCol="0" anchor="t">
            <a:spAutoFit/>
          </a:bodyPr>
          <a:lstStyle/>
          <a:p>
            <a:pPr algn="l">
              <a:lnSpc>
                <a:spcPts val="2292"/>
              </a:lnSpc>
            </a:pPr>
            <a:r>
              <a:rPr lang="en-US" sz="2200">
                <a:solidFill>
                  <a:srgbClr val="3C3B3C"/>
                </a:solidFill>
                <a:latin typeface="Century Gothic Paneuropean"/>
                <a:ea typeface="Century Gothic Paneuropean"/>
                <a:cs typeface="Century Gothic Paneuropean"/>
                <a:sym typeface="Century Gothic Paneuropean"/>
              </a:rPr>
              <a:t>отменить в части + уведомление об итогах рассмотрения жалобы (подлежит отдельному обжалованию в суд в течение месяца </a:t>
            </a:r>
          </a:p>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с момента получения решения).</a:t>
            </a:r>
          </a:p>
        </p:txBody>
      </p:sp>
      <p:grpSp>
        <p:nvGrpSpPr>
          <p:cNvPr id="23" name="Group 23"/>
          <p:cNvGrpSpPr/>
          <p:nvPr/>
        </p:nvGrpSpPr>
        <p:grpSpPr>
          <a:xfrm>
            <a:off x="1200255" y="8171040"/>
            <a:ext cx="771754" cy="912981"/>
            <a:chOff x="0" y="0"/>
            <a:chExt cx="1029005" cy="1217308"/>
          </a:xfrm>
        </p:grpSpPr>
        <p:grpSp>
          <p:nvGrpSpPr>
            <p:cNvPr id="24" name="Group 24"/>
            <p:cNvGrpSpPr/>
            <p:nvPr/>
          </p:nvGrpSpPr>
          <p:grpSpPr>
            <a:xfrm>
              <a:off x="0" y="0"/>
              <a:ext cx="1029005" cy="1029005"/>
              <a:chOff x="0" y="0"/>
              <a:chExt cx="1029005" cy="1029005"/>
            </a:xfrm>
          </p:grpSpPr>
          <p:sp>
            <p:nvSpPr>
              <p:cNvPr id="25" name="Freeform 25"/>
              <p:cNvSpPr/>
              <p:nvPr/>
            </p:nvSpPr>
            <p:spPr>
              <a:xfrm>
                <a:off x="0" y="0"/>
                <a:ext cx="1028954" cy="1028954"/>
              </a:xfrm>
              <a:custGeom>
                <a:avLst/>
                <a:gdLst/>
                <a:ahLst/>
                <a:cxnLst/>
                <a:rect l="l" t="t" r="r" b="b"/>
                <a:pathLst>
                  <a:path w="1028954" h="1028954">
                    <a:moveTo>
                      <a:pt x="0" y="514477"/>
                    </a:moveTo>
                    <a:cubicBezTo>
                      <a:pt x="0" y="230378"/>
                      <a:pt x="230378" y="0"/>
                      <a:pt x="514477" y="0"/>
                    </a:cubicBezTo>
                    <a:cubicBezTo>
                      <a:pt x="798576" y="0"/>
                      <a:pt x="1028954" y="230378"/>
                      <a:pt x="1028954" y="514477"/>
                    </a:cubicBezTo>
                    <a:cubicBezTo>
                      <a:pt x="1028954" y="798576"/>
                      <a:pt x="798576" y="1028954"/>
                      <a:pt x="514477" y="1028954"/>
                    </a:cubicBezTo>
                    <a:cubicBezTo>
                      <a:pt x="230378" y="1028954"/>
                      <a:pt x="0" y="798703"/>
                      <a:pt x="0" y="514477"/>
                    </a:cubicBezTo>
                    <a:close/>
                  </a:path>
                </a:pathLst>
              </a:custGeom>
              <a:solidFill>
                <a:srgbClr val="F28346"/>
              </a:solidFill>
              <a:ln w="12700">
                <a:solidFill>
                  <a:srgbClr val="000000"/>
                </a:solidFill>
              </a:ln>
            </p:spPr>
            <p:txBody>
              <a:bodyPr/>
              <a:lstStyle/>
              <a:p>
                <a:endParaRPr lang="ru-RU"/>
              </a:p>
            </p:txBody>
          </p:sp>
        </p:grpSp>
        <p:sp>
          <p:nvSpPr>
            <p:cNvPr id="26" name="TextBox 26"/>
            <p:cNvSpPr txBox="1"/>
            <p:nvPr/>
          </p:nvSpPr>
          <p:spPr>
            <a:xfrm>
              <a:off x="268707" y="249314"/>
              <a:ext cx="491617" cy="967994"/>
            </a:xfrm>
            <a:prstGeom prst="rect">
              <a:avLst/>
            </a:prstGeom>
          </p:spPr>
          <p:txBody>
            <a:bodyPr lIns="0" tIns="0" rIns="0" bIns="0" rtlCol="0" anchor="t">
              <a:spAutoFit/>
            </a:bodyPr>
            <a:lstStyle/>
            <a:p>
              <a:pPr algn="ctr">
                <a:lnSpc>
                  <a:spcPts val="3826"/>
                </a:lnSpc>
              </a:pPr>
              <a:r>
                <a:rPr lang="en-US" sz="3200" b="1">
                  <a:solidFill>
                    <a:srgbClr val="FFFFFF"/>
                  </a:solidFill>
                  <a:latin typeface="Gotham Bold"/>
                  <a:ea typeface="Gotham Bold"/>
                  <a:cs typeface="Gotham Bold"/>
                  <a:sym typeface="Gotham Bold"/>
                </a:rPr>
                <a:t>1</a:t>
              </a:r>
            </a:p>
          </p:txBody>
        </p:sp>
      </p:grpSp>
      <p:grpSp>
        <p:nvGrpSpPr>
          <p:cNvPr id="27" name="Group 27"/>
          <p:cNvGrpSpPr/>
          <p:nvPr/>
        </p:nvGrpSpPr>
        <p:grpSpPr>
          <a:xfrm>
            <a:off x="4846025" y="8171040"/>
            <a:ext cx="771754" cy="912981"/>
            <a:chOff x="0" y="0"/>
            <a:chExt cx="1029005" cy="1217308"/>
          </a:xfrm>
        </p:grpSpPr>
        <p:grpSp>
          <p:nvGrpSpPr>
            <p:cNvPr id="28" name="Group 28"/>
            <p:cNvGrpSpPr/>
            <p:nvPr/>
          </p:nvGrpSpPr>
          <p:grpSpPr>
            <a:xfrm>
              <a:off x="0" y="0"/>
              <a:ext cx="1029005" cy="1029005"/>
              <a:chOff x="0" y="0"/>
              <a:chExt cx="1029005" cy="1029005"/>
            </a:xfrm>
          </p:grpSpPr>
          <p:sp>
            <p:nvSpPr>
              <p:cNvPr id="29" name="Freeform 29"/>
              <p:cNvSpPr/>
              <p:nvPr/>
            </p:nvSpPr>
            <p:spPr>
              <a:xfrm>
                <a:off x="0" y="0"/>
                <a:ext cx="1028954" cy="1028954"/>
              </a:xfrm>
              <a:custGeom>
                <a:avLst/>
                <a:gdLst/>
                <a:ahLst/>
                <a:cxnLst/>
                <a:rect l="l" t="t" r="r" b="b"/>
                <a:pathLst>
                  <a:path w="1028954" h="1028954">
                    <a:moveTo>
                      <a:pt x="0" y="514477"/>
                    </a:moveTo>
                    <a:cubicBezTo>
                      <a:pt x="0" y="230378"/>
                      <a:pt x="230378" y="0"/>
                      <a:pt x="514477" y="0"/>
                    </a:cubicBezTo>
                    <a:cubicBezTo>
                      <a:pt x="798576" y="0"/>
                      <a:pt x="1028954" y="230378"/>
                      <a:pt x="1028954" y="514477"/>
                    </a:cubicBezTo>
                    <a:cubicBezTo>
                      <a:pt x="1028954" y="798576"/>
                      <a:pt x="798576" y="1028954"/>
                      <a:pt x="514477" y="1028954"/>
                    </a:cubicBezTo>
                    <a:cubicBezTo>
                      <a:pt x="230378" y="1028954"/>
                      <a:pt x="0" y="798703"/>
                      <a:pt x="0" y="514477"/>
                    </a:cubicBezTo>
                    <a:close/>
                  </a:path>
                </a:pathLst>
              </a:custGeom>
              <a:solidFill>
                <a:srgbClr val="F28346"/>
              </a:solidFill>
              <a:ln w="12700">
                <a:solidFill>
                  <a:srgbClr val="000000"/>
                </a:solidFill>
              </a:ln>
            </p:spPr>
            <p:txBody>
              <a:bodyPr/>
              <a:lstStyle/>
              <a:p>
                <a:endParaRPr lang="ru-RU"/>
              </a:p>
            </p:txBody>
          </p:sp>
        </p:grpSp>
        <p:sp>
          <p:nvSpPr>
            <p:cNvPr id="30" name="TextBox 30"/>
            <p:cNvSpPr txBox="1"/>
            <p:nvPr/>
          </p:nvSpPr>
          <p:spPr>
            <a:xfrm>
              <a:off x="268707" y="249314"/>
              <a:ext cx="491617" cy="967994"/>
            </a:xfrm>
            <a:prstGeom prst="rect">
              <a:avLst/>
            </a:prstGeom>
          </p:spPr>
          <p:txBody>
            <a:bodyPr lIns="0" tIns="0" rIns="0" bIns="0" rtlCol="0" anchor="t">
              <a:spAutoFit/>
            </a:bodyPr>
            <a:lstStyle/>
            <a:p>
              <a:pPr algn="ctr">
                <a:lnSpc>
                  <a:spcPts val="3826"/>
                </a:lnSpc>
              </a:pPr>
              <a:r>
                <a:rPr lang="en-US" sz="3200" b="1">
                  <a:solidFill>
                    <a:srgbClr val="FFFFFF"/>
                  </a:solidFill>
                  <a:latin typeface="Gotham Bold"/>
                  <a:ea typeface="Gotham Bold"/>
                  <a:cs typeface="Gotham Bold"/>
                  <a:sym typeface="Gotham Bold"/>
                </a:rPr>
                <a:t>2</a:t>
              </a:r>
            </a:p>
          </p:txBody>
        </p:sp>
      </p:grpSp>
      <p:grpSp>
        <p:nvGrpSpPr>
          <p:cNvPr id="31" name="Group 31"/>
          <p:cNvGrpSpPr/>
          <p:nvPr/>
        </p:nvGrpSpPr>
        <p:grpSpPr>
          <a:xfrm>
            <a:off x="8084601" y="8171040"/>
            <a:ext cx="771754" cy="912981"/>
            <a:chOff x="0" y="0"/>
            <a:chExt cx="1029005" cy="1217308"/>
          </a:xfrm>
        </p:grpSpPr>
        <p:grpSp>
          <p:nvGrpSpPr>
            <p:cNvPr id="32" name="Group 32"/>
            <p:cNvGrpSpPr/>
            <p:nvPr/>
          </p:nvGrpSpPr>
          <p:grpSpPr>
            <a:xfrm>
              <a:off x="0" y="0"/>
              <a:ext cx="1029005" cy="1029005"/>
              <a:chOff x="0" y="0"/>
              <a:chExt cx="1029005" cy="1029005"/>
            </a:xfrm>
          </p:grpSpPr>
          <p:sp>
            <p:nvSpPr>
              <p:cNvPr id="33" name="Freeform 33"/>
              <p:cNvSpPr/>
              <p:nvPr/>
            </p:nvSpPr>
            <p:spPr>
              <a:xfrm>
                <a:off x="0" y="0"/>
                <a:ext cx="1028954" cy="1028954"/>
              </a:xfrm>
              <a:custGeom>
                <a:avLst/>
                <a:gdLst/>
                <a:ahLst/>
                <a:cxnLst/>
                <a:rect l="l" t="t" r="r" b="b"/>
                <a:pathLst>
                  <a:path w="1028954" h="1028954">
                    <a:moveTo>
                      <a:pt x="0" y="514477"/>
                    </a:moveTo>
                    <a:cubicBezTo>
                      <a:pt x="0" y="230378"/>
                      <a:pt x="230378" y="0"/>
                      <a:pt x="514477" y="0"/>
                    </a:cubicBezTo>
                    <a:cubicBezTo>
                      <a:pt x="798576" y="0"/>
                      <a:pt x="1028954" y="230378"/>
                      <a:pt x="1028954" y="514477"/>
                    </a:cubicBezTo>
                    <a:cubicBezTo>
                      <a:pt x="1028954" y="798576"/>
                      <a:pt x="798576" y="1028954"/>
                      <a:pt x="514477" y="1028954"/>
                    </a:cubicBezTo>
                    <a:cubicBezTo>
                      <a:pt x="230378" y="1028954"/>
                      <a:pt x="0" y="798703"/>
                      <a:pt x="0" y="514477"/>
                    </a:cubicBezTo>
                    <a:close/>
                  </a:path>
                </a:pathLst>
              </a:custGeom>
              <a:solidFill>
                <a:srgbClr val="F28346"/>
              </a:solidFill>
              <a:ln w="12700">
                <a:solidFill>
                  <a:srgbClr val="000000"/>
                </a:solidFill>
              </a:ln>
            </p:spPr>
            <p:txBody>
              <a:bodyPr/>
              <a:lstStyle/>
              <a:p>
                <a:endParaRPr lang="ru-RU"/>
              </a:p>
            </p:txBody>
          </p:sp>
        </p:grpSp>
        <p:sp>
          <p:nvSpPr>
            <p:cNvPr id="34" name="TextBox 34"/>
            <p:cNvSpPr txBox="1"/>
            <p:nvPr/>
          </p:nvSpPr>
          <p:spPr>
            <a:xfrm>
              <a:off x="268707" y="249314"/>
              <a:ext cx="491617" cy="967994"/>
            </a:xfrm>
            <a:prstGeom prst="rect">
              <a:avLst/>
            </a:prstGeom>
          </p:spPr>
          <p:txBody>
            <a:bodyPr lIns="0" tIns="0" rIns="0" bIns="0" rtlCol="0" anchor="t">
              <a:spAutoFit/>
            </a:bodyPr>
            <a:lstStyle/>
            <a:p>
              <a:pPr algn="ctr">
                <a:lnSpc>
                  <a:spcPts val="3826"/>
                </a:lnSpc>
              </a:pPr>
              <a:r>
                <a:rPr lang="en-US" sz="3200" b="1">
                  <a:solidFill>
                    <a:srgbClr val="FFFFFF"/>
                  </a:solidFill>
                  <a:latin typeface="Gotham Bold"/>
                  <a:ea typeface="Gotham Bold"/>
                  <a:cs typeface="Gotham Bold"/>
                  <a:sym typeface="Gotham Bold"/>
                </a:rPr>
                <a:t>3</a:t>
              </a:r>
            </a:p>
          </p:txBody>
        </p:sp>
      </p:grpSp>
      <p:sp>
        <p:nvSpPr>
          <p:cNvPr id="35" name="TextBox 35"/>
          <p:cNvSpPr txBox="1"/>
          <p:nvPr/>
        </p:nvSpPr>
        <p:spPr>
          <a:xfrm>
            <a:off x="5785533" y="8246383"/>
            <a:ext cx="1884445" cy="678237"/>
          </a:xfrm>
          <a:prstGeom prst="rect">
            <a:avLst/>
          </a:prstGeom>
        </p:spPr>
        <p:txBody>
          <a:bodyPr lIns="0" tIns="0" rIns="0" bIns="0" rtlCol="0" anchor="t">
            <a:spAutoFit/>
          </a:bodyPr>
          <a:lstStyle/>
          <a:p>
            <a:pPr algn="l">
              <a:lnSpc>
                <a:spcPts val="2290"/>
              </a:lnSpc>
            </a:pPr>
            <a:r>
              <a:rPr lang="en-US" sz="2200">
                <a:solidFill>
                  <a:srgbClr val="3C3B3C"/>
                </a:solidFill>
                <a:latin typeface="Century Gothic Paneuropean"/>
                <a:ea typeface="Century Gothic Paneuropean"/>
                <a:cs typeface="Century Gothic Paneuropean"/>
                <a:sym typeface="Century Gothic Paneuropean"/>
              </a:rPr>
              <a:t>отменить полностью;</a:t>
            </a:r>
          </a:p>
        </p:txBody>
      </p:sp>
      <p:sp>
        <p:nvSpPr>
          <p:cNvPr id="36" name="TextBox 36"/>
          <p:cNvSpPr txBox="1"/>
          <p:nvPr/>
        </p:nvSpPr>
        <p:spPr>
          <a:xfrm>
            <a:off x="1022347" y="9336643"/>
            <a:ext cx="15362492" cy="419290"/>
          </a:xfrm>
          <a:prstGeom prst="rect">
            <a:avLst/>
          </a:prstGeom>
        </p:spPr>
        <p:txBody>
          <a:bodyPr lIns="0" tIns="0" rIns="0" bIns="0" rtlCol="0" anchor="t">
            <a:spAutoFit/>
          </a:bodyPr>
          <a:lstStyle/>
          <a:p>
            <a:pPr algn="l">
              <a:lnSpc>
                <a:spcPts val="2499"/>
              </a:lnSpc>
            </a:pPr>
            <a:r>
              <a:rPr lang="en-US" sz="2400" b="1">
                <a:solidFill>
                  <a:srgbClr val="3C3B3C"/>
                </a:solidFill>
                <a:latin typeface="Century Gothic Paneuropean Bold"/>
                <a:ea typeface="Century Gothic Paneuropean Bold"/>
                <a:cs typeface="Century Gothic Paneuropean Bold"/>
                <a:sym typeface="Century Gothic Paneuropean Bold"/>
              </a:rPr>
              <a:t>Может быть назначена тематическая проверка.</a:t>
            </a:r>
          </a:p>
        </p:txBody>
      </p:sp>
      <p:sp>
        <p:nvSpPr>
          <p:cNvPr id="37" name="TextBox 37"/>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38" name="Freeform 38"/>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3">
              <a:extLst>
                <a:ext uri="{96DAC541-7B7A-43D3-8B79-37D633B846F1}">
                  <asvg:svgBlip xmlns:asvg="http://schemas.microsoft.com/office/drawing/2016/SVG/main" r:embed="rId4"/>
                </a:ext>
              </a:extLst>
            </a:blip>
            <a:stretch>
              <a:fillRect t="-27006" b="-27006"/>
            </a:stretch>
          </a:blipFill>
        </p:spPr>
        <p:txBody>
          <a:bodyPr/>
          <a:lstStyle/>
          <a:p>
            <a:endParaRPr lang="ru-RU"/>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57158" y="2117960"/>
            <a:ext cx="14969433" cy="530657"/>
          </a:xfrm>
          <a:prstGeom prst="rect">
            <a:avLst/>
          </a:prstGeom>
        </p:spPr>
        <p:txBody>
          <a:bodyPr lIns="0" tIns="0" rIns="0" bIns="0" rtlCol="0" anchor="t">
            <a:spAutoFit/>
          </a:bodyPr>
          <a:lstStyle/>
          <a:p>
            <a:pPr algn="l">
              <a:lnSpc>
                <a:spcPts val="3199"/>
              </a:lnSpc>
            </a:pPr>
            <a:r>
              <a:rPr lang="en-US" sz="3000" b="1">
                <a:solidFill>
                  <a:srgbClr val="3C3B3C"/>
                </a:solidFill>
                <a:latin typeface="Century Gothic Paneuropean Bold"/>
                <a:ea typeface="Century Gothic Paneuropean Bold"/>
                <a:cs typeface="Century Gothic Paneuropean Bold"/>
                <a:sym typeface="Century Gothic Paneuropean Bold"/>
              </a:rPr>
              <a:t>СТАТЬЯ 98. ОБЩИЕ ПРАВИЛА РАССМОТРЕНИЯ ЖАЛОБЫ</a:t>
            </a:r>
          </a:p>
        </p:txBody>
      </p:sp>
      <p:sp>
        <p:nvSpPr>
          <p:cNvPr id="3" name="TextBox 3"/>
          <p:cNvSpPr txBox="1"/>
          <p:nvPr/>
        </p:nvSpPr>
        <p:spPr>
          <a:xfrm>
            <a:off x="2169814" y="2902258"/>
            <a:ext cx="6239542" cy="2126561"/>
          </a:xfrm>
          <a:prstGeom prst="rect">
            <a:avLst/>
          </a:prstGeom>
        </p:spPr>
        <p:txBody>
          <a:bodyPr lIns="0" tIns="0" rIns="0" bIns="0" rtlCol="0" anchor="t">
            <a:spAutoFit/>
          </a:bodyPr>
          <a:lstStyle/>
          <a:p>
            <a:pPr algn="l">
              <a:lnSpc>
                <a:spcPts val="2565"/>
              </a:lnSpc>
            </a:pPr>
            <a:r>
              <a:rPr lang="en-US" sz="2200">
                <a:solidFill>
                  <a:srgbClr val="3C3B3C"/>
                </a:solidFill>
                <a:latin typeface="Century Gothic Paneuropean"/>
                <a:ea typeface="Century Gothic Paneuropean"/>
                <a:cs typeface="Century Gothic Paneuropean"/>
                <a:sym typeface="Century Gothic Paneuropean"/>
              </a:rPr>
              <a:t>Орган, рассматривающий жалобу, обязан принять меры для всестороннего, полного и объективного исследования фактических обстоятельств, имеющих значение для правильного рассмотрения жалобы.</a:t>
            </a:r>
          </a:p>
        </p:txBody>
      </p:sp>
      <p:sp>
        <p:nvSpPr>
          <p:cNvPr id="4" name="TextBox 4"/>
          <p:cNvSpPr txBox="1"/>
          <p:nvPr/>
        </p:nvSpPr>
        <p:spPr>
          <a:xfrm>
            <a:off x="2169814" y="4891107"/>
            <a:ext cx="6239542" cy="1093365"/>
          </a:xfrm>
          <a:prstGeom prst="rect">
            <a:avLst/>
          </a:prstGeom>
        </p:spPr>
        <p:txBody>
          <a:bodyPr lIns="0" tIns="0" rIns="0" bIns="0" rtlCol="0" anchor="t">
            <a:spAutoFit/>
          </a:bodyPr>
          <a:lstStyle/>
          <a:p>
            <a:pPr algn="l">
              <a:lnSpc>
                <a:spcPts val="2565"/>
              </a:lnSpc>
            </a:pPr>
            <a:r>
              <a:rPr lang="en-US" sz="2200">
                <a:solidFill>
                  <a:srgbClr val="3C3B3C"/>
                </a:solidFill>
                <a:latin typeface="Century Gothic Paneuropean"/>
                <a:ea typeface="Century Gothic Paneuropean"/>
                <a:cs typeface="Century Gothic Paneuropean"/>
                <a:sym typeface="Century Gothic Paneuropean"/>
              </a:rPr>
              <a:t>Предмет и пределы исследования фактических обстоятельств определяются органом, рассматривающим жалобу.</a:t>
            </a:r>
          </a:p>
        </p:txBody>
      </p:sp>
      <p:sp>
        <p:nvSpPr>
          <p:cNvPr id="5" name="TextBox 5"/>
          <p:cNvSpPr txBox="1"/>
          <p:nvPr/>
        </p:nvSpPr>
        <p:spPr>
          <a:xfrm>
            <a:off x="2169814" y="6380664"/>
            <a:ext cx="6239542" cy="2482158"/>
          </a:xfrm>
          <a:prstGeom prst="rect">
            <a:avLst/>
          </a:prstGeom>
        </p:spPr>
        <p:txBody>
          <a:bodyPr lIns="0" tIns="0" rIns="0" bIns="0" rtlCol="0" anchor="t">
            <a:spAutoFit/>
          </a:bodyPr>
          <a:lstStyle/>
          <a:p>
            <a:pPr algn="l">
              <a:lnSpc>
                <a:spcPts val="2565"/>
              </a:lnSpc>
            </a:pPr>
            <a:r>
              <a:rPr lang="en-US" sz="2200">
                <a:solidFill>
                  <a:srgbClr val="3C3B3C"/>
                </a:solidFill>
                <a:latin typeface="Century Gothic Paneuropean"/>
                <a:ea typeface="Century Gothic Paneuropean"/>
                <a:cs typeface="Century Gothic Paneuropean"/>
                <a:sym typeface="Century Gothic Paneuropean"/>
              </a:rPr>
              <a:t>Орган, рассматривающий жалобу, заслушивает должностное лицо, чей административный акт, административное действие (бездействие) оспаривается, участника административной процедуры в соответствии со статьей 73 настоящего Кодекса.</a:t>
            </a:r>
          </a:p>
        </p:txBody>
      </p:sp>
      <p:sp>
        <p:nvSpPr>
          <p:cNvPr id="6" name="TextBox 6"/>
          <p:cNvSpPr txBox="1"/>
          <p:nvPr/>
        </p:nvSpPr>
        <p:spPr>
          <a:xfrm>
            <a:off x="10268998" y="2902258"/>
            <a:ext cx="6996655" cy="2837755"/>
          </a:xfrm>
          <a:prstGeom prst="rect">
            <a:avLst/>
          </a:prstGeom>
        </p:spPr>
        <p:txBody>
          <a:bodyPr lIns="0" tIns="0" rIns="0" bIns="0" rtlCol="0" anchor="t">
            <a:spAutoFit/>
          </a:bodyPr>
          <a:lstStyle/>
          <a:p>
            <a:pPr algn="l">
              <a:lnSpc>
                <a:spcPts val="2565"/>
              </a:lnSpc>
            </a:pPr>
            <a:r>
              <a:rPr lang="en-US" sz="2200">
                <a:solidFill>
                  <a:srgbClr val="3C3B3C"/>
                </a:solidFill>
                <a:latin typeface="Century Gothic Paneuropean"/>
                <a:ea typeface="Century Gothic Paneuropean"/>
                <a:cs typeface="Century Gothic Paneuropean"/>
                <a:sym typeface="Century Gothic Paneuropean"/>
              </a:rPr>
              <a:t>Орган, рассматривающий жалобу, не связан доводами административного органа, должностного лица, чьи административный акт, административное действие (бездействие) обжалуются, участника административной процедуры, а также требованиями, изложенными в жалобе, и проверяет административное дело в полном объеме.</a:t>
            </a:r>
          </a:p>
        </p:txBody>
      </p:sp>
      <p:sp>
        <p:nvSpPr>
          <p:cNvPr id="7" name="TextBox 7"/>
          <p:cNvSpPr txBox="1"/>
          <p:nvPr/>
        </p:nvSpPr>
        <p:spPr>
          <a:xfrm>
            <a:off x="10268998" y="5956716"/>
            <a:ext cx="7348776" cy="1417215"/>
          </a:xfrm>
          <a:prstGeom prst="rect">
            <a:avLst/>
          </a:prstGeom>
        </p:spPr>
        <p:txBody>
          <a:bodyPr lIns="0" tIns="0" rIns="0" bIns="0" rtlCol="0" anchor="t">
            <a:spAutoFit/>
          </a:bodyPr>
          <a:lstStyle/>
          <a:p>
            <a:pPr algn="l">
              <a:lnSpc>
                <a:spcPts val="2565"/>
              </a:lnSpc>
            </a:pPr>
            <a:r>
              <a:rPr lang="en-US" sz="2200">
                <a:solidFill>
                  <a:srgbClr val="3C3B3C"/>
                </a:solidFill>
                <a:latin typeface="Century Gothic Paneuropean"/>
                <a:ea typeface="Century Gothic Paneuropean"/>
                <a:cs typeface="Century Gothic Paneuropean"/>
                <a:sym typeface="Century Gothic Paneuropean"/>
              </a:rPr>
              <a:t>Орган, рассматривающий жалобу, обеспечивает возможность ознакомления с административным делом в соответствии со статьей 75 настоящего Кодекса.</a:t>
            </a:r>
          </a:p>
        </p:txBody>
      </p:sp>
      <p:sp>
        <p:nvSpPr>
          <p:cNvPr id="8" name="TextBox 8"/>
          <p:cNvSpPr txBox="1"/>
          <p:nvPr/>
        </p:nvSpPr>
        <p:spPr>
          <a:xfrm>
            <a:off x="10128971" y="7928648"/>
            <a:ext cx="6911169" cy="821722"/>
          </a:xfrm>
          <a:prstGeom prst="rect">
            <a:avLst/>
          </a:prstGeom>
        </p:spPr>
        <p:txBody>
          <a:bodyPr lIns="0" tIns="0" rIns="0" bIns="0" rtlCol="0" anchor="t">
            <a:spAutoFit/>
          </a:bodyPr>
          <a:lstStyle/>
          <a:p>
            <a:pPr algn="ctr">
              <a:lnSpc>
                <a:spcPts val="2799"/>
              </a:lnSpc>
            </a:pPr>
            <a:r>
              <a:rPr lang="en-US" sz="2400" b="1">
                <a:solidFill>
                  <a:srgbClr val="3C3B3C"/>
                </a:solidFill>
                <a:latin typeface="Century Gothic Paneuropean Bold"/>
                <a:ea typeface="Century Gothic Paneuropean Bold"/>
                <a:cs typeface="Century Gothic Paneuropean Bold"/>
                <a:sym typeface="Century Gothic Paneuropean Bold"/>
              </a:rPr>
              <a:t>6. ОБРАЩЕНИЕ ЖАЛОБЫ ВО ВРЕД ЗАЯВИТЕЛЮ НЕ ДОПУСКАЕТСЯ.</a:t>
            </a:r>
          </a:p>
        </p:txBody>
      </p:sp>
      <p:sp>
        <p:nvSpPr>
          <p:cNvPr id="9" name="TextBox 9"/>
          <p:cNvSpPr txBox="1"/>
          <p:nvPr/>
        </p:nvSpPr>
        <p:spPr>
          <a:xfrm>
            <a:off x="957158" y="1043378"/>
            <a:ext cx="13264048" cy="638061"/>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Обжалование уведомления - АДМИНИСТРАТИВНЫЕ ПРОЦЕДУРЫ</a:t>
            </a:r>
          </a:p>
        </p:txBody>
      </p:sp>
      <p:sp>
        <p:nvSpPr>
          <p:cNvPr id="10" name="TextBox 10"/>
          <p:cNvSpPr txBox="1"/>
          <p:nvPr/>
        </p:nvSpPr>
        <p:spPr>
          <a:xfrm>
            <a:off x="1430607" y="3152651"/>
            <a:ext cx="424244" cy="454181"/>
          </a:xfrm>
          <a:prstGeom prst="rect">
            <a:avLst/>
          </a:prstGeom>
        </p:spPr>
        <p:txBody>
          <a:bodyPr lIns="0" tIns="0" rIns="0" bIns="0" rtlCol="0" anchor="t">
            <a:spAutoFit/>
          </a:bodyPr>
          <a:lstStyle/>
          <a:p>
            <a:pPr algn="ctr">
              <a:lnSpc>
                <a:spcPts val="2900"/>
              </a:lnSpc>
            </a:pPr>
            <a:r>
              <a:rPr lang="en-US" sz="2400" b="1" spc="-11">
                <a:solidFill>
                  <a:srgbClr val="FFFFFF"/>
                </a:solidFill>
                <a:latin typeface="Carlito Bold"/>
                <a:ea typeface="Carlito Bold"/>
                <a:cs typeface="Carlito Bold"/>
                <a:sym typeface="Carlito Bold"/>
              </a:rPr>
              <a:t>01</a:t>
            </a:r>
          </a:p>
        </p:txBody>
      </p:sp>
      <p:grpSp>
        <p:nvGrpSpPr>
          <p:cNvPr id="11" name="Group 11"/>
          <p:cNvGrpSpPr/>
          <p:nvPr/>
        </p:nvGrpSpPr>
        <p:grpSpPr>
          <a:xfrm>
            <a:off x="1041397" y="2971314"/>
            <a:ext cx="813435" cy="813435"/>
            <a:chOff x="0" y="0"/>
            <a:chExt cx="1084580" cy="1084580"/>
          </a:xfrm>
        </p:grpSpPr>
        <p:sp>
          <p:nvSpPr>
            <p:cNvPr id="12" name="Freeform 12"/>
            <p:cNvSpPr/>
            <p:nvPr/>
          </p:nvSpPr>
          <p:spPr>
            <a:xfrm>
              <a:off x="0" y="0"/>
              <a:ext cx="1084580" cy="1084580"/>
            </a:xfrm>
            <a:custGeom>
              <a:avLst/>
              <a:gdLst/>
              <a:ahLst/>
              <a:cxnLst/>
              <a:rect l="l" t="t" r="r" b="b"/>
              <a:pathLst>
                <a:path w="1084580" h="1084580">
                  <a:moveTo>
                    <a:pt x="0" y="542290"/>
                  </a:moveTo>
                  <a:cubicBezTo>
                    <a:pt x="0" y="242824"/>
                    <a:pt x="242824" y="0"/>
                    <a:pt x="542290" y="0"/>
                  </a:cubicBezTo>
                  <a:cubicBezTo>
                    <a:pt x="841756" y="0"/>
                    <a:pt x="1084580" y="242824"/>
                    <a:pt x="1084580" y="542290"/>
                  </a:cubicBezTo>
                  <a:cubicBezTo>
                    <a:pt x="1084580" y="841756"/>
                    <a:pt x="841756" y="1084580"/>
                    <a:pt x="542290" y="1084580"/>
                  </a:cubicBezTo>
                  <a:cubicBezTo>
                    <a:pt x="242824" y="1084580"/>
                    <a:pt x="0" y="841756"/>
                    <a:pt x="0" y="542290"/>
                  </a:cubicBezTo>
                  <a:close/>
                </a:path>
              </a:pathLst>
            </a:custGeom>
            <a:solidFill>
              <a:srgbClr val="F28346"/>
            </a:solidFill>
            <a:ln w="12700">
              <a:solidFill>
                <a:srgbClr val="000000"/>
              </a:solidFill>
            </a:ln>
          </p:spPr>
          <p:txBody>
            <a:bodyPr/>
            <a:lstStyle/>
            <a:p>
              <a:endParaRPr lang="ru-RU"/>
            </a:p>
          </p:txBody>
        </p:sp>
      </p:grpSp>
      <p:sp>
        <p:nvSpPr>
          <p:cNvPr id="13" name="TextBox 13"/>
          <p:cNvSpPr txBox="1"/>
          <p:nvPr/>
        </p:nvSpPr>
        <p:spPr>
          <a:xfrm>
            <a:off x="1299934" y="3084401"/>
            <a:ext cx="296370" cy="599856"/>
          </a:xfrm>
          <a:prstGeom prst="rect">
            <a:avLst/>
          </a:prstGeom>
        </p:spPr>
        <p:txBody>
          <a:bodyPr lIns="0" tIns="0" rIns="0" bIns="0" rtlCol="0" anchor="t">
            <a:spAutoFit/>
          </a:bodyPr>
          <a:lstStyle/>
          <a:p>
            <a:pPr algn="ctr">
              <a:lnSpc>
                <a:spcPts val="4600"/>
              </a:lnSpc>
            </a:pPr>
            <a:r>
              <a:rPr lang="en-US" sz="3800" b="1" dirty="0">
                <a:solidFill>
                  <a:srgbClr val="FFFFFF"/>
                </a:solidFill>
                <a:latin typeface="Gotham Bold"/>
                <a:ea typeface="Gotham Bold"/>
                <a:cs typeface="Gotham Bold"/>
                <a:sym typeface="Gotham Bold"/>
              </a:rPr>
              <a:t>1</a:t>
            </a:r>
          </a:p>
        </p:txBody>
      </p:sp>
      <p:grpSp>
        <p:nvGrpSpPr>
          <p:cNvPr id="14" name="Group 14"/>
          <p:cNvGrpSpPr/>
          <p:nvPr/>
        </p:nvGrpSpPr>
        <p:grpSpPr>
          <a:xfrm>
            <a:off x="1041397" y="4960153"/>
            <a:ext cx="813435" cy="813435"/>
            <a:chOff x="0" y="0"/>
            <a:chExt cx="1084580" cy="1084580"/>
          </a:xfrm>
        </p:grpSpPr>
        <p:sp>
          <p:nvSpPr>
            <p:cNvPr id="15" name="Freeform 15"/>
            <p:cNvSpPr/>
            <p:nvPr/>
          </p:nvSpPr>
          <p:spPr>
            <a:xfrm>
              <a:off x="0" y="0"/>
              <a:ext cx="1084580" cy="1084580"/>
            </a:xfrm>
            <a:custGeom>
              <a:avLst/>
              <a:gdLst/>
              <a:ahLst/>
              <a:cxnLst/>
              <a:rect l="l" t="t" r="r" b="b"/>
              <a:pathLst>
                <a:path w="1084580" h="1084580">
                  <a:moveTo>
                    <a:pt x="0" y="542290"/>
                  </a:moveTo>
                  <a:cubicBezTo>
                    <a:pt x="0" y="242824"/>
                    <a:pt x="242824" y="0"/>
                    <a:pt x="542290" y="0"/>
                  </a:cubicBezTo>
                  <a:cubicBezTo>
                    <a:pt x="841756" y="0"/>
                    <a:pt x="1084580" y="242824"/>
                    <a:pt x="1084580" y="542290"/>
                  </a:cubicBezTo>
                  <a:cubicBezTo>
                    <a:pt x="1084580" y="841756"/>
                    <a:pt x="841756" y="1084580"/>
                    <a:pt x="542290" y="1084580"/>
                  </a:cubicBezTo>
                  <a:cubicBezTo>
                    <a:pt x="242824" y="1084580"/>
                    <a:pt x="0" y="841756"/>
                    <a:pt x="0" y="542290"/>
                  </a:cubicBezTo>
                  <a:close/>
                </a:path>
              </a:pathLst>
            </a:custGeom>
            <a:solidFill>
              <a:srgbClr val="F28346"/>
            </a:solidFill>
            <a:ln w="12700">
              <a:solidFill>
                <a:srgbClr val="000000"/>
              </a:solidFill>
            </a:ln>
          </p:spPr>
          <p:txBody>
            <a:bodyPr/>
            <a:lstStyle/>
            <a:p>
              <a:endParaRPr lang="ru-RU"/>
            </a:p>
          </p:txBody>
        </p:sp>
      </p:grpSp>
      <p:sp>
        <p:nvSpPr>
          <p:cNvPr id="16" name="TextBox 16"/>
          <p:cNvSpPr txBox="1"/>
          <p:nvPr/>
        </p:nvSpPr>
        <p:spPr>
          <a:xfrm>
            <a:off x="1299934" y="5066373"/>
            <a:ext cx="296370" cy="599856"/>
          </a:xfrm>
          <a:prstGeom prst="rect">
            <a:avLst/>
          </a:prstGeom>
        </p:spPr>
        <p:txBody>
          <a:bodyPr lIns="0" tIns="0" rIns="0" bIns="0" rtlCol="0" anchor="t">
            <a:spAutoFit/>
          </a:bodyPr>
          <a:lstStyle/>
          <a:p>
            <a:pPr algn="ctr">
              <a:lnSpc>
                <a:spcPts val="4600"/>
              </a:lnSpc>
            </a:pPr>
            <a:r>
              <a:rPr lang="en-US" sz="3800" b="1">
                <a:solidFill>
                  <a:srgbClr val="FFFFFF"/>
                </a:solidFill>
                <a:latin typeface="Gotham Bold"/>
                <a:ea typeface="Gotham Bold"/>
                <a:cs typeface="Gotham Bold"/>
                <a:sym typeface="Gotham Bold"/>
              </a:rPr>
              <a:t>2</a:t>
            </a:r>
          </a:p>
        </p:txBody>
      </p:sp>
      <p:sp>
        <p:nvSpPr>
          <p:cNvPr id="17" name="TextBox 17"/>
          <p:cNvSpPr txBox="1"/>
          <p:nvPr/>
        </p:nvSpPr>
        <p:spPr>
          <a:xfrm>
            <a:off x="1430598" y="6468942"/>
            <a:ext cx="424244" cy="454181"/>
          </a:xfrm>
          <a:prstGeom prst="rect">
            <a:avLst/>
          </a:prstGeom>
        </p:spPr>
        <p:txBody>
          <a:bodyPr lIns="0" tIns="0" rIns="0" bIns="0" rtlCol="0" anchor="t">
            <a:spAutoFit/>
          </a:bodyPr>
          <a:lstStyle/>
          <a:p>
            <a:pPr algn="ctr">
              <a:lnSpc>
                <a:spcPts val="2900"/>
              </a:lnSpc>
            </a:pPr>
            <a:r>
              <a:rPr lang="en-US" sz="2400" b="1" spc="-11">
                <a:solidFill>
                  <a:srgbClr val="FFFFFF"/>
                </a:solidFill>
                <a:latin typeface="Carlito Bold"/>
                <a:ea typeface="Carlito Bold"/>
                <a:cs typeface="Carlito Bold"/>
                <a:sym typeface="Carlito Bold"/>
              </a:rPr>
              <a:t>03</a:t>
            </a:r>
          </a:p>
        </p:txBody>
      </p:sp>
      <p:grpSp>
        <p:nvGrpSpPr>
          <p:cNvPr id="18" name="Group 18"/>
          <p:cNvGrpSpPr/>
          <p:nvPr/>
        </p:nvGrpSpPr>
        <p:grpSpPr>
          <a:xfrm>
            <a:off x="1041397" y="6465818"/>
            <a:ext cx="813435" cy="813435"/>
            <a:chOff x="0" y="0"/>
            <a:chExt cx="1084580" cy="1084580"/>
          </a:xfrm>
        </p:grpSpPr>
        <p:sp>
          <p:nvSpPr>
            <p:cNvPr id="19" name="Freeform 19"/>
            <p:cNvSpPr/>
            <p:nvPr/>
          </p:nvSpPr>
          <p:spPr>
            <a:xfrm>
              <a:off x="0" y="0"/>
              <a:ext cx="1084580" cy="1084580"/>
            </a:xfrm>
            <a:custGeom>
              <a:avLst/>
              <a:gdLst/>
              <a:ahLst/>
              <a:cxnLst/>
              <a:rect l="l" t="t" r="r" b="b"/>
              <a:pathLst>
                <a:path w="1084580" h="1084580">
                  <a:moveTo>
                    <a:pt x="0" y="542290"/>
                  </a:moveTo>
                  <a:cubicBezTo>
                    <a:pt x="0" y="242824"/>
                    <a:pt x="242824" y="0"/>
                    <a:pt x="542290" y="0"/>
                  </a:cubicBezTo>
                  <a:cubicBezTo>
                    <a:pt x="841756" y="0"/>
                    <a:pt x="1084580" y="242824"/>
                    <a:pt x="1084580" y="542290"/>
                  </a:cubicBezTo>
                  <a:cubicBezTo>
                    <a:pt x="1084580" y="841756"/>
                    <a:pt x="841756" y="1084580"/>
                    <a:pt x="542290" y="1084580"/>
                  </a:cubicBezTo>
                  <a:cubicBezTo>
                    <a:pt x="242824" y="1084580"/>
                    <a:pt x="0" y="841756"/>
                    <a:pt x="0" y="542290"/>
                  </a:cubicBezTo>
                  <a:close/>
                </a:path>
              </a:pathLst>
            </a:custGeom>
            <a:solidFill>
              <a:srgbClr val="F28346"/>
            </a:solidFill>
            <a:ln w="12700">
              <a:solidFill>
                <a:srgbClr val="000000"/>
              </a:solidFill>
            </a:ln>
          </p:spPr>
          <p:txBody>
            <a:bodyPr/>
            <a:lstStyle/>
            <a:p>
              <a:endParaRPr lang="ru-RU"/>
            </a:p>
          </p:txBody>
        </p:sp>
      </p:grpSp>
      <p:sp>
        <p:nvSpPr>
          <p:cNvPr id="20" name="TextBox 20"/>
          <p:cNvSpPr txBox="1"/>
          <p:nvPr/>
        </p:nvSpPr>
        <p:spPr>
          <a:xfrm>
            <a:off x="1299934" y="6588230"/>
            <a:ext cx="296370" cy="599856"/>
          </a:xfrm>
          <a:prstGeom prst="rect">
            <a:avLst/>
          </a:prstGeom>
        </p:spPr>
        <p:txBody>
          <a:bodyPr lIns="0" tIns="0" rIns="0" bIns="0" rtlCol="0" anchor="t">
            <a:spAutoFit/>
          </a:bodyPr>
          <a:lstStyle/>
          <a:p>
            <a:pPr algn="ctr">
              <a:lnSpc>
                <a:spcPts val="4600"/>
              </a:lnSpc>
            </a:pPr>
            <a:r>
              <a:rPr lang="en-US" sz="3800" b="1">
                <a:solidFill>
                  <a:srgbClr val="FFFFFF"/>
                </a:solidFill>
                <a:latin typeface="Gotham Bold"/>
                <a:ea typeface="Gotham Bold"/>
                <a:cs typeface="Gotham Bold"/>
                <a:sym typeface="Gotham Bold"/>
              </a:rPr>
              <a:t>3</a:t>
            </a:r>
          </a:p>
        </p:txBody>
      </p:sp>
      <p:grpSp>
        <p:nvGrpSpPr>
          <p:cNvPr id="21" name="Group 21"/>
          <p:cNvGrpSpPr/>
          <p:nvPr/>
        </p:nvGrpSpPr>
        <p:grpSpPr>
          <a:xfrm>
            <a:off x="9315507" y="2971314"/>
            <a:ext cx="813435" cy="813435"/>
            <a:chOff x="0" y="0"/>
            <a:chExt cx="1084580" cy="1084580"/>
          </a:xfrm>
        </p:grpSpPr>
        <p:sp>
          <p:nvSpPr>
            <p:cNvPr id="22" name="Freeform 22"/>
            <p:cNvSpPr/>
            <p:nvPr/>
          </p:nvSpPr>
          <p:spPr>
            <a:xfrm>
              <a:off x="0" y="0"/>
              <a:ext cx="1084580" cy="1084580"/>
            </a:xfrm>
            <a:custGeom>
              <a:avLst/>
              <a:gdLst/>
              <a:ahLst/>
              <a:cxnLst/>
              <a:rect l="l" t="t" r="r" b="b"/>
              <a:pathLst>
                <a:path w="1084580" h="1084580">
                  <a:moveTo>
                    <a:pt x="0" y="542290"/>
                  </a:moveTo>
                  <a:cubicBezTo>
                    <a:pt x="0" y="242824"/>
                    <a:pt x="242824" y="0"/>
                    <a:pt x="542290" y="0"/>
                  </a:cubicBezTo>
                  <a:cubicBezTo>
                    <a:pt x="841756" y="0"/>
                    <a:pt x="1084580" y="242824"/>
                    <a:pt x="1084580" y="542290"/>
                  </a:cubicBezTo>
                  <a:cubicBezTo>
                    <a:pt x="1084580" y="841756"/>
                    <a:pt x="841756" y="1084580"/>
                    <a:pt x="542290" y="1084580"/>
                  </a:cubicBezTo>
                  <a:cubicBezTo>
                    <a:pt x="242824" y="1084580"/>
                    <a:pt x="0" y="841756"/>
                    <a:pt x="0" y="542290"/>
                  </a:cubicBezTo>
                  <a:close/>
                </a:path>
              </a:pathLst>
            </a:custGeom>
            <a:solidFill>
              <a:srgbClr val="F28346"/>
            </a:solidFill>
            <a:ln w="12700">
              <a:solidFill>
                <a:srgbClr val="000000"/>
              </a:solidFill>
            </a:ln>
          </p:spPr>
          <p:txBody>
            <a:bodyPr/>
            <a:lstStyle/>
            <a:p>
              <a:endParaRPr lang="ru-RU"/>
            </a:p>
          </p:txBody>
        </p:sp>
      </p:grpSp>
      <p:sp>
        <p:nvSpPr>
          <p:cNvPr id="23" name="TextBox 23"/>
          <p:cNvSpPr txBox="1"/>
          <p:nvPr/>
        </p:nvSpPr>
        <p:spPr>
          <a:xfrm>
            <a:off x="9555004" y="3084401"/>
            <a:ext cx="296370" cy="599856"/>
          </a:xfrm>
          <a:prstGeom prst="rect">
            <a:avLst/>
          </a:prstGeom>
        </p:spPr>
        <p:txBody>
          <a:bodyPr lIns="0" tIns="0" rIns="0" bIns="0" rtlCol="0" anchor="t">
            <a:spAutoFit/>
          </a:bodyPr>
          <a:lstStyle/>
          <a:p>
            <a:pPr algn="ctr">
              <a:lnSpc>
                <a:spcPts val="4600"/>
              </a:lnSpc>
            </a:pPr>
            <a:r>
              <a:rPr lang="en-US" sz="3800" b="1">
                <a:solidFill>
                  <a:srgbClr val="FFFFFF"/>
                </a:solidFill>
                <a:latin typeface="Gotham Bold"/>
                <a:ea typeface="Gotham Bold"/>
                <a:cs typeface="Gotham Bold"/>
                <a:sym typeface="Gotham Bold"/>
              </a:rPr>
              <a:t>4</a:t>
            </a:r>
          </a:p>
        </p:txBody>
      </p:sp>
      <p:grpSp>
        <p:nvGrpSpPr>
          <p:cNvPr id="24" name="Group 24"/>
          <p:cNvGrpSpPr/>
          <p:nvPr/>
        </p:nvGrpSpPr>
        <p:grpSpPr>
          <a:xfrm>
            <a:off x="9315507" y="6099381"/>
            <a:ext cx="813435" cy="813435"/>
            <a:chOff x="0" y="0"/>
            <a:chExt cx="1084580" cy="1084580"/>
          </a:xfrm>
        </p:grpSpPr>
        <p:sp>
          <p:nvSpPr>
            <p:cNvPr id="25" name="Freeform 25"/>
            <p:cNvSpPr/>
            <p:nvPr/>
          </p:nvSpPr>
          <p:spPr>
            <a:xfrm>
              <a:off x="0" y="0"/>
              <a:ext cx="1084580" cy="1084580"/>
            </a:xfrm>
            <a:custGeom>
              <a:avLst/>
              <a:gdLst/>
              <a:ahLst/>
              <a:cxnLst/>
              <a:rect l="l" t="t" r="r" b="b"/>
              <a:pathLst>
                <a:path w="1084580" h="1084580">
                  <a:moveTo>
                    <a:pt x="0" y="542290"/>
                  </a:moveTo>
                  <a:cubicBezTo>
                    <a:pt x="0" y="242824"/>
                    <a:pt x="242824" y="0"/>
                    <a:pt x="542290" y="0"/>
                  </a:cubicBezTo>
                  <a:cubicBezTo>
                    <a:pt x="841756" y="0"/>
                    <a:pt x="1084580" y="242824"/>
                    <a:pt x="1084580" y="542290"/>
                  </a:cubicBezTo>
                  <a:cubicBezTo>
                    <a:pt x="1084580" y="841756"/>
                    <a:pt x="841756" y="1084580"/>
                    <a:pt x="542290" y="1084580"/>
                  </a:cubicBezTo>
                  <a:cubicBezTo>
                    <a:pt x="242824" y="1084580"/>
                    <a:pt x="0" y="841756"/>
                    <a:pt x="0" y="542290"/>
                  </a:cubicBezTo>
                  <a:close/>
                </a:path>
              </a:pathLst>
            </a:custGeom>
            <a:solidFill>
              <a:srgbClr val="F28346"/>
            </a:solidFill>
            <a:ln w="12700">
              <a:solidFill>
                <a:srgbClr val="000000"/>
              </a:solidFill>
            </a:ln>
          </p:spPr>
          <p:txBody>
            <a:bodyPr/>
            <a:lstStyle/>
            <a:p>
              <a:endParaRPr lang="ru-RU"/>
            </a:p>
          </p:txBody>
        </p:sp>
      </p:grpSp>
      <p:sp>
        <p:nvSpPr>
          <p:cNvPr id="26" name="TextBox 26"/>
          <p:cNvSpPr txBox="1"/>
          <p:nvPr/>
        </p:nvSpPr>
        <p:spPr>
          <a:xfrm>
            <a:off x="9574054" y="6202324"/>
            <a:ext cx="296370" cy="599856"/>
          </a:xfrm>
          <a:prstGeom prst="rect">
            <a:avLst/>
          </a:prstGeom>
        </p:spPr>
        <p:txBody>
          <a:bodyPr lIns="0" tIns="0" rIns="0" bIns="0" rtlCol="0" anchor="t">
            <a:spAutoFit/>
          </a:bodyPr>
          <a:lstStyle/>
          <a:p>
            <a:pPr algn="ctr">
              <a:lnSpc>
                <a:spcPts val="4600"/>
              </a:lnSpc>
            </a:pPr>
            <a:r>
              <a:rPr lang="en-US" sz="3800" b="1">
                <a:solidFill>
                  <a:srgbClr val="FFFFFF"/>
                </a:solidFill>
                <a:latin typeface="Gotham Bold"/>
                <a:ea typeface="Gotham Bold"/>
                <a:cs typeface="Gotham Bold"/>
                <a:sym typeface="Gotham Bold"/>
              </a:rPr>
              <a:t>5</a:t>
            </a:r>
          </a:p>
        </p:txBody>
      </p:sp>
      <p:sp>
        <p:nvSpPr>
          <p:cNvPr id="27" name="TextBox 27"/>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28" name="Freeform 28"/>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2">
              <a:extLst>
                <a:ext uri="{96DAC541-7B7A-43D3-8B79-37D633B846F1}">
                  <asvg:svgBlip xmlns:asvg="http://schemas.microsoft.com/office/drawing/2016/SVG/main" r:embed="rId3"/>
                </a:ext>
              </a:extLst>
            </a:blip>
            <a:stretch>
              <a:fillRect t="-27006" b="-27006"/>
            </a:stretch>
          </a:blipFill>
        </p:spPr>
        <p:txBody>
          <a:bodyPr/>
          <a:lstStyle/>
          <a:p>
            <a:endParaRPr lang="ru-RU"/>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0928" y="2286838"/>
            <a:ext cx="13916358" cy="1040997"/>
          </a:xfrm>
          <a:prstGeom prst="rect">
            <a:avLst/>
          </a:prstGeom>
        </p:spPr>
        <p:txBody>
          <a:bodyPr lIns="0" tIns="0" rIns="0" bIns="0" rtlCol="0" anchor="t">
            <a:spAutoFit/>
          </a:bodyPr>
          <a:lstStyle/>
          <a:p>
            <a:pPr algn="l">
              <a:lnSpc>
                <a:spcPts val="3500"/>
              </a:lnSpc>
            </a:pPr>
            <a:r>
              <a:rPr lang="en-US" sz="2900" b="1">
                <a:solidFill>
                  <a:srgbClr val="3C3B3C"/>
                </a:solidFill>
                <a:latin typeface="Century Gothic Paneuropean Bold"/>
                <a:ea typeface="Century Gothic Paneuropean Bold"/>
                <a:cs typeface="Century Gothic Paneuropean Bold"/>
                <a:sym typeface="Century Gothic Paneuropean Bold"/>
              </a:rPr>
              <a:t>Оспаривание Уведомления в судебном порядке. </a:t>
            </a:r>
          </a:p>
          <a:p>
            <a:pPr algn="l">
              <a:lnSpc>
                <a:spcPts val="3500"/>
              </a:lnSpc>
            </a:pPr>
            <a:r>
              <a:rPr lang="en-US" sz="2900" b="1">
                <a:solidFill>
                  <a:srgbClr val="3C3B3C"/>
                </a:solidFill>
                <a:latin typeface="Century Gothic Paneuropean Bold"/>
                <a:ea typeface="Century Gothic Paneuropean Bold"/>
                <a:cs typeface="Century Gothic Paneuropean Bold"/>
                <a:sym typeface="Century Gothic Paneuropean Bold"/>
              </a:rPr>
              <a:t>Иск подается в течение месяца со дня вынесения решения по жалобе.</a:t>
            </a:r>
          </a:p>
        </p:txBody>
      </p:sp>
      <p:graphicFrame>
        <p:nvGraphicFramePr>
          <p:cNvPr id="3" name="Table 3"/>
          <p:cNvGraphicFramePr>
            <a:graphicFrameLocks noGrp="1"/>
          </p:cNvGraphicFramePr>
          <p:nvPr/>
        </p:nvGraphicFramePr>
        <p:xfrm>
          <a:off x="1027274" y="3670871"/>
          <a:ext cx="15976600" cy="6089670"/>
        </p:xfrm>
        <a:graphic>
          <a:graphicData uri="http://schemas.openxmlformats.org/drawingml/2006/table">
            <a:tbl>
              <a:tblPr/>
              <a:tblGrid>
                <a:gridCol w="7564212">
                  <a:extLst>
                    <a:ext uri="{9D8B030D-6E8A-4147-A177-3AD203B41FA5}">
                      <a16:colId xmlns:a16="http://schemas.microsoft.com/office/drawing/2014/main" val="20000"/>
                    </a:ext>
                  </a:extLst>
                </a:gridCol>
                <a:gridCol w="8412388">
                  <a:extLst>
                    <a:ext uri="{9D8B030D-6E8A-4147-A177-3AD203B41FA5}">
                      <a16:colId xmlns:a16="http://schemas.microsoft.com/office/drawing/2014/main" val="20001"/>
                    </a:ext>
                  </a:extLst>
                </a:gridCol>
              </a:tblGrid>
              <a:tr h="787745">
                <a:tc>
                  <a:txBody>
                    <a:bodyPr/>
                    <a:lstStyle/>
                    <a:p>
                      <a:pPr algn="l">
                        <a:lnSpc>
                          <a:spcPts val="3600"/>
                        </a:lnSpc>
                        <a:defRPr/>
                      </a:pPr>
                      <a:r>
                        <a:rPr lang="en-US" sz="3000" b="1">
                          <a:solidFill>
                            <a:srgbClr val="FFFFFF"/>
                          </a:solidFill>
                          <a:latin typeface="Century Gothic Paneuropean Bold"/>
                          <a:ea typeface="Century Gothic Paneuropean Bold"/>
                          <a:cs typeface="Century Gothic Paneuropean Bold"/>
                          <a:sym typeface="Century Gothic Paneuropean Bold"/>
                        </a:rPr>
                        <a:t>пп. 2 п. 3 ст. 191 НК</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C3B3C"/>
                    </a:solidFill>
                  </a:tcPr>
                </a:tc>
                <a:tc>
                  <a:txBody>
                    <a:bodyPr/>
                    <a:lstStyle/>
                    <a:p>
                      <a:pPr algn="l">
                        <a:lnSpc>
                          <a:spcPts val="3600"/>
                        </a:lnSpc>
                        <a:defRPr/>
                      </a:pPr>
                      <a:r>
                        <a:rPr lang="en-US" sz="3000" b="1">
                          <a:solidFill>
                            <a:srgbClr val="FFFFFF"/>
                          </a:solidFill>
                          <a:latin typeface="Century Gothic Paneuropean Bold"/>
                          <a:ea typeface="Century Gothic Paneuropean Bold"/>
                          <a:cs typeface="Century Gothic Paneuropean Bold"/>
                          <a:sym typeface="Century Gothic Paneuropean Bold"/>
                        </a:rPr>
                        <a:t>ст. 137 АППК</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C3B3C"/>
                    </a:solidFill>
                  </a:tcPr>
                </a:tc>
                <a:extLst>
                  <a:ext uri="{0D108BD9-81ED-4DB2-BD59-A6C34878D82A}">
                    <a16:rowId xmlns:a16="http://schemas.microsoft.com/office/drawing/2014/main" val="10000"/>
                  </a:ext>
                </a:extLst>
              </a:tr>
              <a:tr h="2039463">
                <a:tc>
                  <a:txBody>
                    <a:bodyPr/>
                    <a:lstStyle/>
                    <a:p>
                      <a:pPr algn="l">
                        <a:lnSpc>
                          <a:spcPts val="2799"/>
                        </a:lnSpc>
                        <a:defRPr/>
                      </a:pPr>
                      <a:r>
                        <a:rPr lang="en-US" sz="2400">
                          <a:solidFill>
                            <a:srgbClr val="111C4E"/>
                          </a:solidFill>
                          <a:latin typeface="Century Gothic Paneuropean"/>
                          <a:ea typeface="Century Gothic Paneuropean"/>
                          <a:cs typeface="Century Gothic Paneuropean"/>
                          <a:sym typeface="Century Gothic Paneuropean"/>
                        </a:rPr>
                        <a:t>В случае подачи НП заявления в суд исполнение уведомления о результатах проверки в обжалуемой части приостанавливается </a:t>
                      </a:r>
                      <a:r>
                        <a:rPr lang="en-US" sz="2400" b="1">
                          <a:solidFill>
                            <a:srgbClr val="000000"/>
                          </a:solidFill>
                          <a:latin typeface="Century Gothic Paneuropean Bold"/>
                          <a:ea typeface="Century Gothic Paneuropean Bold"/>
                          <a:cs typeface="Century Gothic Paneuropean Bold"/>
                          <a:sym typeface="Century Gothic Paneuropean Bold"/>
                        </a:rPr>
                        <a:t>со дня принятия судом заявления к производству</a:t>
                      </a:r>
                      <a:r>
                        <a:rPr lang="en-US" sz="2400">
                          <a:solidFill>
                            <a:srgbClr val="111C4E"/>
                          </a:solidFill>
                          <a:latin typeface="Century Gothic Paneuropean"/>
                          <a:ea typeface="Century Gothic Paneuropean"/>
                          <a:cs typeface="Century Gothic Paneuropean"/>
                          <a:sym typeface="Century Gothic Paneuropean"/>
                        </a:rPr>
                        <a:t> до вступления в законную силу судебного акта.</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ECED"/>
                    </a:solidFill>
                  </a:tcPr>
                </a:tc>
                <a:tc>
                  <a:txBody>
                    <a:bodyPr/>
                    <a:lstStyle/>
                    <a:p>
                      <a:pPr algn="l">
                        <a:lnSpc>
                          <a:spcPts val="2799"/>
                        </a:lnSpc>
                        <a:defRPr/>
                      </a:pPr>
                      <a:r>
                        <a:rPr lang="en-US" sz="2400">
                          <a:solidFill>
                            <a:srgbClr val="111C4E"/>
                          </a:solidFill>
                          <a:latin typeface="Century Gothic Paneuropean"/>
                          <a:ea typeface="Century Gothic Paneuropean"/>
                          <a:cs typeface="Century Gothic Paneuropean"/>
                          <a:sym typeface="Century Gothic Paneuropean"/>
                        </a:rPr>
                        <a:t>Предъявлением иска дело принимается к производству.</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1"/>
                  </a:ext>
                </a:extLst>
              </a:tr>
              <a:tr h="787745">
                <a:tc>
                  <a:txBody>
                    <a:bodyPr/>
                    <a:lstStyle/>
                    <a:p>
                      <a:pPr algn="l">
                        <a:lnSpc>
                          <a:spcPts val="3600"/>
                        </a:lnSpc>
                        <a:defRPr/>
                      </a:pPr>
                      <a:r>
                        <a:rPr lang="en-US" sz="3000" b="1">
                          <a:solidFill>
                            <a:srgbClr val="FFFFFF"/>
                          </a:solidFill>
                          <a:latin typeface="Century Gothic Paneuropean Bold"/>
                          <a:ea typeface="Century Gothic Paneuropean Bold"/>
                          <a:cs typeface="Century Gothic Paneuropean Bold"/>
                          <a:sym typeface="Century Gothic Paneuropean Bold"/>
                        </a:rPr>
                        <a:t>пп. 1 п. 3 ст. 191 НК</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C3B3C"/>
                    </a:solidFill>
                  </a:tcPr>
                </a:tc>
                <a:tc>
                  <a:txBody>
                    <a:bodyPr/>
                    <a:lstStyle/>
                    <a:p>
                      <a:pPr algn="l">
                        <a:lnSpc>
                          <a:spcPts val="3600"/>
                        </a:lnSpc>
                        <a:defRPr/>
                      </a:pPr>
                      <a:r>
                        <a:rPr lang="en-US" sz="3000" b="1">
                          <a:solidFill>
                            <a:srgbClr val="FFFFFF"/>
                          </a:solidFill>
                          <a:latin typeface="Century Gothic Paneuropean Bold"/>
                          <a:ea typeface="Century Gothic Paneuropean Bold"/>
                          <a:cs typeface="Century Gothic Paneuropean Bold"/>
                          <a:sym typeface="Century Gothic Paneuropean Bold"/>
                        </a:rPr>
                        <a:t>ч. 3 ст. 129 АППК</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3C3B3C"/>
                    </a:solidFill>
                  </a:tcPr>
                </a:tc>
                <a:extLst>
                  <a:ext uri="{0D108BD9-81ED-4DB2-BD59-A6C34878D82A}">
                    <a16:rowId xmlns:a16="http://schemas.microsoft.com/office/drawing/2014/main" val="10002"/>
                  </a:ext>
                </a:extLst>
              </a:tr>
              <a:tr h="2474717">
                <a:tc>
                  <a:txBody>
                    <a:bodyPr/>
                    <a:lstStyle/>
                    <a:p>
                      <a:pPr algn="l">
                        <a:lnSpc>
                          <a:spcPts val="3731"/>
                        </a:lnSpc>
                        <a:defRPr/>
                      </a:pPr>
                      <a:r>
                        <a:rPr lang="en-US" sz="2399">
                          <a:solidFill>
                            <a:srgbClr val="000000"/>
                          </a:solidFill>
                          <a:latin typeface="Century Gothic Paneuropean"/>
                          <a:ea typeface="Century Gothic Paneuropean"/>
                          <a:cs typeface="Century Gothic Paneuropean"/>
                          <a:sym typeface="Century Gothic Paneuropean"/>
                        </a:rPr>
                        <a:t>В случае подачи жалобы в уполномоченный орган исполнение уведомления о результатах налоговой проверки в обжалуемой части приостанавливается до вынесения решения по жалобе</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ECED"/>
                    </a:solidFill>
                  </a:tcPr>
                </a:tc>
                <a:tc>
                  <a:txBody>
                    <a:bodyPr/>
                    <a:lstStyle/>
                    <a:p>
                      <a:pPr algn="l">
                        <a:lnSpc>
                          <a:spcPts val="2799"/>
                        </a:lnSpc>
                        <a:defRPr/>
                      </a:pPr>
                      <a:r>
                        <a:rPr lang="en-US" sz="2400">
                          <a:solidFill>
                            <a:srgbClr val="111C4E"/>
                          </a:solidFill>
                          <a:latin typeface="Century Gothic Paneuropean"/>
                          <a:ea typeface="Century Gothic Paneuropean"/>
                          <a:cs typeface="Century Gothic Paneuropean"/>
                          <a:sym typeface="Century Gothic Paneuropean"/>
                        </a:rPr>
                        <a:t>Ответчик может ссылаться лишь на те обоснования, которые упомянуты в административном акте.</a:t>
                      </a:r>
                      <a:endParaRPr lang="en-US" sz="1100"/>
                    </a:p>
                  </a:txBody>
                  <a:tcPr marL="45720" marR="4572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3"/>
                  </a:ext>
                </a:extLst>
              </a:tr>
            </a:tbl>
          </a:graphicData>
        </a:graphic>
      </p:graphicFrame>
      <p:sp>
        <p:nvSpPr>
          <p:cNvPr id="4" name="TextBox 4"/>
          <p:cNvSpPr txBox="1"/>
          <p:nvPr/>
        </p:nvSpPr>
        <p:spPr>
          <a:xfrm>
            <a:off x="957158" y="1043378"/>
            <a:ext cx="13264048" cy="638061"/>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 НАЛОГОВЫЕ ПРОВЕРКИ И ИХ ОБЖАЛОВАНИЕ</a:t>
            </a:r>
          </a:p>
        </p:txBody>
      </p:sp>
      <p:sp>
        <p:nvSpPr>
          <p:cNvPr id="5" name="TextBox 5"/>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6" name="Freeform 6"/>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3">
              <a:extLst>
                <a:ext uri="{96DAC541-7B7A-43D3-8B79-37D633B846F1}">
                  <asvg:svgBlip xmlns:asvg="http://schemas.microsoft.com/office/drawing/2016/SVG/main" r:embed="rId4"/>
                </a:ext>
              </a:extLst>
            </a:blip>
            <a:stretch>
              <a:fillRect t="-27006" b="-27006"/>
            </a:stretch>
          </a:blipFill>
        </p:spPr>
        <p:txBody>
          <a:bodyPr/>
          <a:lstStyle/>
          <a:p>
            <a:endParaRPr lang="ru-RU"/>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2423" y="8529266"/>
            <a:ext cx="15482535" cy="451952"/>
          </a:xfrm>
          <a:prstGeom prst="rect">
            <a:avLst/>
          </a:prstGeom>
        </p:spPr>
        <p:txBody>
          <a:bodyPr lIns="0" tIns="0" rIns="0" bIns="0" rtlCol="0" anchor="t">
            <a:spAutoFit/>
          </a:bodyPr>
          <a:lstStyle/>
          <a:p>
            <a:pPr algn="l">
              <a:lnSpc>
                <a:spcPts val="2600"/>
              </a:lnSpc>
            </a:pPr>
            <a:r>
              <a:rPr lang="en-US" sz="2700" b="1">
                <a:solidFill>
                  <a:srgbClr val="3C3B3C"/>
                </a:solidFill>
                <a:latin typeface="Century Gothic Paneuropean Bold"/>
                <a:ea typeface="Century Gothic Paneuropean Bold"/>
                <a:cs typeface="Century Gothic Paneuropean Bold"/>
                <a:sym typeface="Century Gothic Paneuropean Bold"/>
              </a:rPr>
              <a:t>С 01.07.25 – Вступление в силу после апелляции</a:t>
            </a:r>
          </a:p>
        </p:txBody>
      </p:sp>
      <p:graphicFrame>
        <p:nvGraphicFramePr>
          <p:cNvPr id="3" name="Table 3"/>
          <p:cNvGraphicFramePr>
            <a:graphicFrameLocks noGrp="1"/>
          </p:cNvGraphicFramePr>
          <p:nvPr/>
        </p:nvGraphicFramePr>
        <p:xfrm>
          <a:off x="896657" y="1681439"/>
          <a:ext cx="15595600" cy="6591299"/>
        </p:xfrm>
        <a:graphic>
          <a:graphicData uri="http://schemas.openxmlformats.org/drawingml/2006/table">
            <a:tbl>
              <a:tblPr/>
              <a:tblGrid>
                <a:gridCol w="7366036">
                  <a:extLst>
                    <a:ext uri="{9D8B030D-6E8A-4147-A177-3AD203B41FA5}">
                      <a16:colId xmlns:a16="http://schemas.microsoft.com/office/drawing/2014/main" val="20000"/>
                    </a:ext>
                  </a:extLst>
                </a:gridCol>
                <a:gridCol w="8229564">
                  <a:extLst>
                    <a:ext uri="{9D8B030D-6E8A-4147-A177-3AD203B41FA5}">
                      <a16:colId xmlns:a16="http://schemas.microsoft.com/office/drawing/2014/main" val="20001"/>
                    </a:ext>
                  </a:extLst>
                </a:gridCol>
              </a:tblGrid>
              <a:tr h="726444">
                <a:tc>
                  <a:txBody>
                    <a:bodyPr/>
                    <a:lstStyle/>
                    <a:p>
                      <a:pPr algn="l">
                        <a:lnSpc>
                          <a:spcPts val="3600"/>
                        </a:lnSpc>
                        <a:defRPr/>
                      </a:pPr>
                      <a:r>
                        <a:rPr lang="en-US" sz="3000" b="1">
                          <a:solidFill>
                            <a:srgbClr val="FFFFFF"/>
                          </a:solidFill>
                          <a:latin typeface="Century Gothic Paneuropean Bold"/>
                          <a:ea typeface="Century Gothic Paneuropean Bold"/>
                          <a:cs typeface="Century Gothic Paneuropean Bold"/>
                          <a:sym typeface="Century Gothic Paneuropean Bold"/>
                        </a:rPr>
                        <a:t>ИНСТАНЦИЯ/ДЕЙСТВИЕ</a:t>
                      </a:r>
                      <a:endParaRPr lang="en-US" sz="1100"/>
                    </a:p>
                  </a:txBody>
                  <a:tcPr marL="45720" marR="45720" anchor="ctr">
                    <a:lnL w="4762" cap="flat" cmpd="sng" algn="ctr">
                      <a:solidFill>
                        <a:srgbClr val="000000"/>
                      </a:solidFill>
                      <a:prstDash val="solid"/>
                      <a:round/>
                      <a:headEnd type="none" w="med" len="med"/>
                      <a:tailEnd type="none" w="med" len="med"/>
                    </a:lnL>
                    <a:lnR w="12700" cap="flat" cmpd="sng" algn="ctr">
                      <a:solidFill>
                        <a:srgbClr val="FFDA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B3C"/>
                    </a:solidFill>
                  </a:tcPr>
                </a:tc>
                <a:tc>
                  <a:txBody>
                    <a:bodyPr/>
                    <a:lstStyle/>
                    <a:p>
                      <a:pPr algn="l">
                        <a:lnSpc>
                          <a:spcPts val="3600"/>
                        </a:lnSpc>
                        <a:defRPr/>
                      </a:pPr>
                      <a:r>
                        <a:rPr lang="en-US" sz="3000" b="1">
                          <a:solidFill>
                            <a:srgbClr val="FFFFFF"/>
                          </a:solidFill>
                          <a:latin typeface="Century Gothic Paneuropean Bold"/>
                          <a:ea typeface="Century Gothic Paneuropean Bold"/>
                          <a:cs typeface="Century Gothic Paneuropean Bold"/>
                          <a:sym typeface="Century Gothic Paneuropean Bold"/>
                        </a:rPr>
                        <a:t>СРОК</a:t>
                      </a:r>
                      <a:endParaRPr lang="en-US" sz="1100"/>
                    </a:p>
                  </a:txBody>
                  <a:tcPr marL="45720" marR="45720" anchor="ctr">
                    <a:lnL w="12700" cap="flat" cmpd="sng" algn="ctr">
                      <a:solidFill>
                        <a:srgbClr val="FFDA00"/>
                      </a:solidFill>
                      <a:prstDash val="solid"/>
                      <a:round/>
                      <a:headEnd type="none" w="med" len="med"/>
                      <a:tailEnd type="none" w="med" len="med"/>
                    </a:lnL>
                    <a:lnR w="4762" cap="flat" cmpd="sng" algn="ctr">
                      <a:solidFill>
                        <a:srgbClr val="000000"/>
                      </a:solidFill>
                      <a:prstDash val="solid"/>
                      <a:round/>
                      <a:headEnd type="none" w="med" len="med"/>
                      <a:tailEnd type="none" w="med" len="med"/>
                    </a:lnR>
                    <a:lnT w="4762"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C3B3C"/>
                    </a:solidFill>
                  </a:tcPr>
                </a:tc>
                <a:extLst>
                  <a:ext uri="{0D108BD9-81ED-4DB2-BD59-A6C34878D82A}">
                    <a16:rowId xmlns:a16="http://schemas.microsoft.com/office/drawing/2014/main" val="10000"/>
                  </a:ext>
                </a:extLst>
              </a:tr>
              <a:tr h="688696">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Первая инстанция</a:t>
                      </a: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3 мес. + 3 мес.</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1"/>
                  </a:ext>
                </a:extLst>
              </a:tr>
              <a:tr h="688696">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Изготовление решения</a:t>
                      </a: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от 10 р.д. до 1 мес.</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2"/>
                  </a:ext>
                </a:extLst>
              </a:tr>
              <a:tr h="688696">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Обжалование в апелляцию </a:t>
                      </a: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2 мес.</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3"/>
                  </a:ext>
                </a:extLst>
              </a:tr>
              <a:tr h="688696">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Рассмотрение в апелляции </a:t>
                      </a: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3 мес. + 3 мес. Вступает в силу</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4"/>
                  </a:ext>
                </a:extLst>
              </a:tr>
              <a:tr h="1066225">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Обжалование в кассацию</a:t>
                      </a:r>
                      <a:endParaRPr lang="en-US" sz="1100"/>
                    </a:p>
                    <a:p>
                      <a:pPr algn="l">
                        <a:lnSpc>
                          <a:spcPts val="3200"/>
                        </a:lnSpc>
                      </a:pPr>
                      <a:r>
                        <a:rPr lang="en-US" sz="2700">
                          <a:solidFill>
                            <a:srgbClr val="3C3B3C"/>
                          </a:solidFill>
                          <a:latin typeface="Century Gothic Paneuropean"/>
                          <a:ea typeface="Century Gothic Paneuropean"/>
                          <a:cs typeface="Century Gothic Paneuropean"/>
                          <a:sym typeface="Century Gothic Paneuropean"/>
                        </a:rPr>
                        <a:t>(с 01.07.27 – отмена денежного порога) </a:t>
                      </a:r>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b="1">
                          <a:solidFill>
                            <a:srgbClr val="3C3B3C"/>
                          </a:solidFill>
                          <a:latin typeface="Century Gothic Paneuropean Bold"/>
                          <a:ea typeface="Century Gothic Paneuropean Bold"/>
                          <a:cs typeface="Century Gothic Paneuropean Bold"/>
                          <a:sym typeface="Century Gothic Paneuropean Bold"/>
                        </a:rPr>
                        <a:t>с 01.07.25 – 6 мес.</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5"/>
                  </a:ext>
                </a:extLst>
              </a:tr>
              <a:tr h="688696">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Рассмотрение в кассации </a:t>
                      </a: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до 6 мес.</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6"/>
                  </a:ext>
                </a:extLst>
              </a:tr>
              <a:tr h="681385">
                <a:tc>
                  <a:txBody>
                    <a:bodyPr/>
                    <a:lstStyle/>
                    <a:p>
                      <a:pPr algn="l">
                        <a:lnSpc>
                          <a:spcPts val="1679"/>
                        </a:lnSpc>
                        <a:defRPr/>
                      </a:pPr>
                      <a:r>
                        <a:rPr lang="en-US" sz="2400">
                          <a:solidFill>
                            <a:srgbClr val="000000"/>
                          </a:solidFill>
                          <a:latin typeface="Century Gothic Paneuropean"/>
                          <a:ea typeface="Century Gothic Paneuropean"/>
                          <a:cs typeface="Century Gothic Paneuropean"/>
                          <a:sym typeface="Century Gothic Paneuropean"/>
                        </a:rPr>
                        <a:t>Рассмотрения дела в суперкассации</a:t>
                      </a: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tc>
                  <a:txBody>
                    <a:bodyPr/>
                    <a:lstStyle/>
                    <a:p>
                      <a:pPr algn="l">
                        <a:lnSpc>
                          <a:spcPts val="1679"/>
                        </a:lnSpc>
                        <a:defRPr/>
                      </a:pP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7"/>
                  </a:ext>
                </a:extLst>
              </a:tr>
              <a:tr h="673765">
                <a:tc>
                  <a:txBody>
                    <a:bodyPr/>
                    <a:lstStyle/>
                    <a:p>
                      <a:pPr algn="l">
                        <a:lnSpc>
                          <a:spcPts val="1679"/>
                        </a:lnSpc>
                        <a:defRPr/>
                      </a:pPr>
                      <a:endParaRPr lang="en-US" sz="1100"/>
                    </a:p>
                  </a:txBody>
                  <a:tcPr marL="45720" marR="45720" anchor="ctr">
                    <a:lnL w="4762"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ECECED"/>
                    </a:solidFill>
                  </a:tcPr>
                </a:tc>
                <a:tc>
                  <a:txBody>
                    <a:bodyPr/>
                    <a:lstStyle/>
                    <a:p>
                      <a:pPr algn="l">
                        <a:lnSpc>
                          <a:spcPts val="3200"/>
                        </a:lnSpc>
                        <a:defRPr/>
                      </a:pPr>
                      <a:r>
                        <a:rPr lang="en-US" sz="2700">
                          <a:solidFill>
                            <a:srgbClr val="3C3B3C"/>
                          </a:solidFill>
                          <a:latin typeface="Century Gothic Paneuropean"/>
                          <a:ea typeface="Century Gothic Paneuropean"/>
                          <a:cs typeface="Century Gothic Paneuropean"/>
                          <a:sym typeface="Century Gothic Paneuropean"/>
                        </a:rPr>
                        <a:t>ИТОГО: 6-8 месяцев до вступления в силу</a:t>
                      </a:r>
                      <a:endParaRPr lang="en-US" sz="1100"/>
                    </a:p>
                  </a:txBody>
                  <a:tcPr marL="45720" marR="45720" anchor="ctr">
                    <a:lnL w="12700" cap="flat" cmpd="sng" algn="ctr">
                      <a:solidFill>
                        <a:srgbClr val="FFFFFF"/>
                      </a:solidFill>
                      <a:prstDash val="solid"/>
                      <a:round/>
                      <a:headEnd type="none" w="med" len="med"/>
                      <a:tailEnd type="none" w="med" len="med"/>
                    </a:lnL>
                    <a:lnR w="4762"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4762" cap="flat" cmpd="sng" algn="ctr">
                      <a:solidFill>
                        <a:srgbClr val="FFFFFF"/>
                      </a:solidFill>
                      <a:prstDash val="solid"/>
                      <a:round/>
                      <a:headEnd type="none" w="med" len="med"/>
                      <a:tailEnd type="none" w="med" len="med"/>
                    </a:lnB>
                    <a:solidFill>
                      <a:srgbClr val="ECECED"/>
                    </a:solidFill>
                  </a:tcPr>
                </a:tc>
                <a:extLst>
                  <a:ext uri="{0D108BD9-81ED-4DB2-BD59-A6C34878D82A}">
                    <a16:rowId xmlns:a16="http://schemas.microsoft.com/office/drawing/2014/main" val="10008"/>
                  </a:ext>
                </a:extLst>
              </a:tr>
            </a:tbl>
          </a:graphicData>
        </a:graphic>
      </p:graphicFrame>
      <p:sp>
        <p:nvSpPr>
          <p:cNvPr id="4" name="Freeform 4"/>
          <p:cNvSpPr/>
          <p:nvPr/>
        </p:nvSpPr>
        <p:spPr>
          <a:xfrm>
            <a:off x="1022421" y="8909449"/>
            <a:ext cx="15482537" cy="551968"/>
          </a:xfrm>
          <a:custGeom>
            <a:avLst/>
            <a:gdLst/>
            <a:ahLst/>
            <a:cxnLst/>
            <a:rect l="l" t="t" r="r" b="b"/>
            <a:pathLst>
              <a:path w="15482537" h="551968">
                <a:moveTo>
                  <a:pt x="0" y="0"/>
                </a:moveTo>
                <a:lnTo>
                  <a:pt x="15482537" y="0"/>
                </a:lnTo>
                <a:lnTo>
                  <a:pt x="15482537" y="551968"/>
                </a:lnTo>
                <a:lnTo>
                  <a:pt x="0" y="5519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sp>
        <p:nvSpPr>
          <p:cNvPr id="5" name="TextBox 5"/>
          <p:cNvSpPr txBox="1"/>
          <p:nvPr/>
        </p:nvSpPr>
        <p:spPr>
          <a:xfrm>
            <a:off x="957158" y="1043378"/>
            <a:ext cx="13264048" cy="485267"/>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a:t>
            </a:r>
          </a:p>
        </p:txBody>
      </p:sp>
      <p:sp>
        <p:nvSpPr>
          <p:cNvPr id="6" name="TextBox 6"/>
          <p:cNvSpPr txBox="1"/>
          <p:nvPr/>
        </p:nvSpPr>
        <p:spPr>
          <a:xfrm>
            <a:off x="15467876" y="9226896"/>
            <a:ext cx="1797777" cy="419043"/>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7" name="Freeform 7"/>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5">
              <a:extLst>
                <a:ext uri="{96DAC541-7B7A-43D3-8B79-37D633B846F1}">
                  <asvg:svgBlip xmlns:asvg="http://schemas.microsoft.com/office/drawing/2016/SVG/main" r:embed="rId6"/>
                </a:ext>
              </a:extLst>
            </a:blip>
            <a:stretch>
              <a:fillRect t="-27006" b="-27006"/>
            </a:stretch>
          </a:blipFill>
        </p:spPr>
        <p:txBody>
          <a:bodyPr/>
          <a:lstStyle/>
          <a:p>
            <a:endParaRPr lang="ru-RU"/>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6192" y="2079327"/>
            <a:ext cx="16275606" cy="387982"/>
          </a:xfrm>
          <a:prstGeom prst="rect">
            <a:avLst/>
          </a:prstGeom>
        </p:spPr>
        <p:txBody>
          <a:bodyPr lIns="0" tIns="0" rIns="0" bIns="0" rtlCol="0" anchor="t">
            <a:spAutoFit/>
          </a:bodyPr>
          <a:lstStyle/>
          <a:p>
            <a:pPr algn="l">
              <a:lnSpc>
                <a:spcPts val="3200"/>
              </a:lnSpc>
            </a:pPr>
            <a:r>
              <a:rPr lang="en-US" sz="2900" b="1">
                <a:solidFill>
                  <a:srgbClr val="3C3B3C"/>
                </a:solidFill>
                <a:latin typeface="Century Gothic Paneuropean Bold"/>
                <a:ea typeface="Century Gothic Paneuropean Bold"/>
                <a:cs typeface="Century Gothic Paneuropean Bold"/>
                <a:sym typeface="Century Gothic Paneuropean Bold"/>
              </a:rPr>
              <a:t>СУПЕР-КАССАЦИЯ ВС (ст. 169-1 АППК)</a:t>
            </a:r>
          </a:p>
        </p:txBody>
      </p:sp>
      <p:sp>
        <p:nvSpPr>
          <p:cNvPr id="3" name="TextBox 3"/>
          <p:cNvSpPr txBox="1"/>
          <p:nvPr/>
        </p:nvSpPr>
        <p:spPr>
          <a:xfrm>
            <a:off x="957158" y="1100519"/>
            <a:ext cx="10116676" cy="485267"/>
          </a:xfrm>
          <a:prstGeom prst="rect">
            <a:avLst/>
          </a:prstGeom>
        </p:spPr>
        <p:txBody>
          <a:bodyPr lIns="0" tIns="0" rIns="0" bIns="0" rtlCol="0" anchor="t">
            <a:spAutoFit/>
          </a:bodyPr>
          <a:lstStyle/>
          <a:p>
            <a:pPr algn="l">
              <a:lnSpc>
                <a:spcPts val="3798"/>
              </a:lnSpc>
            </a:pPr>
            <a:r>
              <a:rPr lang="en-US" sz="3600" b="1">
                <a:solidFill>
                  <a:srgbClr val="3C3B3C"/>
                </a:solidFill>
                <a:latin typeface="Century Gothic Paneuropean Bold"/>
                <a:ea typeface="Century Gothic Paneuropean Bold"/>
                <a:cs typeface="Century Gothic Paneuropean Bold"/>
                <a:sym typeface="Century Gothic Paneuropean Bold"/>
              </a:rPr>
              <a:t>НАЛОГОВЫЕ ПРОВЕРКИ И ИХ ОБЖАЛОВАНИЕ</a:t>
            </a:r>
          </a:p>
        </p:txBody>
      </p:sp>
      <p:sp>
        <p:nvSpPr>
          <p:cNvPr id="4" name="TextBox 4"/>
          <p:cNvSpPr txBox="1"/>
          <p:nvPr/>
        </p:nvSpPr>
        <p:spPr>
          <a:xfrm>
            <a:off x="15467876" y="9198321"/>
            <a:ext cx="1797777" cy="328422"/>
          </a:xfrm>
          <a:prstGeom prst="rect">
            <a:avLst/>
          </a:prstGeom>
        </p:spPr>
        <p:txBody>
          <a:bodyPr lIns="0" tIns="0" rIns="0" bIns="0" rtlCol="0" anchor="t">
            <a:spAutoFit/>
          </a:bodyPr>
          <a:lstStyle/>
          <a:p>
            <a:pPr algn="r">
              <a:lnSpc>
                <a:spcPts val="2499"/>
              </a:lnSpc>
            </a:pPr>
            <a:r>
              <a:rPr lang="en-US" sz="1800" spc="-5">
                <a:solidFill>
                  <a:srgbClr val="B2B4B5"/>
                </a:solidFill>
                <a:latin typeface="Century Gothic Paneuropean"/>
                <a:ea typeface="Century Gothic Paneuropean"/>
                <a:cs typeface="Century Gothic Paneuropean"/>
                <a:sym typeface="Century Gothic Paneuropean"/>
              </a:rPr>
              <a:t>kplaw.kz</a:t>
            </a:r>
          </a:p>
        </p:txBody>
      </p:sp>
      <p:sp>
        <p:nvSpPr>
          <p:cNvPr id="5" name="Freeform 5"/>
          <p:cNvSpPr/>
          <p:nvPr/>
        </p:nvSpPr>
        <p:spPr>
          <a:xfrm>
            <a:off x="14937286" y="1028700"/>
            <a:ext cx="2322014" cy="797090"/>
          </a:xfrm>
          <a:custGeom>
            <a:avLst/>
            <a:gdLst/>
            <a:ahLst/>
            <a:cxnLst/>
            <a:rect l="l" t="t" r="r" b="b"/>
            <a:pathLst>
              <a:path w="2322014" h="797090">
                <a:moveTo>
                  <a:pt x="0" y="0"/>
                </a:moveTo>
                <a:lnTo>
                  <a:pt x="2322014" y="0"/>
                </a:lnTo>
                <a:lnTo>
                  <a:pt x="2322014" y="797090"/>
                </a:lnTo>
                <a:lnTo>
                  <a:pt x="0" y="797090"/>
                </a:lnTo>
                <a:lnTo>
                  <a:pt x="0" y="0"/>
                </a:lnTo>
                <a:close/>
              </a:path>
            </a:pathLst>
          </a:custGeom>
          <a:blipFill>
            <a:blip r:embed="rId3">
              <a:extLst>
                <a:ext uri="{96DAC541-7B7A-43D3-8B79-37D633B846F1}">
                  <asvg:svgBlip xmlns:asvg="http://schemas.microsoft.com/office/drawing/2016/SVG/main" r:embed="rId4"/>
                </a:ext>
              </a:extLst>
            </a:blip>
            <a:stretch>
              <a:fillRect t="-27006" b="-27006"/>
            </a:stretch>
          </a:blipFill>
        </p:spPr>
        <p:txBody>
          <a:bodyPr/>
          <a:lstStyle/>
          <a:p>
            <a:endParaRPr lang="ru-RU"/>
          </a:p>
        </p:txBody>
      </p:sp>
      <p:sp>
        <p:nvSpPr>
          <p:cNvPr id="6" name="TextBox 6"/>
          <p:cNvSpPr txBox="1"/>
          <p:nvPr/>
        </p:nvSpPr>
        <p:spPr>
          <a:xfrm>
            <a:off x="2258892" y="2903849"/>
            <a:ext cx="6275508" cy="1341730"/>
          </a:xfrm>
          <a:prstGeom prst="rect">
            <a:avLst/>
          </a:prstGeom>
        </p:spPr>
        <p:txBody>
          <a:bodyPr lIns="0" tIns="0" rIns="0" bIns="0" rtlCol="0" anchor="t">
            <a:spAutoFit/>
          </a:bodyPr>
          <a:lstStyle/>
          <a:p>
            <a:pPr algn="just">
              <a:lnSpc>
                <a:spcPts val="3595"/>
              </a:lnSpc>
            </a:pPr>
            <a:r>
              <a:rPr lang="en-US" sz="2799">
                <a:solidFill>
                  <a:srgbClr val="000000"/>
                </a:solidFill>
                <a:latin typeface="Century Gothic Paneuropean"/>
                <a:ea typeface="Century Gothic Paneuropean"/>
                <a:cs typeface="Century Gothic Paneuropean"/>
                <a:sym typeface="Century Gothic Paneuropean"/>
              </a:rPr>
              <a:t>Пересмотр в ВС по представлению судьи ВС или протесту ГП, если судебные акты:</a:t>
            </a:r>
          </a:p>
        </p:txBody>
      </p:sp>
      <p:grpSp>
        <p:nvGrpSpPr>
          <p:cNvPr id="7" name="Group 7"/>
          <p:cNvGrpSpPr/>
          <p:nvPr/>
        </p:nvGrpSpPr>
        <p:grpSpPr>
          <a:xfrm>
            <a:off x="1104281" y="2921098"/>
            <a:ext cx="828675" cy="828675"/>
            <a:chOff x="0" y="0"/>
            <a:chExt cx="1104900" cy="1104900"/>
          </a:xfrm>
        </p:grpSpPr>
        <p:sp>
          <p:nvSpPr>
            <p:cNvPr id="8" name="Freeform 8"/>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9" name="TextBox 9"/>
          <p:cNvSpPr txBox="1"/>
          <p:nvPr/>
        </p:nvSpPr>
        <p:spPr>
          <a:xfrm>
            <a:off x="1319984" y="3046571"/>
            <a:ext cx="357873" cy="769525"/>
          </a:xfrm>
          <a:prstGeom prst="rect">
            <a:avLst/>
          </a:prstGeom>
        </p:spPr>
        <p:txBody>
          <a:bodyPr lIns="0" tIns="0" rIns="0" bIns="0" rtlCol="0" anchor="t">
            <a:spAutoFit/>
          </a:bodyPr>
          <a:lstStyle/>
          <a:p>
            <a:pPr algn="ctr">
              <a:lnSpc>
                <a:spcPts val="4663"/>
              </a:lnSpc>
            </a:pPr>
            <a:r>
              <a:rPr lang="en-US" sz="3900" b="1">
                <a:solidFill>
                  <a:srgbClr val="FFFFFF"/>
                </a:solidFill>
                <a:latin typeface="Gotham Bold"/>
                <a:ea typeface="Gotham Bold"/>
                <a:cs typeface="Gotham Bold"/>
                <a:sym typeface="Gotham Bold"/>
              </a:rPr>
              <a:t>1</a:t>
            </a:r>
          </a:p>
        </p:txBody>
      </p:sp>
      <p:sp>
        <p:nvSpPr>
          <p:cNvPr id="10" name="TextBox 10"/>
          <p:cNvSpPr txBox="1"/>
          <p:nvPr/>
        </p:nvSpPr>
        <p:spPr>
          <a:xfrm>
            <a:off x="2258892" y="4505325"/>
            <a:ext cx="6275508" cy="4298747"/>
          </a:xfrm>
          <a:prstGeom prst="rect">
            <a:avLst/>
          </a:prstGeom>
        </p:spPr>
        <p:txBody>
          <a:bodyPr lIns="0" tIns="0" rIns="0" bIns="0" rtlCol="0" anchor="t">
            <a:spAutoFit/>
          </a:bodyPr>
          <a:lstStyle/>
          <a:p>
            <a:pPr marL="434340" lvl="2" indent="-144780" algn="just">
              <a:lnSpc>
                <a:spcPts val="3081"/>
              </a:lnSpc>
              <a:buAutoNum type="arabicPeriod"/>
            </a:pPr>
            <a:r>
              <a:rPr lang="en-US" sz="2400">
                <a:solidFill>
                  <a:srgbClr val="000000"/>
                </a:solidFill>
                <a:latin typeface="Century Gothic Paneuropean"/>
                <a:ea typeface="Century Gothic Paneuropean"/>
                <a:cs typeface="Century Gothic Paneuropean"/>
                <a:sym typeface="Century Gothic Paneuropean"/>
              </a:rPr>
              <a:t>могут привести к тяжким необратимым последствиям для жизни, здоровья людей либо для экономики и национальной безопасности РК;</a:t>
            </a:r>
          </a:p>
          <a:p>
            <a:pPr marL="434340" lvl="2" indent="-144780" algn="just">
              <a:lnSpc>
                <a:spcPts val="3081"/>
              </a:lnSpc>
              <a:buAutoNum type="arabicPeriod"/>
            </a:pPr>
            <a:r>
              <a:rPr lang="en-US" sz="2400">
                <a:solidFill>
                  <a:srgbClr val="000000"/>
                </a:solidFill>
                <a:latin typeface="Century Gothic Paneuropean"/>
                <a:ea typeface="Century Gothic Paneuropean"/>
                <a:cs typeface="Century Gothic Paneuropean"/>
                <a:sym typeface="Century Gothic Paneuropean"/>
              </a:rPr>
              <a:t>нарушают права, свободы и законные интересы неопределенного круга лиц или иные публичные интересы;</a:t>
            </a:r>
          </a:p>
          <a:p>
            <a:pPr marL="434340" lvl="2" indent="-144780" algn="just">
              <a:lnSpc>
                <a:spcPts val="3081"/>
              </a:lnSpc>
              <a:buAutoNum type="arabicPeriod"/>
            </a:pPr>
            <a:r>
              <a:rPr lang="en-US" sz="2400">
                <a:solidFill>
                  <a:srgbClr val="000000"/>
                </a:solidFill>
                <a:latin typeface="Century Gothic Paneuropean"/>
                <a:ea typeface="Century Gothic Paneuropean"/>
                <a:cs typeface="Century Gothic Paneuropean"/>
                <a:sym typeface="Century Gothic Paneuropean"/>
              </a:rPr>
              <a:t>нарушают единообразие в толковании и применении судами норм права.</a:t>
            </a:r>
          </a:p>
        </p:txBody>
      </p:sp>
      <p:sp>
        <p:nvSpPr>
          <p:cNvPr id="11" name="TextBox 11"/>
          <p:cNvSpPr txBox="1"/>
          <p:nvPr/>
        </p:nvSpPr>
        <p:spPr>
          <a:xfrm>
            <a:off x="10640892" y="2903849"/>
            <a:ext cx="5299729" cy="894055"/>
          </a:xfrm>
          <a:prstGeom prst="rect">
            <a:avLst/>
          </a:prstGeom>
        </p:spPr>
        <p:txBody>
          <a:bodyPr lIns="0" tIns="0" rIns="0" bIns="0" rtlCol="0" anchor="t">
            <a:spAutoFit/>
          </a:bodyPr>
          <a:lstStyle/>
          <a:p>
            <a:pPr algn="just">
              <a:lnSpc>
                <a:spcPts val="3595"/>
              </a:lnSpc>
            </a:pPr>
            <a:r>
              <a:rPr lang="en-US" sz="2799">
                <a:solidFill>
                  <a:srgbClr val="000000"/>
                </a:solidFill>
                <a:latin typeface="Century Gothic Paneuropean"/>
                <a:ea typeface="Century Gothic Paneuropean"/>
                <a:cs typeface="Century Gothic Paneuropean"/>
                <a:sym typeface="Century Gothic Paneuropean"/>
              </a:rPr>
              <a:t>Пересмотр осуществляется в разумный срок.</a:t>
            </a:r>
          </a:p>
        </p:txBody>
      </p:sp>
      <p:sp>
        <p:nvSpPr>
          <p:cNvPr id="12" name="TextBox 12"/>
          <p:cNvSpPr txBox="1"/>
          <p:nvPr/>
        </p:nvSpPr>
        <p:spPr>
          <a:xfrm>
            <a:off x="10640892" y="4966630"/>
            <a:ext cx="5388226" cy="1789405"/>
          </a:xfrm>
          <a:prstGeom prst="rect">
            <a:avLst/>
          </a:prstGeom>
        </p:spPr>
        <p:txBody>
          <a:bodyPr lIns="0" tIns="0" rIns="0" bIns="0" rtlCol="0" anchor="t">
            <a:spAutoFit/>
          </a:bodyPr>
          <a:lstStyle/>
          <a:p>
            <a:pPr algn="just">
              <a:lnSpc>
                <a:spcPts val="3595"/>
              </a:lnSpc>
            </a:pPr>
            <a:r>
              <a:rPr lang="en-US" sz="2799">
                <a:solidFill>
                  <a:srgbClr val="000000"/>
                </a:solidFill>
                <a:latin typeface="Century Gothic Paneuropean"/>
                <a:ea typeface="Century Gothic Paneuropean"/>
                <a:cs typeface="Century Gothic Paneuropean"/>
                <a:sym typeface="Century Gothic Paneuropean"/>
              </a:rPr>
              <a:t>ВС пересматривает дело сам либо направляет дело на новое рассмотрение в кассацию.</a:t>
            </a:r>
          </a:p>
        </p:txBody>
      </p:sp>
      <p:grpSp>
        <p:nvGrpSpPr>
          <p:cNvPr id="13" name="Group 13"/>
          <p:cNvGrpSpPr/>
          <p:nvPr/>
        </p:nvGrpSpPr>
        <p:grpSpPr>
          <a:xfrm>
            <a:off x="9339234" y="2921098"/>
            <a:ext cx="828675" cy="828675"/>
            <a:chOff x="0" y="0"/>
            <a:chExt cx="1104900" cy="1104900"/>
          </a:xfrm>
        </p:grpSpPr>
        <p:sp>
          <p:nvSpPr>
            <p:cNvPr id="14" name="Freeform 14"/>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15" name="TextBox 15"/>
          <p:cNvSpPr txBox="1"/>
          <p:nvPr/>
        </p:nvSpPr>
        <p:spPr>
          <a:xfrm>
            <a:off x="9554947" y="3046571"/>
            <a:ext cx="357873" cy="769525"/>
          </a:xfrm>
          <a:prstGeom prst="rect">
            <a:avLst/>
          </a:prstGeom>
        </p:spPr>
        <p:txBody>
          <a:bodyPr lIns="0" tIns="0" rIns="0" bIns="0" rtlCol="0" anchor="t">
            <a:spAutoFit/>
          </a:bodyPr>
          <a:lstStyle/>
          <a:p>
            <a:pPr algn="ctr">
              <a:lnSpc>
                <a:spcPts val="4663"/>
              </a:lnSpc>
            </a:pPr>
            <a:r>
              <a:rPr lang="en-US" sz="3900" b="1">
                <a:solidFill>
                  <a:srgbClr val="FFFFFF"/>
                </a:solidFill>
                <a:latin typeface="Gotham Bold"/>
                <a:ea typeface="Gotham Bold"/>
                <a:cs typeface="Gotham Bold"/>
                <a:sym typeface="Gotham Bold"/>
              </a:rPr>
              <a:t>21</a:t>
            </a:r>
          </a:p>
        </p:txBody>
      </p:sp>
      <p:grpSp>
        <p:nvGrpSpPr>
          <p:cNvPr id="16" name="Group 16"/>
          <p:cNvGrpSpPr/>
          <p:nvPr/>
        </p:nvGrpSpPr>
        <p:grpSpPr>
          <a:xfrm>
            <a:off x="9339234" y="5045250"/>
            <a:ext cx="828675" cy="828675"/>
            <a:chOff x="0" y="0"/>
            <a:chExt cx="1104900" cy="1104900"/>
          </a:xfrm>
        </p:grpSpPr>
        <p:sp>
          <p:nvSpPr>
            <p:cNvPr id="17" name="Freeform 17"/>
            <p:cNvSpPr/>
            <p:nvPr/>
          </p:nvSpPr>
          <p:spPr>
            <a:xfrm>
              <a:off x="0" y="0"/>
              <a:ext cx="1104900" cy="1104900"/>
            </a:xfrm>
            <a:custGeom>
              <a:avLst/>
              <a:gdLst/>
              <a:ahLst/>
              <a:cxnLst/>
              <a:rect l="l" t="t" r="r" b="b"/>
              <a:pathLst>
                <a:path w="1104900" h="1104900">
                  <a:moveTo>
                    <a:pt x="0" y="552450"/>
                  </a:moveTo>
                  <a:cubicBezTo>
                    <a:pt x="0" y="247396"/>
                    <a:pt x="247396" y="0"/>
                    <a:pt x="552450" y="0"/>
                  </a:cubicBezTo>
                  <a:cubicBezTo>
                    <a:pt x="857504" y="0"/>
                    <a:pt x="1104900" y="247396"/>
                    <a:pt x="1104900" y="552450"/>
                  </a:cubicBezTo>
                  <a:cubicBezTo>
                    <a:pt x="1104900" y="857504"/>
                    <a:pt x="857504" y="1104900"/>
                    <a:pt x="552450" y="1104900"/>
                  </a:cubicBezTo>
                  <a:cubicBezTo>
                    <a:pt x="247396" y="1104900"/>
                    <a:pt x="0" y="857631"/>
                    <a:pt x="0" y="552450"/>
                  </a:cubicBezTo>
                  <a:close/>
                </a:path>
              </a:pathLst>
            </a:custGeom>
            <a:solidFill>
              <a:srgbClr val="002060"/>
            </a:solidFill>
            <a:ln w="12700">
              <a:solidFill>
                <a:srgbClr val="000000"/>
              </a:solidFill>
            </a:ln>
          </p:spPr>
          <p:txBody>
            <a:bodyPr/>
            <a:lstStyle/>
            <a:p>
              <a:endParaRPr lang="ru-RU"/>
            </a:p>
          </p:txBody>
        </p:sp>
      </p:grpSp>
      <p:sp>
        <p:nvSpPr>
          <p:cNvPr id="18" name="TextBox 18"/>
          <p:cNvSpPr txBox="1"/>
          <p:nvPr/>
        </p:nvSpPr>
        <p:spPr>
          <a:xfrm>
            <a:off x="9554947" y="5170713"/>
            <a:ext cx="357873" cy="769525"/>
          </a:xfrm>
          <a:prstGeom prst="rect">
            <a:avLst/>
          </a:prstGeom>
        </p:spPr>
        <p:txBody>
          <a:bodyPr lIns="0" tIns="0" rIns="0" bIns="0" rtlCol="0" anchor="t">
            <a:spAutoFit/>
          </a:bodyPr>
          <a:lstStyle/>
          <a:p>
            <a:pPr algn="ctr">
              <a:lnSpc>
                <a:spcPts val="4663"/>
              </a:lnSpc>
            </a:pPr>
            <a:r>
              <a:rPr lang="en-US" sz="3900" b="1">
                <a:solidFill>
                  <a:srgbClr val="FFFFFF"/>
                </a:solidFill>
                <a:latin typeface="Gotham Bold"/>
                <a:ea typeface="Gotham Bold"/>
                <a:cs typeface="Gotham Bold"/>
                <a:sym typeface="Gotham Bold"/>
              </a:rPr>
              <a:t>321</a:t>
            </a:r>
          </a:p>
        </p:txBody>
      </p:sp>
    </p:spTree>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p:cNvSpPr/>
          <p:nvPr/>
        </p:nvSpPr>
        <p:spPr>
          <a:xfrm>
            <a:off x="0" y="1581017"/>
            <a:ext cx="12164770" cy="8705983"/>
          </a:xfrm>
          <a:custGeom>
            <a:avLst/>
            <a:gdLst/>
            <a:ahLst/>
            <a:cxnLst/>
            <a:rect l="l" t="t" r="r" b="b"/>
            <a:pathLst>
              <a:path w="16036801" h="11526451">
                <a:moveTo>
                  <a:pt x="0" y="0"/>
                </a:moveTo>
                <a:lnTo>
                  <a:pt x="16036800" y="0"/>
                </a:lnTo>
                <a:lnTo>
                  <a:pt x="16036800" y="11526451"/>
                </a:lnTo>
                <a:lnTo>
                  <a:pt x="0" y="11526451"/>
                </a:lnTo>
                <a:lnTo>
                  <a:pt x="0" y="0"/>
                </a:lnTo>
                <a:close/>
              </a:path>
            </a:pathLst>
          </a:custGeom>
          <a:blipFill>
            <a:blip r:embed="rId2">
              <a:alphaModFix amt="25000"/>
            </a:blip>
            <a:stretch>
              <a:fillRect l="-31830" b="-32396"/>
            </a:stretch>
          </a:blipFill>
        </p:spPr>
        <p:txBody>
          <a:bodyPr/>
          <a:lstStyle/>
          <a:p>
            <a:endParaRPr lang="ru-RU" dirty="0"/>
          </a:p>
        </p:txBody>
      </p:sp>
      <p:sp>
        <p:nvSpPr>
          <p:cNvPr id="2" name="Freeform 2"/>
          <p:cNvSpPr/>
          <p:nvPr/>
        </p:nvSpPr>
        <p:spPr>
          <a:xfrm flipH="1">
            <a:off x="8060157" y="2269252"/>
            <a:ext cx="5294400" cy="6354669"/>
          </a:xfrm>
          <a:custGeom>
            <a:avLst/>
            <a:gdLst/>
            <a:ahLst/>
            <a:cxnLst/>
            <a:rect l="l" t="t" r="r" b="b"/>
            <a:pathLst>
              <a:path w="7292719" h="8440988">
                <a:moveTo>
                  <a:pt x="7292719" y="0"/>
                </a:moveTo>
                <a:lnTo>
                  <a:pt x="0" y="0"/>
                </a:lnTo>
                <a:lnTo>
                  <a:pt x="0" y="8440988"/>
                </a:lnTo>
                <a:lnTo>
                  <a:pt x="7292719" y="8440988"/>
                </a:lnTo>
                <a:lnTo>
                  <a:pt x="7292719" y="0"/>
                </a:lnTo>
                <a:close/>
              </a:path>
            </a:pathLst>
          </a:custGeom>
          <a:blipFill>
            <a:blip r:embed="rId3"/>
            <a:stretch>
              <a:fillRect l="-53107" t="-21396" r="-73221" b="-20028"/>
            </a:stretch>
          </a:blipFill>
        </p:spPr>
        <p:txBody>
          <a:bodyPr/>
          <a:lstStyle/>
          <a:p>
            <a:endParaRPr lang="LID4096"/>
          </a:p>
        </p:txBody>
      </p:sp>
      <p:sp>
        <p:nvSpPr>
          <p:cNvPr id="3" name="TextBox 3"/>
          <p:cNvSpPr txBox="1"/>
          <p:nvPr/>
        </p:nvSpPr>
        <p:spPr>
          <a:xfrm>
            <a:off x="76200" y="6775522"/>
            <a:ext cx="8115300" cy="442172"/>
          </a:xfrm>
          <a:prstGeom prst="rect">
            <a:avLst/>
          </a:prstGeom>
        </p:spPr>
        <p:txBody>
          <a:bodyPr lIns="0" tIns="0" rIns="0" bIns="0" rtlCol="0" anchor="t">
            <a:spAutoFit/>
          </a:bodyPr>
          <a:lstStyle/>
          <a:p>
            <a:pPr algn="ctr">
              <a:lnSpc>
                <a:spcPts val="3919"/>
              </a:lnSpc>
            </a:pPr>
            <a:r>
              <a:rPr lang="en-US" sz="2400" b="1" dirty="0">
                <a:solidFill>
                  <a:srgbClr val="3C3B3C"/>
                </a:solidFill>
                <a:latin typeface="Century Gothic Bold"/>
                <a:ea typeface="Century Gothic Bold"/>
                <a:cs typeface="Century Gothic Bold"/>
                <a:sym typeface="Century Gothic Bold"/>
              </a:rPr>
              <a:t>ВАШ ПРОВОДНИК </a:t>
            </a:r>
            <a:r>
              <a:rPr lang="en-US" sz="2400" b="1" dirty="0" err="1">
                <a:solidFill>
                  <a:srgbClr val="3C3B3C"/>
                </a:solidFill>
                <a:latin typeface="Century Gothic Bold"/>
                <a:ea typeface="Century Gothic Bold"/>
                <a:cs typeface="Century Gothic Bold"/>
                <a:sym typeface="Century Gothic Bold"/>
              </a:rPr>
              <a:t>В</a:t>
            </a:r>
            <a:r>
              <a:rPr lang="en-US" sz="2400" b="1" dirty="0">
                <a:solidFill>
                  <a:srgbClr val="3C3B3C"/>
                </a:solidFill>
                <a:latin typeface="Century Gothic Bold"/>
                <a:ea typeface="Century Gothic Bold"/>
                <a:cs typeface="Century Gothic Bold"/>
                <a:sym typeface="Century Gothic Bold"/>
              </a:rPr>
              <a:t> НАЛОГОВЫХ СПОРАХ</a:t>
            </a:r>
          </a:p>
        </p:txBody>
      </p:sp>
      <p:sp>
        <p:nvSpPr>
          <p:cNvPr id="7" name="TextBox 7"/>
          <p:cNvSpPr txBox="1"/>
          <p:nvPr/>
        </p:nvSpPr>
        <p:spPr>
          <a:xfrm>
            <a:off x="76200" y="8663737"/>
            <a:ext cx="7907757" cy="583311"/>
          </a:xfrm>
          <a:prstGeom prst="rect">
            <a:avLst/>
          </a:prstGeom>
        </p:spPr>
        <p:txBody>
          <a:bodyPr lIns="0" tIns="0" rIns="0" bIns="0" rtlCol="0" anchor="t">
            <a:spAutoFit/>
          </a:bodyPr>
          <a:lstStyle/>
          <a:p>
            <a:pPr algn="ctr">
              <a:lnSpc>
                <a:spcPts val="2337"/>
              </a:lnSpc>
            </a:pPr>
            <a:r>
              <a:rPr lang="en-US" sz="1900" dirty="0">
                <a:solidFill>
                  <a:srgbClr val="3C3B3C"/>
                </a:solidFill>
                <a:latin typeface="Century Gothic"/>
                <a:ea typeface="Century Gothic"/>
                <a:cs typeface="Century Gothic"/>
                <a:sym typeface="Century Gothic"/>
              </a:rPr>
              <a:t>KP Disputes</a:t>
            </a:r>
          </a:p>
          <a:p>
            <a:pPr algn="ctr">
              <a:lnSpc>
                <a:spcPts val="2337"/>
              </a:lnSpc>
            </a:pPr>
            <a:r>
              <a:rPr lang="en-US" sz="1900" dirty="0" err="1">
                <a:solidFill>
                  <a:srgbClr val="3C3B3C"/>
                </a:solidFill>
                <a:latin typeface="Century Gothic"/>
                <a:ea typeface="Century Gothic"/>
                <a:cs typeface="Century Gothic"/>
                <a:sym typeface="Century Gothic"/>
              </a:rPr>
              <a:t>Алматы</a:t>
            </a:r>
            <a:r>
              <a:rPr lang="en-US" sz="1900" dirty="0">
                <a:solidFill>
                  <a:srgbClr val="3C3B3C"/>
                </a:solidFill>
                <a:latin typeface="Century Gothic"/>
                <a:ea typeface="Century Gothic"/>
                <a:cs typeface="Century Gothic"/>
                <a:sym typeface="Century Gothic"/>
              </a:rPr>
              <a:t>, 2025</a:t>
            </a:r>
          </a:p>
        </p:txBody>
      </p:sp>
      <p:sp>
        <p:nvSpPr>
          <p:cNvPr id="9" name="Freeform 9"/>
          <p:cNvSpPr/>
          <p:nvPr/>
        </p:nvSpPr>
        <p:spPr>
          <a:xfrm>
            <a:off x="1028700" y="1028700"/>
            <a:ext cx="2793932" cy="1470911"/>
          </a:xfrm>
          <a:custGeom>
            <a:avLst/>
            <a:gdLst/>
            <a:ahLst/>
            <a:cxnLst/>
            <a:rect l="l" t="t" r="r" b="b"/>
            <a:pathLst>
              <a:path w="2793932" h="1470911">
                <a:moveTo>
                  <a:pt x="0" y="0"/>
                </a:moveTo>
                <a:lnTo>
                  <a:pt x="2793932" y="0"/>
                </a:lnTo>
                <a:lnTo>
                  <a:pt x="2793932" y="1470911"/>
                </a:lnTo>
                <a:lnTo>
                  <a:pt x="0" y="14709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a:p>
        </p:txBody>
      </p:sp>
      <p:sp>
        <p:nvSpPr>
          <p:cNvPr id="10" name="TextBox 6">
            <a:extLst>
              <a:ext uri="{FF2B5EF4-FFF2-40B4-BE49-F238E27FC236}">
                <a16:creationId xmlns:a16="http://schemas.microsoft.com/office/drawing/2014/main" id="{880A4514-1325-9DD7-3D5B-9E69AB1971B5}"/>
              </a:ext>
            </a:extLst>
          </p:cNvPr>
          <p:cNvSpPr txBox="1"/>
          <p:nvPr/>
        </p:nvSpPr>
        <p:spPr>
          <a:xfrm>
            <a:off x="76200" y="2792079"/>
            <a:ext cx="7907757" cy="1096839"/>
          </a:xfrm>
          <a:prstGeom prst="rect">
            <a:avLst/>
          </a:prstGeom>
        </p:spPr>
        <p:txBody>
          <a:bodyPr lIns="0" tIns="0" rIns="0" bIns="0" rtlCol="0" anchor="t">
            <a:spAutoFit/>
          </a:bodyPr>
          <a:lstStyle/>
          <a:p>
            <a:pPr algn="ctr">
              <a:lnSpc>
                <a:spcPts val="9129"/>
              </a:lnSpc>
            </a:pPr>
            <a:r>
              <a:rPr lang="en-US" sz="7200" b="1" dirty="0">
                <a:solidFill>
                  <a:srgbClr val="F28346"/>
                </a:solidFill>
                <a:latin typeface="Gotham Cond Black" pitchFamily="2" charset="0"/>
                <a:ea typeface="Gotham Condensed Heavy"/>
                <a:cs typeface="Gotham Cond Black" pitchFamily="2" charset="0"/>
                <a:sym typeface="Gotham Condensed Heavy"/>
              </a:rPr>
              <a:t>НАЛОГОВЫЕ СПОРЫ:</a:t>
            </a:r>
          </a:p>
        </p:txBody>
      </p:sp>
      <p:sp>
        <p:nvSpPr>
          <p:cNvPr id="11" name="TextBox 7">
            <a:extLst>
              <a:ext uri="{FF2B5EF4-FFF2-40B4-BE49-F238E27FC236}">
                <a16:creationId xmlns:a16="http://schemas.microsoft.com/office/drawing/2014/main" id="{90C14830-6229-6593-F718-221B38F1D827}"/>
              </a:ext>
            </a:extLst>
          </p:cNvPr>
          <p:cNvSpPr txBox="1"/>
          <p:nvPr/>
        </p:nvSpPr>
        <p:spPr>
          <a:xfrm>
            <a:off x="76200" y="4161404"/>
            <a:ext cx="7907757" cy="820225"/>
          </a:xfrm>
          <a:prstGeom prst="rect">
            <a:avLst/>
          </a:prstGeom>
        </p:spPr>
        <p:txBody>
          <a:bodyPr lIns="0" tIns="0" rIns="0" bIns="0" rtlCol="0" anchor="t">
            <a:spAutoFit/>
          </a:bodyPr>
          <a:lstStyle/>
          <a:p>
            <a:pPr algn="ctr">
              <a:lnSpc>
                <a:spcPts val="6764"/>
              </a:lnSpc>
            </a:pPr>
            <a:r>
              <a:rPr lang="en-US" sz="5400" b="1" dirty="0">
                <a:solidFill>
                  <a:srgbClr val="F28346"/>
                </a:solidFill>
                <a:latin typeface="Gotham Cond" pitchFamily="2" charset="0"/>
                <a:ea typeface="Gotham Condensed Bold"/>
                <a:cs typeface="Gotham Cond" pitchFamily="2" charset="0"/>
                <a:sym typeface="Gotham Condensed Bold"/>
              </a:rPr>
              <a:t>ГИД ПО СУДЕБНОЙ ПРАКТИКЕ</a:t>
            </a:r>
          </a:p>
        </p:txBody>
      </p:sp>
      <p:sp>
        <p:nvSpPr>
          <p:cNvPr id="12" name="TextBox 8">
            <a:extLst>
              <a:ext uri="{FF2B5EF4-FFF2-40B4-BE49-F238E27FC236}">
                <a16:creationId xmlns:a16="http://schemas.microsoft.com/office/drawing/2014/main" id="{31A841A7-185C-42D5-B083-6C9C5D812CCA}"/>
              </a:ext>
            </a:extLst>
          </p:cNvPr>
          <p:cNvSpPr txBox="1"/>
          <p:nvPr/>
        </p:nvSpPr>
        <p:spPr>
          <a:xfrm>
            <a:off x="76200" y="5178245"/>
            <a:ext cx="7907757" cy="543610"/>
          </a:xfrm>
          <a:prstGeom prst="rect">
            <a:avLst/>
          </a:prstGeom>
        </p:spPr>
        <p:txBody>
          <a:bodyPr lIns="0" tIns="0" rIns="0" bIns="0" rtlCol="0" anchor="t">
            <a:spAutoFit/>
          </a:bodyPr>
          <a:lstStyle/>
          <a:p>
            <a:pPr algn="ctr">
              <a:lnSpc>
                <a:spcPts val="4519"/>
              </a:lnSpc>
            </a:pPr>
            <a:r>
              <a:rPr lang="en-US" sz="3600" dirty="0">
                <a:solidFill>
                  <a:srgbClr val="3C3B3C"/>
                </a:solidFill>
                <a:latin typeface="Gotham Cond Medium" pitchFamily="2" charset="0"/>
                <a:ea typeface="Gotham Condensed Bold"/>
                <a:cs typeface="Gotham Cond Medium" pitchFamily="2" charset="0"/>
                <a:sym typeface="Gotham Condensed Bold"/>
              </a:rPr>
              <a:t>ЧАСТЬ 1. ЭФФЕКТИВНОЕ ПРИМЕНЕНИЕ АППК</a:t>
            </a:r>
          </a:p>
        </p:txBody>
      </p:sp>
      <p:sp>
        <p:nvSpPr>
          <p:cNvPr id="4" name="Freeform 5">
            <a:extLst>
              <a:ext uri="{FF2B5EF4-FFF2-40B4-BE49-F238E27FC236}">
                <a16:creationId xmlns:a16="http://schemas.microsoft.com/office/drawing/2014/main" id="{B5E43446-27B6-86DD-69F3-1E9C47458CDF}"/>
              </a:ext>
            </a:extLst>
          </p:cNvPr>
          <p:cNvSpPr/>
          <p:nvPr/>
        </p:nvSpPr>
        <p:spPr>
          <a:xfrm>
            <a:off x="13775021" y="5831893"/>
            <a:ext cx="2823870" cy="2771603"/>
          </a:xfrm>
          <a:custGeom>
            <a:avLst/>
            <a:gdLst/>
            <a:ahLst/>
            <a:cxnLst/>
            <a:rect l="l" t="t" r="r" b="b"/>
            <a:pathLst>
              <a:path w="3196559" h="3263185">
                <a:moveTo>
                  <a:pt x="0" y="0"/>
                </a:moveTo>
                <a:lnTo>
                  <a:pt x="3196559" y="0"/>
                </a:lnTo>
                <a:lnTo>
                  <a:pt x="3196559" y="3263185"/>
                </a:lnTo>
                <a:lnTo>
                  <a:pt x="0" y="3263185"/>
                </a:lnTo>
                <a:lnTo>
                  <a:pt x="0" y="0"/>
                </a:lnTo>
                <a:close/>
              </a:path>
            </a:pathLst>
          </a:custGeom>
          <a:blipFill>
            <a:blip r:embed="rId6"/>
            <a:stretch>
              <a:fillRect l="-5774" t="-10483" r="-7012"/>
            </a:stretch>
          </a:blipFill>
        </p:spPr>
        <p:txBody>
          <a:bodyPr/>
          <a:lstStyle/>
          <a:p>
            <a:endParaRPr lang="LID4096"/>
          </a:p>
        </p:txBody>
      </p:sp>
      <p:sp>
        <p:nvSpPr>
          <p:cNvPr id="5" name="TextBox 7">
            <a:extLst>
              <a:ext uri="{FF2B5EF4-FFF2-40B4-BE49-F238E27FC236}">
                <a16:creationId xmlns:a16="http://schemas.microsoft.com/office/drawing/2014/main" id="{B29CA529-6733-85B6-9EB5-1CBA958E1D64}"/>
              </a:ext>
            </a:extLst>
          </p:cNvPr>
          <p:cNvSpPr txBox="1"/>
          <p:nvPr/>
        </p:nvSpPr>
        <p:spPr>
          <a:xfrm>
            <a:off x="13320056" y="5446587"/>
            <a:ext cx="3733800" cy="275268"/>
          </a:xfrm>
          <a:prstGeom prst="rect">
            <a:avLst/>
          </a:prstGeom>
        </p:spPr>
        <p:txBody>
          <a:bodyPr wrap="square" lIns="0" tIns="0" rIns="0" bIns="0" rtlCol="0" anchor="t">
            <a:spAutoFit/>
          </a:bodyPr>
          <a:lstStyle/>
          <a:p>
            <a:pPr algn="ctr">
              <a:lnSpc>
                <a:spcPts val="2337"/>
              </a:lnSpc>
            </a:pPr>
            <a:r>
              <a:rPr lang="ru-RU" sz="1900" dirty="0">
                <a:solidFill>
                  <a:srgbClr val="3C3B3C"/>
                </a:solidFill>
                <a:latin typeface="Century Gothic"/>
                <a:ea typeface="Century Gothic"/>
                <a:cs typeface="Century Gothic"/>
                <a:sym typeface="Century Gothic"/>
              </a:rPr>
              <a:t>Купить на сайте </a:t>
            </a:r>
            <a:r>
              <a:rPr lang="en-US" sz="1900" dirty="0">
                <a:solidFill>
                  <a:srgbClr val="3C3B3C"/>
                </a:solidFill>
                <a:latin typeface="Century Gothic"/>
                <a:ea typeface="Century Gothic"/>
                <a:cs typeface="Century Gothic"/>
                <a:sym typeface="Century Gothic"/>
              </a:rPr>
              <a:t>KP Disputes</a:t>
            </a:r>
            <a:r>
              <a:rPr lang="ru-RU" sz="1900" dirty="0">
                <a:solidFill>
                  <a:srgbClr val="3C3B3C"/>
                </a:solidFill>
                <a:latin typeface="Century Gothic"/>
                <a:ea typeface="Century Gothic"/>
                <a:cs typeface="Century Gothic"/>
                <a:sym typeface="Century Gothic"/>
              </a:rPr>
              <a:t>:</a:t>
            </a:r>
            <a:endParaRPr lang="en-US" sz="1900" dirty="0">
              <a:solidFill>
                <a:srgbClr val="3C3B3C"/>
              </a:solidFill>
              <a:latin typeface="Century Gothic"/>
              <a:ea typeface="Century Gothic"/>
              <a:cs typeface="Century Gothic"/>
              <a:sym typeface="Century Gothic"/>
            </a:endParaRPr>
          </a:p>
        </p:txBody>
      </p:sp>
      <p:sp>
        <p:nvSpPr>
          <p:cNvPr id="6" name="TextBox 7">
            <a:extLst>
              <a:ext uri="{FF2B5EF4-FFF2-40B4-BE49-F238E27FC236}">
                <a16:creationId xmlns:a16="http://schemas.microsoft.com/office/drawing/2014/main" id="{3AE8EA3E-D100-85D7-BC88-BD2DE7EBE0D3}"/>
              </a:ext>
            </a:extLst>
          </p:cNvPr>
          <p:cNvSpPr txBox="1"/>
          <p:nvPr/>
        </p:nvSpPr>
        <p:spPr>
          <a:xfrm>
            <a:off x="13320056" y="1608231"/>
            <a:ext cx="3733800" cy="275268"/>
          </a:xfrm>
          <a:prstGeom prst="rect">
            <a:avLst/>
          </a:prstGeom>
        </p:spPr>
        <p:txBody>
          <a:bodyPr wrap="square" lIns="0" tIns="0" rIns="0" bIns="0" rtlCol="0" anchor="t">
            <a:spAutoFit/>
          </a:bodyPr>
          <a:lstStyle/>
          <a:p>
            <a:pPr algn="ctr">
              <a:lnSpc>
                <a:spcPts val="2337"/>
              </a:lnSpc>
            </a:pPr>
            <a:r>
              <a:rPr lang="ru-RU" sz="1900" dirty="0">
                <a:solidFill>
                  <a:srgbClr val="3C3B3C"/>
                </a:solidFill>
                <a:latin typeface="Century Gothic"/>
                <a:ea typeface="Century Gothic"/>
                <a:cs typeface="Century Gothic"/>
                <a:sym typeface="Century Gothic"/>
              </a:rPr>
              <a:t>Купить в </a:t>
            </a:r>
            <a:r>
              <a:rPr lang="ru-RU" sz="1900" dirty="0" err="1">
                <a:solidFill>
                  <a:srgbClr val="3C3B3C"/>
                </a:solidFill>
                <a:latin typeface="Century Gothic"/>
                <a:ea typeface="Century Gothic"/>
                <a:cs typeface="Century Gothic"/>
                <a:sym typeface="Century Gothic"/>
              </a:rPr>
              <a:t>K</a:t>
            </a:r>
            <a:r>
              <a:rPr lang="en-US" sz="1900" dirty="0" err="1">
                <a:solidFill>
                  <a:srgbClr val="3C3B3C"/>
                </a:solidFill>
                <a:latin typeface="Century Gothic"/>
                <a:ea typeface="Century Gothic"/>
                <a:cs typeface="Century Gothic"/>
                <a:sym typeface="Century Gothic"/>
              </a:rPr>
              <a:t>aspi</a:t>
            </a:r>
            <a:r>
              <a:rPr lang="en-US" sz="1900" dirty="0">
                <a:solidFill>
                  <a:srgbClr val="3C3B3C"/>
                </a:solidFill>
                <a:latin typeface="Century Gothic"/>
                <a:ea typeface="Century Gothic"/>
                <a:cs typeface="Century Gothic"/>
                <a:sym typeface="Century Gothic"/>
              </a:rPr>
              <a:t> </a:t>
            </a:r>
            <a:r>
              <a:rPr lang="ru-RU" sz="1900" dirty="0">
                <a:solidFill>
                  <a:srgbClr val="3C3B3C"/>
                </a:solidFill>
                <a:latin typeface="Century Gothic"/>
                <a:ea typeface="Century Gothic"/>
                <a:cs typeface="Century Gothic"/>
                <a:sym typeface="Century Gothic"/>
              </a:rPr>
              <a:t>магазине</a:t>
            </a:r>
            <a:endParaRPr lang="en-US" sz="1900" dirty="0">
              <a:solidFill>
                <a:srgbClr val="3C3B3C"/>
              </a:solidFill>
              <a:latin typeface="Century Gothic"/>
              <a:ea typeface="Century Gothic"/>
              <a:cs typeface="Century Gothic"/>
              <a:sym typeface="Century Gothic"/>
            </a:endParaRPr>
          </a:p>
        </p:txBody>
      </p:sp>
      <p:pic>
        <p:nvPicPr>
          <p:cNvPr id="14" name="Picture 13">
            <a:extLst>
              <a:ext uri="{FF2B5EF4-FFF2-40B4-BE49-F238E27FC236}">
                <a16:creationId xmlns:a16="http://schemas.microsoft.com/office/drawing/2014/main" id="{74337647-0513-9C51-64BB-3C2F28429C36}"/>
              </a:ext>
            </a:extLst>
          </p:cNvPr>
          <p:cNvPicPr>
            <a:picLocks noChangeAspect="1"/>
          </p:cNvPicPr>
          <p:nvPr/>
        </p:nvPicPr>
        <p:blipFill>
          <a:blip r:embed="rId7" cstate="print">
            <a:extLst>
              <a:ext uri="{28A0092B-C50C-407E-A947-70E740481C1C}">
                <a14:useLocalDpi xmlns:a14="http://schemas.microsoft.com/office/drawing/2010/main" val="0"/>
              </a:ext>
            </a:extLst>
          </a:blip>
          <a:srcRect t="5147"/>
          <a:stretch/>
        </p:blipFill>
        <p:spPr>
          <a:xfrm>
            <a:off x="13725956" y="2100034"/>
            <a:ext cx="2921999" cy="2771602"/>
          </a:xfrm>
          <a:prstGeom prst="rect">
            <a:avLst/>
          </a:prstGeom>
        </p:spPr>
      </p:pic>
      <p:sp>
        <p:nvSpPr>
          <p:cNvPr id="16" name="TextBox 5">
            <a:extLst>
              <a:ext uri="{FF2B5EF4-FFF2-40B4-BE49-F238E27FC236}">
                <a16:creationId xmlns:a16="http://schemas.microsoft.com/office/drawing/2014/main" id="{8AC9EB07-1E74-6D5C-FDE2-00E6550B04CA}"/>
              </a:ext>
            </a:extLst>
          </p:cNvPr>
          <p:cNvSpPr txBox="1"/>
          <p:nvPr/>
        </p:nvSpPr>
        <p:spPr>
          <a:xfrm>
            <a:off x="8763000" y="9216050"/>
            <a:ext cx="8115300" cy="414922"/>
          </a:xfrm>
          <a:prstGeom prst="rect">
            <a:avLst/>
          </a:prstGeom>
        </p:spPr>
        <p:txBody>
          <a:bodyPr lIns="0" tIns="0" rIns="0" bIns="0" rtlCol="0" anchor="t">
            <a:spAutoFit/>
          </a:bodyPr>
          <a:lstStyle/>
          <a:p>
            <a:pPr algn="r">
              <a:lnSpc>
                <a:spcPts val="3919"/>
              </a:lnSpc>
            </a:pPr>
            <a:r>
              <a:rPr lang="en-US" sz="1400" dirty="0" err="1">
                <a:solidFill>
                  <a:srgbClr val="3C3B3C"/>
                </a:solidFill>
                <a:latin typeface="Century Gothic"/>
                <a:ea typeface="Century Gothic"/>
                <a:cs typeface="Century Gothic"/>
                <a:sym typeface="Century Gothic"/>
              </a:rPr>
              <a:t>kplaw.kz</a:t>
            </a:r>
            <a:endParaRPr lang="en-US" sz="1400" dirty="0">
              <a:solidFill>
                <a:srgbClr val="3C3B3C"/>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2"/>
              <a:stretch>
                <a:fillRect t="-9167" b="-9167"/>
              </a:stretch>
            </a:blipFill>
          </p:spPr>
          <p:txBody>
            <a:bodyPr/>
            <a:lstStyle/>
            <a:p>
              <a:endParaRPr lang="ru-RU"/>
            </a:p>
          </p:txBody>
        </p:sp>
      </p:grpSp>
      <p:grpSp>
        <p:nvGrpSpPr>
          <p:cNvPr id="4" name="Group 4"/>
          <p:cNvGrpSpPr/>
          <p:nvPr/>
        </p:nvGrpSpPr>
        <p:grpSpPr>
          <a:xfrm rot="-5400000">
            <a:off x="4000500" y="-4000500"/>
            <a:ext cx="10287000" cy="18288000"/>
            <a:chOff x="0" y="0"/>
            <a:chExt cx="13716000" cy="24384000"/>
          </a:xfrm>
        </p:grpSpPr>
        <p:sp>
          <p:nvSpPr>
            <p:cNvPr id="5" name="Freeform 5"/>
            <p:cNvSpPr/>
            <p:nvPr/>
          </p:nvSpPr>
          <p:spPr>
            <a:xfrm flipH="1">
              <a:off x="0" y="0"/>
              <a:ext cx="13716000" cy="24384000"/>
            </a:xfrm>
            <a:custGeom>
              <a:avLst/>
              <a:gdLst/>
              <a:ahLst/>
              <a:cxnLst/>
              <a:rect l="l" t="t" r="r" b="b"/>
              <a:pathLst>
                <a:path w="13716000" h="24384000">
                  <a:moveTo>
                    <a:pt x="13716000" y="0"/>
                  </a:moveTo>
                  <a:lnTo>
                    <a:pt x="0" y="0"/>
                  </a:lnTo>
                  <a:lnTo>
                    <a:pt x="0" y="24384000"/>
                  </a:lnTo>
                  <a:lnTo>
                    <a:pt x="13716000" y="24384000"/>
                  </a:lnTo>
                  <a:lnTo>
                    <a:pt x="13716000" y="0"/>
                  </a:lnTo>
                  <a:close/>
                </a:path>
              </a:pathLst>
            </a:custGeom>
            <a:blipFill>
              <a:blip r:embed="rId3"/>
              <a:stretch>
                <a:fillRect l="-93039" r="-93039"/>
              </a:stretch>
            </a:blipFill>
          </p:spPr>
          <p:txBody>
            <a:bodyPr/>
            <a:lstStyle/>
            <a:p>
              <a:endParaRPr lang="ru-RU"/>
            </a:p>
          </p:txBody>
        </p:sp>
      </p:grpSp>
      <p:grpSp>
        <p:nvGrpSpPr>
          <p:cNvPr id="6" name="Group 6"/>
          <p:cNvGrpSpPr/>
          <p:nvPr/>
        </p:nvGrpSpPr>
        <p:grpSpPr>
          <a:xfrm rot="5400000">
            <a:off x="3486150" y="-3486150"/>
            <a:ext cx="10287000" cy="17259300"/>
            <a:chOff x="0" y="0"/>
            <a:chExt cx="13716000" cy="23012400"/>
          </a:xfrm>
        </p:grpSpPr>
        <p:sp>
          <p:nvSpPr>
            <p:cNvPr id="7" name="Freeform 7"/>
            <p:cNvSpPr/>
            <p:nvPr/>
          </p:nvSpPr>
          <p:spPr>
            <a:xfrm>
              <a:off x="0" y="0"/>
              <a:ext cx="13716000" cy="23012400"/>
            </a:xfrm>
            <a:custGeom>
              <a:avLst/>
              <a:gdLst/>
              <a:ahLst/>
              <a:cxnLst/>
              <a:rect l="l" t="t" r="r" b="b"/>
              <a:pathLst>
                <a:path w="13716000" h="23012400">
                  <a:moveTo>
                    <a:pt x="0" y="0"/>
                  </a:moveTo>
                  <a:lnTo>
                    <a:pt x="13716000" y="0"/>
                  </a:lnTo>
                  <a:lnTo>
                    <a:pt x="13716000" y="23012400"/>
                  </a:lnTo>
                  <a:lnTo>
                    <a:pt x="0" y="23012400"/>
                  </a:lnTo>
                  <a:lnTo>
                    <a:pt x="0" y="0"/>
                  </a:lnTo>
                  <a:close/>
                </a:path>
              </a:pathLst>
            </a:custGeom>
            <a:blipFill>
              <a:blip r:embed="rId3"/>
              <a:stretch>
                <a:fillRect l="-84993" r="-84993"/>
              </a:stretch>
            </a:blipFill>
          </p:spPr>
          <p:txBody>
            <a:bodyPr/>
            <a:lstStyle/>
            <a:p>
              <a:endParaRPr lang="ru-RU"/>
            </a:p>
          </p:txBody>
        </p:sp>
      </p:grpSp>
      <p:grpSp>
        <p:nvGrpSpPr>
          <p:cNvPr id="8" name="Group 8"/>
          <p:cNvGrpSpPr/>
          <p:nvPr/>
        </p:nvGrpSpPr>
        <p:grpSpPr>
          <a:xfrm>
            <a:off x="12753461" y="2930595"/>
            <a:ext cx="4076700" cy="4076700"/>
            <a:chOff x="0" y="0"/>
            <a:chExt cx="5435600" cy="5435600"/>
          </a:xfrm>
        </p:grpSpPr>
        <p:sp>
          <p:nvSpPr>
            <p:cNvPr id="9" name="Freeform 9"/>
            <p:cNvSpPr/>
            <p:nvPr/>
          </p:nvSpPr>
          <p:spPr>
            <a:xfrm>
              <a:off x="0" y="0"/>
              <a:ext cx="5435600" cy="5435600"/>
            </a:xfrm>
            <a:custGeom>
              <a:avLst/>
              <a:gdLst/>
              <a:ahLst/>
              <a:cxnLst/>
              <a:rect l="l" t="t" r="r" b="b"/>
              <a:pathLst>
                <a:path w="5435600" h="5435600">
                  <a:moveTo>
                    <a:pt x="0" y="0"/>
                  </a:moveTo>
                  <a:lnTo>
                    <a:pt x="5435600" y="0"/>
                  </a:lnTo>
                  <a:lnTo>
                    <a:pt x="5435600" y="5435600"/>
                  </a:lnTo>
                  <a:lnTo>
                    <a:pt x="0" y="5435600"/>
                  </a:lnTo>
                  <a:close/>
                </a:path>
              </a:pathLst>
            </a:custGeom>
            <a:blipFill>
              <a:blip r:embed="rId4"/>
              <a:stretch>
                <a:fillRect/>
              </a:stretch>
            </a:blipFill>
          </p:spPr>
          <p:txBody>
            <a:bodyPr/>
            <a:lstStyle/>
            <a:p>
              <a:endParaRPr lang="ru-RU"/>
            </a:p>
          </p:txBody>
        </p:sp>
      </p:grpSp>
      <p:grpSp>
        <p:nvGrpSpPr>
          <p:cNvPr id="10" name="Group 10"/>
          <p:cNvGrpSpPr/>
          <p:nvPr/>
        </p:nvGrpSpPr>
        <p:grpSpPr>
          <a:xfrm>
            <a:off x="13210804" y="7007266"/>
            <a:ext cx="463486" cy="463486"/>
            <a:chOff x="0" y="0"/>
            <a:chExt cx="617982" cy="617982"/>
          </a:xfrm>
        </p:grpSpPr>
        <p:sp>
          <p:nvSpPr>
            <p:cNvPr id="11" name="Freeform 11"/>
            <p:cNvSpPr/>
            <p:nvPr/>
          </p:nvSpPr>
          <p:spPr>
            <a:xfrm>
              <a:off x="0" y="0"/>
              <a:ext cx="617982" cy="617982"/>
            </a:xfrm>
            <a:custGeom>
              <a:avLst/>
              <a:gdLst/>
              <a:ahLst/>
              <a:cxnLst/>
              <a:rect l="l" t="t" r="r" b="b"/>
              <a:pathLst>
                <a:path w="617982" h="617982">
                  <a:moveTo>
                    <a:pt x="0" y="0"/>
                  </a:moveTo>
                  <a:lnTo>
                    <a:pt x="617982" y="0"/>
                  </a:lnTo>
                  <a:lnTo>
                    <a:pt x="617982" y="617982"/>
                  </a:lnTo>
                  <a:lnTo>
                    <a:pt x="0" y="617982"/>
                  </a:lnTo>
                  <a:close/>
                </a:path>
              </a:pathLst>
            </a:custGeom>
            <a:blipFill>
              <a:blip r:embed="rId5"/>
              <a:stretch>
                <a:fillRect/>
              </a:stretch>
            </a:blipFill>
          </p:spPr>
          <p:txBody>
            <a:bodyPr/>
            <a:lstStyle/>
            <a:p>
              <a:endParaRPr lang="ru-RU"/>
            </a:p>
          </p:txBody>
        </p:sp>
      </p:grpSp>
      <p:sp>
        <p:nvSpPr>
          <p:cNvPr id="12" name="TextBox 12"/>
          <p:cNvSpPr txBox="1"/>
          <p:nvPr/>
        </p:nvSpPr>
        <p:spPr>
          <a:xfrm>
            <a:off x="13856198" y="7104031"/>
            <a:ext cx="2982268" cy="282129"/>
          </a:xfrm>
          <a:prstGeom prst="rect">
            <a:avLst/>
          </a:prstGeom>
        </p:spPr>
        <p:txBody>
          <a:bodyPr lIns="0" tIns="0" rIns="0" bIns="0" rtlCol="0" anchor="t">
            <a:spAutoFit/>
          </a:bodyPr>
          <a:lstStyle/>
          <a:p>
            <a:pPr algn="l">
              <a:lnSpc>
                <a:spcPts val="2186"/>
              </a:lnSpc>
            </a:pPr>
            <a:r>
              <a:rPr lang="en-US" sz="2100" u="sng" dirty="0">
                <a:solidFill>
                  <a:schemeClr val="bg1"/>
                </a:solidFill>
                <a:latin typeface="Century Gothic Paneuropean"/>
                <a:ea typeface="Century Gothic Paneuropean"/>
                <a:cs typeface="Century Gothic Paneuropean"/>
                <a:sym typeface="Century Gothic Paneuropean"/>
                <a:hlinkClick r:id="rId6" tooltip="https://www.youtube.com/@ravilkassilgov">
                  <a:extLst>
                    <a:ext uri="{A12FA001-AC4F-418D-AE19-62706E023703}">
                      <ahyp:hlinkClr xmlns:ahyp="http://schemas.microsoft.com/office/drawing/2018/hyperlinkcolor" val="tx"/>
                    </a:ext>
                  </a:extLst>
                </a:hlinkClick>
              </a:rPr>
              <a:t>@RAVILKASSILGOV</a:t>
            </a:r>
          </a:p>
        </p:txBody>
      </p:sp>
      <p:grpSp>
        <p:nvGrpSpPr>
          <p:cNvPr id="13" name="Group 13"/>
          <p:cNvGrpSpPr/>
          <p:nvPr/>
        </p:nvGrpSpPr>
        <p:grpSpPr>
          <a:xfrm>
            <a:off x="13192087" y="7780191"/>
            <a:ext cx="469487" cy="469487"/>
            <a:chOff x="0" y="0"/>
            <a:chExt cx="625983" cy="625983"/>
          </a:xfrm>
        </p:grpSpPr>
        <p:sp>
          <p:nvSpPr>
            <p:cNvPr id="14" name="Freeform 14"/>
            <p:cNvSpPr/>
            <p:nvPr/>
          </p:nvSpPr>
          <p:spPr>
            <a:xfrm>
              <a:off x="0" y="0"/>
              <a:ext cx="625983" cy="625983"/>
            </a:xfrm>
            <a:custGeom>
              <a:avLst/>
              <a:gdLst/>
              <a:ahLst/>
              <a:cxnLst/>
              <a:rect l="l" t="t" r="r" b="b"/>
              <a:pathLst>
                <a:path w="625983" h="625983">
                  <a:moveTo>
                    <a:pt x="0" y="0"/>
                  </a:moveTo>
                  <a:lnTo>
                    <a:pt x="625983" y="0"/>
                  </a:lnTo>
                  <a:lnTo>
                    <a:pt x="625983" y="625983"/>
                  </a:lnTo>
                  <a:lnTo>
                    <a:pt x="0" y="625983"/>
                  </a:lnTo>
                  <a:close/>
                </a:path>
              </a:pathLst>
            </a:custGeom>
            <a:blipFill>
              <a:blip r:embed="rId7"/>
              <a:stretch>
                <a:fillRect/>
              </a:stretch>
            </a:blipFill>
          </p:spPr>
          <p:txBody>
            <a:bodyPr/>
            <a:lstStyle/>
            <a:p>
              <a:endParaRPr lang="ru-RU"/>
            </a:p>
          </p:txBody>
        </p:sp>
      </p:grpSp>
      <p:sp>
        <p:nvSpPr>
          <p:cNvPr id="15" name="TextBox 15"/>
          <p:cNvSpPr txBox="1"/>
          <p:nvPr/>
        </p:nvSpPr>
        <p:spPr>
          <a:xfrm>
            <a:off x="13856189" y="7890148"/>
            <a:ext cx="2535565" cy="282129"/>
          </a:xfrm>
          <a:prstGeom prst="rect">
            <a:avLst/>
          </a:prstGeom>
        </p:spPr>
        <p:txBody>
          <a:bodyPr lIns="0" tIns="0" rIns="0" bIns="0" rtlCol="0" anchor="t">
            <a:spAutoFit/>
          </a:bodyPr>
          <a:lstStyle/>
          <a:p>
            <a:pPr algn="l">
              <a:lnSpc>
                <a:spcPts val="2186"/>
              </a:lnSpc>
            </a:pPr>
            <a:r>
              <a:rPr lang="en-US" sz="2100" u="sng">
                <a:solidFill>
                  <a:schemeClr val="bg1"/>
                </a:solidFill>
                <a:latin typeface="Century Gothic Paneuropean"/>
                <a:ea typeface="Century Gothic Paneuropean"/>
                <a:cs typeface="Century Gothic Paneuropean"/>
                <a:sym typeface="Century Gothic Paneuropean"/>
                <a:hlinkClick r:id="rId8" tooltip="https://www.instagram.com/ravilkassilgov/">
                  <a:extLst>
                    <a:ext uri="{A12FA001-AC4F-418D-AE19-62706E023703}">
                      <ahyp:hlinkClr xmlns:ahyp="http://schemas.microsoft.com/office/drawing/2018/hyperlinkcolor" val="tx"/>
                    </a:ext>
                  </a:extLst>
                </a:hlinkClick>
              </a:rPr>
              <a:t>RAVILKASSILGOV</a:t>
            </a:r>
          </a:p>
        </p:txBody>
      </p:sp>
      <p:sp>
        <p:nvSpPr>
          <p:cNvPr id="16" name="Freeform 16"/>
          <p:cNvSpPr/>
          <p:nvPr/>
        </p:nvSpPr>
        <p:spPr>
          <a:xfrm>
            <a:off x="1368514" y="1028700"/>
            <a:ext cx="3069831" cy="1616164"/>
          </a:xfrm>
          <a:custGeom>
            <a:avLst/>
            <a:gdLst/>
            <a:ahLst/>
            <a:cxnLst/>
            <a:rect l="l" t="t" r="r" b="b"/>
            <a:pathLst>
              <a:path w="3069831" h="1616164">
                <a:moveTo>
                  <a:pt x="0" y="0"/>
                </a:moveTo>
                <a:lnTo>
                  <a:pt x="3069831" y="0"/>
                </a:lnTo>
                <a:lnTo>
                  <a:pt x="3069831" y="1616164"/>
                </a:lnTo>
                <a:lnTo>
                  <a:pt x="0" y="1616164"/>
                </a:lnTo>
                <a:lnTo>
                  <a:pt x="0" y="0"/>
                </a:lnTo>
                <a:close/>
              </a:path>
            </a:pathLst>
          </a:custGeom>
          <a:blipFill>
            <a:blip r:embed="rId9">
              <a:extLst>
                <a:ext uri="{96DAC541-7B7A-43D3-8B79-37D633B846F1}">
                  <asvg:svgBlip xmlns:asvg="http://schemas.microsoft.com/office/drawing/2016/SVG/main" r:embed="rId10"/>
                </a:ext>
              </a:extLst>
            </a:blip>
            <a:stretch>
              <a:fillRect t="-279" b="-279"/>
            </a:stretch>
          </a:blipFill>
        </p:spPr>
        <p:txBody>
          <a:bodyPr/>
          <a:lstStyle/>
          <a:p>
            <a:endParaRPr lang="ru-RU"/>
          </a:p>
        </p:txBody>
      </p:sp>
      <p:sp>
        <p:nvSpPr>
          <p:cNvPr id="17" name="TextBox 17"/>
          <p:cNvSpPr txBox="1"/>
          <p:nvPr/>
        </p:nvSpPr>
        <p:spPr>
          <a:xfrm>
            <a:off x="10950950" y="8796090"/>
            <a:ext cx="6399333" cy="499224"/>
          </a:xfrm>
          <a:prstGeom prst="rect">
            <a:avLst/>
          </a:prstGeom>
        </p:spPr>
        <p:txBody>
          <a:bodyPr lIns="0" tIns="0" rIns="0" bIns="0" rtlCol="0" anchor="t">
            <a:spAutoFit/>
          </a:bodyPr>
          <a:lstStyle/>
          <a:p>
            <a:pPr algn="r">
              <a:lnSpc>
                <a:spcPts val="2940"/>
              </a:lnSpc>
            </a:pPr>
            <a:r>
              <a:rPr lang="en-US" sz="2100" spc="-3">
                <a:solidFill>
                  <a:srgbClr val="FFFFFF"/>
                </a:solidFill>
                <a:latin typeface="Century Gothic Paneuropean"/>
                <a:ea typeface="Century Gothic Paneuropean"/>
                <a:cs typeface="Century Gothic Paneuropean"/>
                <a:sym typeface="Century Gothic Paneuropean"/>
              </a:rPr>
              <a:t>kplaw.kz</a:t>
            </a:r>
          </a:p>
        </p:txBody>
      </p:sp>
      <p:sp>
        <p:nvSpPr>
          <p:cNvPr id="18" name="TextBox 18"/>
          <p:cNvSpPr txBox="1"/>
          <p:nvPr/>
        </p:nvSpPr>
        <p:spPr>
          <a:xfrm>
            <a:off x="1373572" y="3635931"/>
            <a:ext cx="9208760" cy="1461939"/>
          </a:xfrm>
          <a:prstGeom prst="rect">
            <a:avLst/>
          </a:prstGeom>
        </p:spPr>
        <p:txBody>
          <a:bodyPr lIns="0" tIns="0" rIns="0" bIns="0" rtlCol="0" anchor="t">
            <a:spAutoFit/>
          </a:bodyPr>
          <a:lstStyle/>
          <a:p>
            <a:pPr algn="l">
              <a:lnSpc>
                <a:spcPts val="5721"/>
              </a:lnSpc>
            </a:pPr>
            <a:r>
              <a:rPr lang="en-US" sz="5299" b="1" dirty="0" err="1">
                <a:solidFill>
                  <a:srgbClr val="FFFFFF"/>
                </a:solidFill>
                <a:latin typeface="Century Gothic Paneuropean Bold"/>
                <a:ea typeface="Century Gothic Paneuropean Bold"/>
                <a:cs typeface="Century Gothic Paneuropean Bold"/>
                <a:sym typeface="Century Gothic Paneuropean Bold"/>
              </a:rPr>
              <a:t>Налоговые</a:t>
            </a:r>
            <a:r>
              <a:rPr lang="en-US" sz="5299" b="1" dirty="0">
                <a:solidFill>
                  <a:srgbClr val="FFFFFF"/>
                </a:solidFill>
                <a:latin typeface="Century Gothic Paneuropean Bold"/>
                <a:ea typeface="Century Gothic Paneuropean Bold"/>
                <a:cs typeface="Century Gothic Paneuropean Bold"/>
                <a:sym typeface="Century Gothic Paneuropean Bold"/>
              </a:rPr>
              <a:t> </a:t>
            </a:r>
            <a:r>
              <a:rPr lang="en-US" sz="5299" b="1" dirty="0" err="1">
                <a:solidFill>
                  <a:srgbClr val="FFFFFF"/>
                </a:solidFill>
                <a:latin typeface="Century Gothic Paneuropean Bold"/>
                <a:ea typeface="Century Gothic Paneuropean Bold"/>
                <a:cs typeface="Century Gothic Paneuropean Bold"/>
                <a:sym typeface="Century Gothic Paneuropean Bold"/>
              </a:rPr>
              <a:t>проверки</a:t>
            </a:r>
            <a:r>
              <a:rPr lang="en-US" sz="5299" b="1" dirty="0">
                <a:solidFill>
                  <a:srgbClr val="FFFFFF"/>
                </a:solidFill>
                <a:latin typeface="Century Gothic Paneuropean Bold"/>
                <a:ea typeface="Century Gothic Paneuropean Bold"/>
                <a:cs typeface="Century Gothic Paneuropean Bold"/>
                <a:sym typeface="Century Gothic Paneuropean Bold"/>
              </a:rPr>
              <a:t>:</a:t>
            </a:r>
          </a:p>
          <a:p>
            <a:pPr algn="l">
              <a:lnSpc>
                <a:spcPts val="5721"/>
              </a:lnSpc>
            </a:pPr>
            <a:r>
              <a:rPr lang="ru-RU" sz="5299" b="1">
                <a:solidFill>
                  <a:srgbClr val="FFFFFF"/>
                </a:solidFill>
                <a:latin typeface="Century Gothic Paneuropean Bold"/>
                <a:ea typeface="Century Gothic Paneuropean Bold"/>
                <a:cs typeface="Century Gothic Paneuropean Bold"/>
                <a:sym typeface="Century Gothic Paneuropean Bold"/>
              </a:rPr>
              <a:t>изменения </a:t>
            </a:r>
            <a:r>
              <a:rPr lang="en-US" sz="5299" b="1" dirty="0">
                <a:solidFill>
                  <a:srgbClr val="FFFFFF"/>
                </a:solidFill>
                <a:latin typeface="Century Gothic Paneuropean Bold"/>
                <a:ea typeface="Century Gothic Paneuropean Bold"/>
                <a:cs typeface="Century Gothic Paneuropean Bold"/>
                <a:sym typeface="Century Gothic Paneuropean Bold"/>
              </a:rPr>
              <a:t>с 2026 </a:t>
            </a:r>
            <a:r>
              <a:rPr lang="en-US" sz="5299" b="1" dirty="0" err="1">
                <a:solidFill>
                  <a:srgbClr val="FFFFFF"/>
                </a:solidFill>
                <a:latin typeface="Century Gothic Paneuropean Bold"/>
                <a:ea typeface="Century Gothic Paneuropean Bold"/>
                <a:cs typeface="Century Gothic Paneuropean Bold"/>
                <a:sym typeface="Century Gothic Paneuropean Bold"/>
              </a:rPr>
              <a:t>года</a:t>
            </a:r>
            <a:endParaRPr lang="en-US" sz="5299" b="1" dirty="0">
              <a:solidFill>
                <a:srgbClr val="FFFFFF"/>
              </a:solidFill>
              <a:latin typeface="Century Gothic Paneuropean Bold"/>
              <a:ea typeface="Century Gothic Paneuropean Bold"/>
              <a:cs typeface="Century Gothic Paneuropean Bold"/>
              <a:sym typeface="Century Gothic Paneuropean Bold"/>
            </a:endParaRPr>
          </a:p>
        </p:txBody>
      </p:sp>
      <p:sp>
        <p:nvSpPr>
          <p:cNvPr id="19" name="TextBox 19"/>
          <p:cNvSpPr txBox="1"/>
          <p:nvPr/>
        </p:nvSpPr>
        <p:spPr>
          <a:xfrm>
            <a:off x="1368514" y="5494601"/>
            <a:ext cx="6141072" cy="1258595"/>
          </a:xfrm>
          <a:prstGeom prst="rect">
            <a:avLst/>
          </a:prstGeom>
        </p:spPr>
        <p:txBody>
          <a:bodyPr lIns="0" tIns="0" rIns="0" bIns="0" rtlCol="0" anchor="t">
            <a:spAutoFit/>
          </a:bodyPr>
          <a:lstStyle/>
          <a:p>
            <a:pPr algn="l">
              <a:lnSpc>
                <a:spcPts val="3359"/>
              </a:lnSpc>
            </a:pPr>
            <a:r>
              <a:rPr lang="en-US" sz="2400" b="1" spc="-4">
                <a:solidFill>
                  <a:srgbClr val="FFFFFF"/>
                </a:solidFill>
                <a:latin typeface="Century Gothic Paneuropean Bold"/>
                <a:ea typeface="Century Gothic Paneuropean Bold"/>
                <a:cs typeface="Century Gothic Paneuropean Bold"/>
                <a:sym typeface="Century Gothic Paneuropean Bold"/>
              </a:rPr>
              <a:t>РАВИЛЬ КАССИЛЬГОВ</a:t>
            </a:r>
          </a:p>
          <a:p>
            <a:pPr algn="l">
              <a:lnSpc>
                <a:spcPts val="3079"/>
              </a:lnSpc>
            </a:pPr>
            <a:r>
              <a:rPr lang="en-US" sz="2200" spc="-3">
                <a:solidFill>
                  <a:srgbClr val="FFFFFF"/>
                </a:solidFill>
                <a:latin typeface="Century Gothic Paneuropean"/>
                <a:ea typeface="Century Gothic Paneuropean"/>
                <a:cs typeface="Century Gothic Paneuropean"/>
                <a:sym typeface="Century Gothic Paneuropean"/>
              </a:rPr>
              <a:t>Управляющий партнер KP Disputes</a:t>
            </a:r>
          </a:p>
        </p:txBody>
      </p:sp>
      <p:grpSp>
        <p:nvGrpSpPr>
          <p:cNvPr id="20" name="Group 20"/>
          <p:cNvGrpSpPr/>
          <p:nvPr/>
        </p:nvGrpSpPr>
        <p:grpSpPr>
          <a:xfrm>
            <a:off x="1373572" y="6753196"/>
            <a:ext cx="6494802" cy="2595324"/>
            <a:chOff x="0" y="0"/>
            <a:chExt cx="8659736" cy="3460433"/>
          </a:xfrm>
        </p:grpSpPr>
        <p:sp>
          <p:nvSpPr>
            <p:cNvPr id="21" name="Freeform 21"/>
            <p:cNvSpPr/>
            <p:nvPr/>
          </p:nvSpPr>
          <p:spPr>
            <a:xfrm>
              <a:off x="0" y="0"/>
              <a:ext cx="474993" cy="474993"/>
            </a:xfrm>
            <a:custGeom>
              <a:avLst/>
              <a:gdLst/>
              <a:ahLst/>
              <a:cxnLst/>
              <a:rect l="l" t="t" r="r" b="b"/>
              <a:pathLst>
                <a:path w="474993" h="474993">
                  <a:moveTo>
                    <a:pt x="0" y="0"/>
                  </a:moveTo>
                  <a:lnTo>
                    <a:pt x="474993" y="0"/>
                  </a:lnTo>
                  <a:lnTo>
                    <a:pt x="474993" y="474993"/>
                  </a:lnTo>
                  <a:lnTo>
                    <a:pt x="0" y="47499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ru-RU"/>
            </a:p>
          </p:txBody>
        </p:sp>
        <p:sp>
          <p:nvSpPr>
            <p:cNvPr id="22" name="TextBox 22"/>
            <p:cNvSpPr txBox="1"/>
            <p:nvPr/>
          </p:nvSpPr>
          <p:spPr>
            <a:xfrm>
              <a:off x="751167" y="-35725"/>
              <a:ext cx="7908569" cy="451193"/>
            </a:xfrm>
            <a:prstGeom prst="rect">
              <a:avLst/>
            </a:prstGeom>
          </p:spPr>
          <p:txBody>
            <a:bodyPr lIns="0" tIns="0" rIns="0" bIns="0" rtlCol="0" anchor="t">
              <a:spAutoFit/>
            </a:bodyPr>
            <a:lstStyle/>
            <a:p>
              <a:pPr algn="l">
                <a:lnSpc>
                  <a:spcPts val="2682"/>
                </a:lnSpc>
              </a:pPr>
              <a:r>
                <a:rPr lang="en-US" sz="1799" spc="-31">
                  <a:solidFill>
                    <a:srgbClr val="FFFFFF"/>
                  </a:solidFill>
                  <a:latin typeface="Century Gothic Paneuropean"/>
                  <a:ea typeface="Century Gothic Paneuropean"/>
                  <a:cs typeface="Century Gothic Paneuropean"/>
                  <a:sym typeface="Century Gothic Paneuropean"/>
                </a:rPr>
                <a:t>+7 705 330 77 03</a:t>
              </a:r>
            </a:p>
          </p:txBody>
        </p:sp>
        <p:sp>
          <p:nvSpPr>
            <p:cNvPr id="23" name="Freeform 23"/>
            <p:cNvSpPr/>
            <p:nvPr/>
          </p:nvSpPr>
          <p:spPr>
            <a:xfrm>
              <a:off x="0" y="1458366"/>
              <a:ext cx="408495" cy="520065"/>
            </a:xfrm>
            <a:custGeom>
              <a:avLst/>
              <a:gdLst/>
              <a:ahLst/>
              <a:cxnLst/>
              <a:rect l="l" t="t" r="r" b="b"/>
              <a:pathLst>
                <a:path w="408495" h="520065">
                  <a:moveTo>
                    <a:pt x="0" y="0"/>
                  </a:moveTo>
                  <a:lnTo>
                    <a:pt x="408496" y="0"/>
                  </a:lnTo>
                  <a:lnTo>
                    <a:pt x="408496" y="520065"/>
                  </a:lnTo>
                  <a:lnTo>
                    <a:pt x="0" y="520065"/>
                  </a:lnTo>
                  <a:lnTo>
                    <a:pt x="0" y="0"/>
                  </a:lnTo>
                  <a:close/>
                </a:path>
              </a:pathLst>
            </a:custGeom>
            <a:blipFill>
              <a:blip r:embed="rId13">
                <a:extLst>
                  <a:ext uri="{96DAC541-7B7A-43D3-8B79-37D633B846F1}">
                    <asvg:svgBlip xmlns:asvg="http://schemas.microsoft.com/office/drawing/2016/SVG/main" r:embed="rId14"/>
                  </a:ext>
                </a:extLst>
              </a:blip>
              <a:stretch>
                <a:fillRect t="-1174" b="-1172"/>
              </a:stretch>
            </a:blipFill>
          </p:spPr>
          <p:txBody>
            <a:bodyPr/>
            <a:lstStyle/>
            <a:p>
              <a:endParaRPr lang="ru-RU"/>
            </a:p>
          </p:txBody>
        </p:sp>
        <p:sp>
          <p:nvSpPr>
            <p:cNvPr id="24" name="Freeform 24"/>
            <p:cNvSpPr/>
            <p:nvPr/>
          </p:nvSpPr>
          <p:spPr>
            <a:xfrm>
              <a:off x="0" y="805878"/>
              <a:ext cx="441516" cy="315481"/>
            </a:xfrm>
            <a:custGeom>
              <a:avLst/>
              <a:gdLst/>
              <a:ahLst/>
              <a:cxnLst/>
              <a:rect l="l" t="t" r="r" b="b"/>
              <a:pathLst>
                <a:path w="441516" h="315481">
                  <a:moveTo>
                    <a:pt x="0" y="0"/>
                  </a:moveTo>
                  <a:lnTo>
                    <a:pt x="441515" y="0"/>
                  </a:lnTo>
                  <a:lnTo>
                    <a:pt x="441515" y="315481"/>
                  </a:lnTo>
                  <a:lnTo>
                    <a:pt x="0" y="315481"/>
                  </a:lnTo>
                  <a:lnTo>
                    <a:pt x="0" y="0"/>
                  </a:lnTo>
                  <a:close/>
                </a:path>
              </a:pathLst>
            </a:custGeom>
            <a:blipFill>
              <a:blip r:embed="rId15">
                <a:extLst>
                  <a:ext uri="{96DAC541-7B7A-43D3-8B79-37D633B846F1}">
                    <asvg:svgBlip xmlns:asvg="http://schemas.microsoft.com/office/drawing/2016/SVG/main" r:embed="rId16"/>
                  </a:ext>
                </a:extLst>
              </a:blip>
              <a:stretch>
                <a:fillRect l="-17" r="-20"/>
              </a:stretch>
            </a:blipFill>
          </p:spPr>
          <p:txBody>
            <a:bodyPr/>
            <a:lstStyle/>
            <a:p>
              <a:endParaRPr lang="ru-RU"/>
            </a:p>
          </p:txBody>
        </p:sp>
        <p:sp>
          <p:nvSpPr>
            <p:cNvPr id="25" name="TextBox 25"/>
            <p:cNvSpPr txBox="1"/>
            <p:nvPr/>
          </p:nvSpPr>
          <p:spPr>
            <a:xfrm>
              <a:off x="751167" y="690397"/>
              <a:ext cx="7908569" cy="451193"/>
            </a:xfrm>
            <a:prstGeom prst="rect">
              <a:avLst/>
            </a:prstGeom>
          </p:spPr>
          <p:txBody>
            <a:bodyPr lIns="0" tIns="0" rIns="0" bIns="0" rtlCol="0" anchor="t">
              <a:spAutoFit/>
            </a:bodyPr>
            <a:lstStyle/>
            <a:p>
              <a:pPr algn="l">
                <a:lnSpc>
                  <a:spcPts val="2682"/>
                </a:lnSpc>
              </a:pPr>
              <a:r>
                <a:rPr lang="en-US" sz="1799" spc="-31">
                  <a:solidFill>
                    <a:srgbClr val="FFFFFF"/>
                  </a:solidFill>
                  <a:latin typeface="Century Gothic Paneuropean"/>
                  <a:ea typeface="Century Gothic Paneuropean"/>
                  <a:cs typeface="Century Gothic Paneuropean"/>
                  <a:sym typeface="Century Gothic Paneuropean"/>
                </a:rPr>
                <a:t>ravil.kassilgov@kplaw.kz</a:t>
              </a:r>
            </a:p>
          </p:txBody>
        </p:sp>
        <p:sp>
          <p:nvSpPr>
            <p:cNvPr id="26" name="TextBox 26"/>
            <p:cNvSpPr txBox="1"/>
            <p:nvPr/>
          </p:nvSpPr>
          <p:spPr>
            <a:xfrm>
              <a:off x="751167" y="1387634"/>
              <a:ext cx="6037601" cy="2072799"/>
            </a:xfrm>
            <a:prstGeom prst="rect">
              <a:avLst/>
            </a:prstGeom>
          </p:spPr>
          <p:txBody>
            <a:bodyPr lIns="0" tIns="0" rIns="0" bIns="0" rtlCol="0" anchor="t">
              <a:spAutoFit/>
            </a:bodyPr>
            <a:lstStyle/>
            <a:p>
              <a:pPr algn="l">
                <a:lnSpc>
                  <a:spcPts val="2519"/>
                </a:lnSpc>
              </a:pPr>
              <a:r>
                <a:rPr lang="en-US" sz="1799" spc="3">
                  <a:solidFill>
                    <a:srgbClr val="FFFFFF"/>
                  </a:solidFill>
                  <a:latin typeface="Century Gothic"/>
                  <a:ea typeface="Century Gothic"/>
                  <a:cs typeface="Century Gothic"/>
                  <a:sym typeface="Century Gothic"/>
                </a:rPr>
                <a:t>пр. Достык 38 | 4 этаж | офис А16|</a:t>
              </a:r>
            </a:p>
            <a:p>
              <a:pPr algn="l">
                <a:lnSpc>
                  <a:spcPts val="2519"/>
                </a:lnSpc>
              </a:pPr>
              <a:r>
                <a:rPr lang="en-US" sz="1799" spc="3">
                  <a:solidFill>
                    <a:srgbClr val="FFFFFF"/>
                  </a:solidFill>
                  <a:latin typeface="Century Gothic"/>
                  <a:ea typeface="Century Gothic"/>
                  <a:cs typeface="Century Gothic"/>
                  <a:sym typeface="Century Gothic"/>
                </a:rPr>
                <a:t>Бизнес-центр «Кен-Дала» | </a:t>
              </a:r>
              <a:r>
                <a:rPr lang="en-US" sz="1799" b="1" spc="3">
                  <a:solidFill>
                    <a:srgbClr val="FFFFFF"/>
                  </a:solidFill>
                  <a:latin typeface="Century Gothic Bold"/>
                  <a:ea typeface="Century Gothic Bold"/>
                  <a:cs typeface="Century Gothic Bold"/>
                  <a:sym typeface="Century Gothic Bold"/>
                </a:rPr>
                <a:t>Алматы</a:t>
              </a:r>
            </a:p>
            <a:p>
              <a:pPr algn="l">
                <a:lnSpc>
                  <a:spcPts val="2519"/>
                </a:lnSpc>
              </a:pPr>
              <a:endParaRPr lang="en-US" sz="1799" b="1" spc="3">
                <a:solidFill>
                  <a:srgbClr val="FFFFFF"/>
                </a:solidFill>
                <a:latin typeface="Century Gothic Bold"/>
                <a:ea typeface="Century Gothic Bold"/>
                <a:cs typeface="Century Gothic Bold"/>
                <a:sym typeface="Century Gothic Bold"/>
              </a:endParaRPr>
            </a:p>
            <a:p>
              <a:pPr algn="l">
                <a:lnSpc>
                  <a:spcPts val="2520"/>
                </a:lnSpc>
              </a:pPr>
              <a:r>
                <a:rPr lang="en-US" sz="1799" spc="3">
                  <a:solidFill>
                    <a:srgbClr val="FFFFFF"/>
                  </a:solidFill>
                  <a:latin typeface="Century Gothic"/>
                  <a:ea typeface="Century Gothic"/>
                  <a:cs typeface="Century Gothic"/>
                  <a:sym typeface="Century Gothic"/>
                </a:rPr>
                <a:t>ул. Достык 16| 12 этаж | офис 11 | Бизнес-центр Talan Towers| </a:t>
              </a:r>
              <a:r>
                <a:rPr lang="en-US" sz="1799" b="1" spc="3">
                  <a:solidFill>
                    <a:srgbClr val="FFFFFF"/>
                  </a:solidFill>
                  <a:latin typeface="Century Gothic Bold"/>
                  <a:ea typeface="Century Gothic Bold"/>
                  <a:cs typeface="Century Gothic Bold"/>
                  <a:sym typeface="Century Gothic Bold"/>
                </a:rPr>
                <a:t>Астана</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F0327-CFC5-D3D6-BF67-2D4563387A18}"/>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DD777EAA-8652-DD1B-EBE9-9607BC655A6C}"/>
              </a:ext>
            </a:extLst>
          </p:cNvPr>
          <p:cNvSpPr txBox="1"/>
          <p:nvPr/>
        </p:nvSpPr>
        <p:spPr>
          <a:xfrm>
            <a:off x="846438" y="991687"/>
            <a:ext cx="14129499" cy="551433"/>
          </a:xfrm>
          <a:prstGeom prst="rect">
            <a:avLst/>
          </a:prstGeom>
        </p:spPr>
        <p:txBody>
          <a:bodyPr wrap="square" lIns="0" tIns="0" rIns="0" bIns="0" rtlCol="0" anchor="t">
            <a:spAutoFit/>
          </a:bodyPr>
          <a:lstStyle/>
          <a:p>
            <a:pPr algn="l">
              <a:lnSpc>
                <a:spcPts val="4320"/>
              </a:lnSpc>
            </a:pPr>
            <a:r>
              <a:rPr lang="ru-RU" sz="3600" b="1" dirty="0">
                <a:solidFill>
                  <a:srgbClr val="3C3B3C"/>
                </a:solidFill>
                <a:latin typeface="Century Gothic Paneuropean Bold"/>
                <a:ea typeface="Century Gothic Paneuropean Bold"/>
                <a:cs typeface="Century Gothic Paneuropean Bold"/>
                <a:sym typeface="Century Gothic Paneuropean Bold"/>
              </a:rPr>
              <a:t>НАЛОГОВОЕ АДМИНИСТРИРОВАНИЕ: предварительные меры</a:t>
            </a:r>
            <a:endParaRPr lang="en-US" sz="3600" b="1" dirty="0">
              <a:solidFill>
                <a:srgbClr val="3C3B3C"/>
              </a:solidFill>
              <a:latin typeface="Century Gothic Paneuropean Bold"/>
              <a:ea typeface="Century Gothic Paneuropean Bold"/>
              <a:cs typeface="Century Gothic Paneuropean Bold"/>
              <a:sym typeface="Century Gothic Paneuropean Bold"/>
            </a:endParaRPr>
          </a:p>
        </p:txBody>
      </p:sp>
      <p:sp>
        <p:nvSpPr>
          <p:cNvPr id="7" name="TextBox 7">
            <a:extLst>
              <a:ext uri="{FF2B5EF4-FFF2-40B4-BE49-F238E27FC236}">
                <a16:creationId xmlns:a16="http://schemas.microsoft.com/office/drawing/2014/main" id="{01A3B32B-81DC-E1A0-BB71-0E3755B8CAA9}"/>
              </a:ext>
            </a:extLst>
          </p:cNvPr>
          <p:cNvSpPr txBox="1"/>
          <p:nvPr/>
        </p:nvSpPr>
        <p:spPr>
          <a:xfrm>
            <a:off x="957206" y="1908301"/>
            <a:ext cx="6100475" cy="8335615"/>
          </a:xfrm>
          <a:prstGeom prst="rect">
            <a:avLst/>
          </a:prstGeom>
        </p:spPr>
        <p:txBody>
          <a:bodyPr wrap="square" lIns="0" tIns="0" rIns="0" bIns="0" rtlCol="0" anchor="t">
            <a:spAutoFit/>
          </a:bodyPr>
          <a:lstStyle/>
          <a:p>
            <a:pPr marL="342900" indent="-342900">
              <a:lnSpc>
                <a:spcPts val="2160"/>
              </a:lnSpc>
              <a:buFont typeface="+mj-lt"/>
              <a:buAutoNum type="arabicPeriod"/>
            </a:pPr>
            <a:r>
              <a:rPr lang="ru-RU" sz="1800" b="1" dirty="0">
                <a:solidFill>
                  <a:srgbClr val="3C3B3C"/>
                </a:solidFill>
                <a:latin typeface="Century Gothic" panose="020B0502020202020204" pitchFamily="34" charset="0"/>
                <a:ea typeface="Century Gothic Paneuropean"/>
                <a:cs typeface="Century Gothic Paneuropean"/>
                <a:sym typeface="Century Gothic Paneuropean"/>
              </a:rPr>
              <a:t>Извещение (ст. 81 НК) </a:t>
            </a:r>
          </a:p>
          <a:p>
            <a:pPr>
              <a:buNone/>
            </a:pPr>
            <a:r>
              <a:rPr lang="ru-RU" b="1" dirty="0">
                <a:latin typeface="Century Gothic" panose="020B0502020202020204" pitchFamily="34" charset="0"/>
              </a:rPr>
              <a:t>Цель:</a:t>
            </a:r>
            <a:r>
              <a:rPr lang="ru-RU" dirty="0">
                <a:latin typeface="Century Gothic" panose="020B0502020202020204" pitchFamily="34" charset="0"/>
              </a:rPr>
              <a:t> информирование о рисках, задолженности и контрагентах.</a:t>
            </a:r>
            <a:endParaRPr lang="en-US" dirty="0">
              <a:latin typeface="Century Gothic" panose="020B0502020202020204" pitchFamily="34" charset="0"/>
            </a:endParaRPr>
          </a:p>
          <a:p>
            <a:pPr>
              <a:buNone/>
            </a:pPr>
            <a:endParaRPr lang="ru-RU" dirty="0">
              <a:latin typeface="Century Gothic" panose="020B0502020202020204" pitchFamily="34" charset="0"/>
            </a:endParaRPr>
          </a:p>
          <a:p>
            <a:pPr>
              <a:buNone/>
            </a:pPr>
            <a:r>
              <a:rPr lang="ru-RU" b="1" dirty="0">
                <a:latin typeface="Century Gothic" panose="020B0502020202020204" pitchFamily="34" charset="0"/>
              </a:rPr>
              <a:t>Виды извещений:</a:t>
            </a:r>
            <a:endParaRPr lang="ru-RU" dirty="0">
              <a:latin typeface="Century Gothic" panose="020B0502020202020204" pitchFamily="34" charset="0"/>
            </a:endParaRPr>
          </a:p>
          <a:p>
            <a:pPr marL="285750" indent="-285750">
              <a:buFont typeface="Arial" panose="020B0604020202020204" pitchFamily="34" charset="0"/>
              <a:buChar char="•"/>
            </a:pPr>
            <a:r>
              <a:rPr lang="ru-RU" dirty="0">
                <a:latin typeface="Century Gothic" panose="020B0502020202020204" pitchFamily="34" charset="0"/>
              </a:rPr>
              <a:t>о наличии налоговой задолженности в сумме, не превышающей предельный размер;</a:t>
            </a:r>
          </a:p>
          <a:p>
            <a:pPr marL="285750" indent="-285750">
              <a:buFont typeface="Arial" panose="020B0604020202020204" pitchFamily="34" charset="0"/>
              <a:buChar char="•"/>
            </a:pPr>
            <a:r>
              <a:rPr lang="ru-RU" dirty="0">
                <a:latin typeface="Century Gothic" panose="020B0502020202020204" pitchFamily="34" charset="0"/>
              </a:rPr>
              <a:t>о взаиморасчетах с налогоплательщиком, который не исполнил уведомление о подтверждении фактического оборота;</a:t>
            </a:r>
          </a:p>
          <a:p>
            <a:pPr marL="285750" indent="-285750">
              <a:buFont typeface="Arial" panose="020B0604020202020204" pitchFamily="34" charset="0"/>
              <a:buChar char="•"/>
            </a:pPr>
            <a:r>
              <a:rPr lang="ru-RU" dirty="0">
                <a:latin typeface="Century Gothic" panose="020B0502020202020204" pitchFamily="34" charset="0"/>
              </a:rPr>
              <a:t>о взаиморасчетах с налогоплательщиком, уведомление которого признано неисполненным.</a:t>
            </a:r>
            <a:endParaRPr lang="en-US" dirty="0">
              <a:latin typeface="Century Gothic" panose="020B0502020202020204" pitchFamily="34" charset="0"/>
            </a:endParaRPr>
          </a:p>
          <a:p>
            <a:pPr marL="285750" indent="-285750">
              <a:buFont typeface="Arial" panose="020B0604020202020204" pitchFamily="34" charset="0"/>
              <a:buChar char="•"/>
            </a:pPr>
            <a:endParaRPr lang="ru-RU" dirty="0">
              <a:latin typeface="Century Gothic" panose="020B0502020202020204" pitchFamily="34" charset="0"/>
            </a:endParaRPr>
          </a:p>
          <a:p>
            <a:pPr>
              <a:buNone/>
            </a:pPr>
            <a:r>
              <a:rPr lang="ru-RU" b="1" dirty="0">
                <a:latin typeface="Century Gothic" panose="020B0502020202020204" pitchFamily="34" charset="0"/>
              </a:rPr>
              <a:t>Сроки направления:</a:t>
            </a:r>
            <a:endParaRPr lang="ru-RU" dirty="0">
              <a:latin typeface="Century Gothic" panose="020B0502020202020204" pitchFamily="34" charset="0"/>
            </a:endParaRPr>
          </a:p>
          <a:p>
            <a:pPr marL="285750" indent="-285750">
              <a:buFont typeface="Arial" panose="020B0604020202020204" pitchFamily="34" charset="0"/>
              <a:buChar char="•"/>
            </a:pPr>
            <a:r>
              <a:rPr lang="ru-RU" dirty="0">
                <a:latin typeface="Century Gothic" panose="020B0502020202020204" pitchFamily="34" charset="0"/>
              </a:rPr>
              <a:t>по задолженности (до предельного размера) - не позднее 5 рабочих дней со дня образования задолженности;</a:t>
            </a:r>
          </a:p>
          <a:p>
            <a:pPr marL="285750" indent="-285750">
              <a:buFont typeface="Arial" panose="020B0604020202020204" pitchFamily="34" charset="0"/>
              <a:buChar char="•"/>
            </a:pPr>
            <a:r>
              <a:rPr lang="ru-RU" dirty="0">
                <a:latin typeface="Century Gothic" panose="020B0502020202020204" pitchFamily="34" charset="0"/>
              </a:rPr>
              <a:t>контрагенту по электронным счетам-фактурам - в течение 1 рабочего дня после приостановления выписки ЭСФ.</a:t>
            </a:r>
            <a:endParaRPr lang="en-US" dirty="0">
              <a:latin typeface="Century Gothic" panose="020B0502020202020204" pitchFamily="34" charset="0"/>
            </a:endParaRPr>
          </a:p>
          <a:p>
            <a:pPr marL="285750" indent="-285750">
              <a:buFont typeface="Arial" panose="020B0604020202020204" pitchFamily="34" charset="0"/>
              <a:buChar char="•"/>
            </a:pPr>
            <a:endParaRPr lang="en-US" dirty="0">
              <a:latin typeface="Century Gothic" panose="020B0502020202020204" pitchFamily="34" charset="0"/>
            </a:endParaRPr>
          </a:p>
          <a:p>
            <a:pPr>
              <a:lnSpc>
                <a:spcPts val="2160"/>
              </a:lnSpc>
            </a:pPr>
            <a:r>
              <a:rPr lang="ru-RU" sz="1800" b="1" dirty="0">
                <a:solidFill>
                  <a:srgbClr val="3C3B3C"/>
                </a:solidFill>
                <a:latin typeface="Century Gothic" panose="020B0502020202020204" pitchFamily="34" charset="0"/>
                <a:ea typeface="Century Gothic Paneuropean"/>
                <a:cs typeface="Century Gothic Paneuropean"/>
                <a:sym typeface="Century Gothic Paneuropean"/>
              </a:rPr>
              <a:t>2. Уведомление (</a:t>
            </a:r>
            <a:r>
              <a:rPr lang="ru-RU" sz="1800" b="1" dirty="0" err="1">
                <a:solidFill>
                  <a:srgbClr val="3C3B3C"/>
                </a:solidFill>
                <a:latin typeface="Century Gothic" panose="020B0502020202020204" pitchFamily="34" charset="0"/>
                <a:ea typeface="Century Gothic Paneuropean"/>
                <a:cs typeface="Century Gothic Paneuropean"/>
                <a:sym typeface="Century Gothic Paneuropean"/>
              </a:rPr>
              <a:t>пп</a:t>
            </a:r>
            <a:r>
              <a:rPr lang="ru-RU" sz="1800" b="1" dirty="0">
                <a:solidFill>
                  <a:srgbClr val="3C3B3C"/>
                </a:solidFill>
                <a:latin typeface="Century Gothic" panose="020B0502020202020204" pitchFamily="34" charset="0"/>
                <a:ea typeface="Century Gothic Paneuropean"/>
                <a:cs typeface="Century Gothic Paneuropean"/>
                <a:sym typeface="Century Gothic Paneuropean"/>
              </a:rPr>
              <a:t>. </a:t>
            </a:r>
            <a:r>
              <a:rPr lang="ru-RU" b="1" dirty="0">
                <a:solidFill>
                  <a:srgbClr val="3C3B3C"/>
                </a:solidFill>
                <a:latin typeface="Century Gothic" panose="020B0502020202020204" pitchFamily="34" charset="0"/>
                <a:ea typeface="Century Gothic Paneuropean"/>
                <a:cs typeface="Century Gothic Paneuropean"/>
                <a:sym typeface="Century Gothic Paneuropean"/>
              </a:rPr>
              <a:t>2, 3  </a:t>
            </a:r>
            <a:r>
              <a:rPr lang="ru-RU" sz="1800" b="1" dirty="0">
                <a:solidFill>
                  <a:srgbClr val="3C3B3C"/>
                </a:solidFill>
                <a:latin typeface="Century Gothic" panose="020B0502020202020204" pitchFamily="34" charset="0"/>
                <a:ea typeface="Century Gothic Paneuropean"/>
                <a:cs typeface="Century Gothic Paneuropean"/>
                <a:sym typeface="Century Gothic Paneuropean"/>
              </a:rPr>
              <a:t>ст. 80 НК)</a:t>
            </a:r>
          </a:p>
          <a:p>
            <a:pPr>
              <a:lnSpc>
                <a:spcPts val="2160"/>
              </a:lnSpc>
            </a:pPr>
            <a:r>
              <a:rPr lang="ru-RU" b="1" dirty="0">
                <a:solidFill>
                  <a:srgbClr val="3C3B3C"/>
                </a:solidFill>
                <a:latin typeface="Century Gothic" panose="020B0502020202020204" pitchFamily="34" charset="0"/>
                <a:ea typeface="Century Gothic Paneuropean"/>
                <a:cs typeface="Century Gothic Paneuropean"/>
                <a:sym typeface="Century Gothic Paneuropean"/>
              </a:rPr>
              <a:t>2.1. Информационно-предупредительного характера (ст. 82 НК)</a:t>
            </a:r>
          </a:p>
          <a:p>
            <a:pPr>
              <a:lnSpc>
                <a:spcPts val="2160"/>
              </a:lnSpc>
            </a:pPr>
            <a:endParaRPr lang="ru-RU" dirty="0">
              <a:solidFill>
                <a:srgbClr val="3C3B3C"/>
              </a:solidFill>
              <a:latin typeface="Century Gothic" panose="020B0502020202020204" pitchFamily="34" charset="0"/>
              <a:ea typeface="Century Gothic Paneuropean"/>
              <a:cs typeface="Century Gothic Paneuropean"/>
              <a:sym typeface="Century Gothic Paneuropean"/>
            </a:endParaRPr>
          </a:p>
          <a:p>
            <a:r>
              <a:rPr lang="ru-RU" b="1" dirty="0">
                <a:latin typeface="Century Gothic" panose="020B0502020202020204" pitchFamily="34" charset="0"/>
              </a:rPr>
              <a:t>Цель:</a:t>
            </a:r>
            <a:r>
              <a:rPr lang="ru-RU" dirty="0">
                <a:latin typeface="Century Gothic" panose="020B0502020202020204" pitchFamily="34" charset="0"/>
              </a:rPr>
              <a:t> предоставить возможность самостоятельно устранить расхождения либо представить пояснение. </a:t>
            </a:r>
          </a:p>
        </p:txBody>
      </p:sp>
      <p:sp>
        <p:nvSpPr>
          <p:cNvPr id="11" name="Freeform 11">
            <a:extLst>
              <a:ext uri="{FF2B5EF4-FFF2-40B4-BE49-F238E27FC236}">
                <a16:creationId xmlns:a16="http://schemas.microsoft.com/office/drawing/2014/main" id="{9D8287CD-ACEE-35B1-AA64-6D08CC8A493A}"/>
              </a:ext>
            </a:extLst>
          </p:cNvPr>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grpSp>
        <p:nvGrpSpPr>
          <p:cNvPr id="12" name="Group 12">
            <a:extLst>
              <a:ext uri="{FF2B5EF4-FFF2-40B4-BE49-F238E27FC236}">
                <a16:creationId xmlns:a16="http://schemas.microsoft.com/office/drawing/2014/main" id="{155651FC-8940-19AB-788D-F6F4D4C0C64C}"/>
              </a:ext>
            </a:extLst>
          </p:cNvPr>
          <p:cNvGrpSpPr/>
          <p:nvPr/>
        </p:nvGrpSpPr>
        <p:grpSpPr>
          <a:xfrm>
            <a:off x="14975938" y="8862763"/>
            <a:ext cx="2374349" cy="432550"/>
            <a:chOff x="0" y="0"/>
            <a:chExt cx="3165799" cy="576733"/>
          </a:xfrm>
        </p:grpSpPr>
        <p:sp>
          <p:nvSpPr>
            <p:cNvPr id="13" name="Freeform 13">
              <a:extLst>
                <a:ext uri="{FF2B5EF4-FFF2-40B4-BE49-F238E27FC236}">
                  <a16:creationId xmlns:a16="http://schemas.microsoft.com/office/drawing/2014/main" id="{889631D2-877D-0984-51D6-F836F62BE09B}"/>
                </a:ext>
              </a:extLst>
            </p:cNvPr>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14" name="TextBox 14">
              <a:extLst>
                <a:ext uri="{FF2B5EF4-FFF2-40B4-BE49-F238E27FC236}">
                  <a16:creationId xmlns:a16="http://schemas.microsoft.com/office/drawing/2014/main" id="{0A8308B8-7B68-B680-22BB-907AAB6B810C}"/>
                </a:ext>
              </a:extLst>
            </p:cNvPr>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
        <p:nvSpPr>
          <p:cNvPr id="2" name="TextBox 7">
            <a:extLst>
              <a:ext uri="{FF2B5EF4-FFF2-40B4-BE49-F238E27FC236}">
                <a16:creationId xmlns:a16="http://schemas.microsoft.com/office/drawing/2014/main" id="{AAE4EFE4-D57E-A32E-A241-82F0115C2646}"/>
              </a:ext>
            </a:extLst>
          </p:cNvPr>
          <p:cNvSpPr txBox="1"/>
          <p:nvPr/>
        </p:nvSpPr>
        <p:spPr>
          <a:xfrm>
            <a:off x="8001000" y="1908301"/>
            <a:ext cx="8381999" cy="8043228"/>
          </a:xfrm>
          <a:prstGeom prst="rect">
            <a:avLst/>
          </a:prstGeom>
        </p:spPr>
        <p:txBody>
          <a:bodyPr wrap="square" lIns="0" tIns="0" rIns="0" bIns="0" rtlCol="0" anchor="t">
            <a:spAutoFit/>
          </a:bodyPr>
          <a:lstStyle/>
          <a:p>
            <a:r>
              <a:rPr lang="ru-RU" b="1" dirty="0">
                <a:latin typeface="Century Gothic" panose="020B0502020202020204" pitchFamily="34" charset="0"/>
              </a:rPr>
              <a:t>Основные виды:</a:t>
            </a:r>
            <a:endParaRPr lang="ru-RU" dirty="0">
              <a:latin typeface="Century Gothic" panose="020B0502020202020204" pitchFamily="34" charset="0"/>
            </a:endParaRPr>
          </a:p>
          <a:p>
            <a:r>
              <a:rPr lang="ru-RU" dirty="0">
                <a:latin typeface="Century Gothic" panose="020B0502020202020204" pitchFamily="34" charset="0"/>
              </a:rPr>
              <a:t>уведомление о расхождениях по результатам камерального контроля;</a:t>
            </a:r>
          </a:p>
          <a:p>
            <a:r>
              <a:rPr lang="ru-RU" dirty="0">
                <a:latin typeface="Century Gothic" panose="020B0502020202020204" pitchFamily="34" charset="0"/>
              </a:rPr>
              <a:t>уведомление о подтверждении фактического совершения оборота;</a:t>
            </a:r>
          </a:p>
          <a:p>
            <a:r>
              <a:rPr lang="ru-RU" dirty="0">
                <a:latin typeface="Century Gothic" panose="020B0502020202020204" pitchFamily="34" charset="0"/>
              </a:rPr>
              <a:t>уведомление о постановке на регистрационный учет;</a:t>
            </a:r>
          </a:p>
          <a:p>
            <a:r>
              <a:rPr lang="ru-RU" dirty="0">
                <a:latin typeface="Century Gothic" panose="020B0502020202020204" pitchFamily="34" charset="0"/>
              </a:rPr>
              <a:t>уведомления о суммах исчисленных налогов и плат;</a:t>
            </a:r>
          </a:p>
          <a:p>
            <a:r>
              <a:rPr lang="ru-RU" dirty="0">
                <a:latin typeface="Century Gothic" panose="020B0502020202020204" pitchFamily="34" charset="0"/>
              </a:rPr>
              <a:t>уведомление о сумме превышения НДС, подтвержденной к возврату (упрощенный порядок);</a:t>
            </a:r>
          </a:p>
          <a:p>
            <a:r>
              <a:rPr lang="ru-RU" dirty="0">
                <a:latin typeface="Century Gothic" panose="020B0502020202020204" pitchFamily="34" charset="0"/>
              </a:rPr>
              <a:t>уведомление о получении заявления о ввозе товаров и уплате косвенных налогов (ЕАЭС).</a:t>
            </a:r>
          </a:p>
          <a:p>
            <a:r>
              <a:rPr lang="ru-RU" b="1" dirty="0">
                <a:latin typeface="Century Gothic" panose="020B0502020202020204" pitchFamily="34" charset="0"/>
              </a:rPr>
              <a:t>Срок исполнения:</a:t>
            </a:r>
            <a:endParaRPr lang="ru-RU" dirty="0">
              <a:latin typeface="Century Gothic" panose="020B0502020202020204" pitchFamily="34" charset="0"/>
            </a:endParaRPr>
          </a:p>
          <a:p>
            <a:r>
              <a:rPr lang="ru-RU" dirty="0">
                <a:latin typeface="Century Gothic" panose="020B0502020202020204" pitchFamily="34" charset="0"/>
              </a:rPr>
              <a:t>общий срок - 30 рабочих дней со дня вручения;</a:t>
            </a:r>
          </a:p>
          <a:p>
            <a:r>
              <a:rPr lang="ru-RU" dirty="0">
                <a:latin typeface="Century Gothic" panose="020B0502020202020204" pitchFamily="34" charset="0"/>
              </a:rPr>
              <a:t>подтверждение оборота - 10 рабочих дней со дня вручения;</a:t>
            </a:r>
          </a:p>
          <a:p>
            <a:r>
              <a:rPr lang="ru-RU" dirty="0">
                <a:latin typeface="Century Gothic" panose="020B0502020202020204" pitchFamily="34" charset="0"/>
              </a:rPr>
              <a:t>НДС к возврату и заявление о ввозе -  срок исполнения не установлен.</a:t>
            </a:r>
          </a:p>
          <a:p>
            <a:pPr>
              <a:lnSpc>
                <a:spcPts val="2160"/>
              </a:lnSpc>
            </a:pPr>
            <a:endParaRPr lang="ru-RU" dirty="0">
              <a:solidFill>
                <a:srgbClr val="3C3B3C"/>
              </a:solidFill>
              <a:latin typeface="Century Gothic" panose="020B0502020202020204" pitchFamily="34" charset="0"/>
              <a:ea typeface="Century Gothic Paneuropean"/>
              <a:cs typeface="Century Gothic Paneuropean"/>
              <a:sym typeface="Century Gothic Paneuropean"/>
            </a:endParaRPr>
          </a:p>
          <a:p>
            <a:pPr>
              <a:lnSpc>
                <a:spcPts val="2160"/>
              </a:lnSpc>
            </a:pPr>
            <a:r>
              <a:rPr lang="ru-RU" sz="1800" b="1" dirty="0">
                <a:solidFill>
                  <a:srgbClr val="3C3B3C"/>
                </a:solidFill>
                <a:latin typeface="Century Gothic" panose="020B0502020202020204" pitchFamily="34" charset="0"/>
                <a:ea typeface="Century Gothic Paneuropean"/>
                <a:cs typeface="Century Gothic Paneuropean"/>
                <a:sym typeface="Century Gothic Paneuropean"/>
              </a:rPr>
              <a:t>2.2.. Обязательного характера (ст. 83 НК)</a:t>
            </a:r>
          </a:p>
          <a:p>
            <a:pPr>
              <a:buNone/>
            </a:pPr>
            <a:r>
              <a:rPr lang="ru-RU" b="1" dirty="0">
                <a:latin typeface="Century Gothic" panose="020B0502020202020204" pitchFamily="34" charset="0"/>
              </a:rPr>
              <a:t>Цель:</a:t>
            </a:r>
            <a:r>
              <a:rPr lang="ru-RU" dirty="0">
                <a:latin typeface="Century Gothic" panose="020B0502020202020204" pitchFamily="34" charset="0"/>
              </a:rPr>
              <a:t> обязательное исполнение требований налогового органа.</a:t>
            </a:r>
          </a:p>
          <a:p>
            <a:pPr>
              <a:buNone/>
            </a:pPr>
            <a:r>
              <a:rPr lang="ru-RU" b="1" dirty="0">
                <a:latin typeface="Century Gothic" panose="020B0502020202020204" pitchFamily="34" charset="0"/>
              </a:rPr>
              <a:t>Основные виды:</a:t>
            </a:r>
            <a:endParaRPr lang="ru-RU" dirty="0">
              <a:latin typeface="Century Gothic" panose="020B0502020202020204" pitchFamily="34" charset="0"/>
            </a:endParaRPr>
          </a:p>
          <a:p>
            <a:pPr marL="285750" indent="-285750">
              <a:buFont typeface="Arial" panose="020B0604020202020204" pitchFamily="34" charset="0"/>
              <a:buChar char="•"/>
            </a:pPr>
            <a:r>
              <a:rPr lang="ru-RU" dirty="0">
                <a:latin typeface="Century Gothic" panose="020B0502020202020204" pitchFamily="34" charset="0"/>
              </a:rPr>
              <a:t>уведомление о результатах налоговой проверки;</a:t>
            </a:r>
          </a:p>
          <a:p>
            <a:pPr marL="285750" indent="-285750">
              <a:buFont typeface="Arial" panose="020B0604020202020204" pitchFamily="34" charset="0"/>
              <a:buChar char="•"/>
            </a:pPr>
            <a:r>
              <a:rPr lang="ru-RU" dirty="0">
                <a:latin typeface="Century Gothic" panose="020B0502020202020204" pitchFamily="34" charset="0"/>
              </a:rPr>
              <a:t>уведомление об устранении нарушений налогового законодательства;</a:t>
            </a:r>
          </a:p>
          <a:p>
            <a:pPr marL="285750" indent="-285750">
              <a:buFont typeface="Arial" panose="020B0604020202020204" pitchFamily="34" charset="0"/>
              <a:buChar char="•"/>
            </a:pPr>
            <a:r>
              <a:rPr lang="ru-RU" dirty="0">
                <a:latin typeface="Century Gothic" panose="020B0502020202020204" pitchFamily="34" charset="0"/>
              </a:rPr>
              <a:t>уведомление о погашении налоговой задолженности;</a:t>
            </a:r>
          </a:p>
          <a:p>
            <a:pPr marL="285750" indent="-285750">
              <a:buFont typeface="Arial" panose="020B0604020202020204" pitchFamily="34" charset="0"/>
              <a:buChar char="•"/>
            </a:pPr>
            <a:r>
              <a:rPr lang="ru-RU" dirty="0">
                <a:latin typeface="Century Gothic" panose="020B0502020202020204" pitchFamily="34" charset="0"/>
              </a:rPr>
              <a:t>уведомление о подтверждении места нахождения (отсутствия) налогоплательщика;</a:t>
            </a:r>
          </a:p>
          <a:p>
            <a:pPr marL="285750" indent="-285750">
              <a:buFont typeface="Arial" panose="020B0604020202020204" pitchFamily="34" charset="0"/>
              <a:buChar char="•"/>
            </a:pPr>
            <a:r>
              <a:rPr lang="ru-RU" dirty="0">
                <a:latin typeface="Century Gothic" panose="020B0502020202020204" pitchFamily="34" charset="0"/>
              </a:rPr>
              <a:t>уведомление о подтверждении дебиторской задолженности.</a:t>
            </a:r>
          </a:p>
          <a:p>
            <a:pPr>
              <a:buNone/>
            </a:pPr>
            <a:r>
              <a:rPr lang="ru-RU" b="1" dirty="0">
                <a:latin typeface="Century Gothic" panose="020B0502020202020204" pitchFamily="34" charset="0"/>
              </a:rPr>
              <a:t>Срок исполнения:</a:t>
            </a:r>
            <a:endParaRPr lang="ru-RU" dirty="0">
              <a:latin typeface="Century Gothic" panose="020B0502020202020204" pitchFamily="34" charset="0"/>
            </a:endParaRPr>
          </a:p>
          <a:p>
            <a:pPr marL="285750" indent="-285750">
              <a:buFont typeface="Arial" panose="020B0604020202020204" pitchFamily="34" charset="0"/>
              <a:buChar char="•"/>
            </a:pPr>
            <a:r>
              <a:rPr lang="ru-RU" dirty="0">
                <a:latin typeface="Century Gothic" panose="020B0502020202020204" pitchFamily="34" charset="0"/>
              </a:rPr>
              <a:t>общий срок - 30 рабочих дней со дня вручения;</a:t>
            </a:r>
          </a:p>
          <a:p>
            <a:pPr marL="285750" indent="-285750">
              <a:buFont typeface="Arial" panose="020B0604020202020204" pitchFamily="34" charset="0"/>
              <a:buChar char="•"/>
            </a:pPr>
            <a:r>
              <a:rPr lang="ru-RU" dirty="0">
                <a:latin typeface="Century Gothic" panose="020B0502020202020204" pitchFamily="34" charset="0"/>
              </a:rPr>
              <a:t>погашение налоговой задолженности - 10 рабочих дней;</a:t>
            </a:r>
          </a:p>
          <a:p>
            <a:pPr marL="285750" indent="-285750">
              <a:buFont typeface="Arial" panose="020B0604020202020204" pitchFamily="34" charset="0"/>
              <a:buChar char="•"/>
            </a:pPr>
            <a:r>
              <a:rPr lang="ru-RU" dirty="0">
                <a:latin typeface="Century Gothic" panose="020B0502020202020204" pitchFamily="34" charset="0"/>
              </a:rPr>
              <a:t>подтверждение дебиторской задолженности - 20 рабочих дней;</a:t>
            </a:r>
          </a:p>
          <a:p>
            <a:pPr marL="285750" indent="-285750">
              <a:buFont typeface="Arial" panose="020B0604020202020204" pitchFamily="34" charset="0"/>
              <a:buChar char="•"/>
            </a:pPr>
            <a:r>
              <a:rPr lang="ru-RU" dirty="0">
                <a:latin typeface="Century Gothic" panose="020B0502020202020204" pitchFamily="34" charset="0"/>
              </a:rPr>
              <a:t>подтверждение места нахождения (отсутствия) - 20 рабочих дней.</a:t>
            </a:r>
          </a:p>
        </p:txBody>
      </p:sp>
    </p:spTree>
    <p:extLst>
      <p:ext uri="{BB962C8B-B14F-4D97-AF65-F5344CB8AC3E}">
        <p14:creationId xmlns:p14="http://schemas.microsoft.com/office/powerpoint/2010/main" val="31803332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B6A3B-20A8-C0B4-B23C-2C998AC1A35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73A92F7-370B-D86B-10C5-53ABB1C6B81D}"/>
              </a:ext>
            </a:extLst>
          </p:cNvPr>
          <p:cNvSpPr txBox="1"/>
          <p:nvPr/>
        </p:nvSpPr>
        <p:spPr>
          <a:xfrm>
            <a:off x="846439" y="5065558"/>
            <a:ext cx="8072804" cy="445118"/>
          </a:xfrm>
          <a:prstGeom prst="rect">
            <a:avLst/>
          </a:prstGeom>
        </p:spPr>
        <p:txBody>
          <a:bodyPr lIns="0" tIns="0" rIns="0" bIns="0" rtlCol="0" anchor="t">
            <a:spAutoFit/>
          </a:bodyPr>
          <a:lstStyle/>
          <a:p>
            <a:pPr algn="l">
              <a:lnSpc>
                <a:spcPts val="3500"/>
              </a:lnSpc>
            </a:pPr>
            <a:r>
              <a:rPr lang="en-US" sz="2900" b="1" dirty="0">
                <a:solidFill>
                  <a:srgbClr val="3C3B3C"/>
                </a:solidFill>
                <a:latin typeface="Century Gothic Paneuropean Bold"/>
                <a:ea typeface="Century Gothic Paneuropean Bold"/>
                <a:cs typeface="Century Gothic Paneuropean Bold"/>
                <a:sym typeface="Century Gothic Paneuropean Bold"/>
              </a:rPr>
              <a:t>ПОРЯДОК ИСПОЛНЕНИЯ УВЕДОМЛЕНИЙ</a:t>
            </a:r>
          </a:p>
        </p:txBody>
      </p:sp>
      <p:sp>
        <p:nvSpPr>
          <p:cNvPr id="3" name="TextBox 3">
            <a:extLst>
              <a:ext uri="{FF2B5EF4-FFF2-40B4-BE49-F238E27FC236}">
                <a16:creationId xmlns:a16="http://schemas.microsoft.com/office/drawing/2014/main" id="{EE4D3961-AF05-4ACB-3CBB-AF81E7AB0654}"/>
              </a:ext>
            </a:extLst>
          </p:cNvPr>
          <p:cNvSpPr txBox="1"/>
          <p:nvPr/>
        </p:nvSpPr>
        <p:spPr>
          <a:xfrm>
            <a:off x="846439" y="7356127"/>
            <a:ext cx="15231761" cy="1963871"/>
          </a:xfrm>
          <a:prstGeom prst="rect">
            <a:avLst/>
          </a:prstGeom>
        </p:spPr>
        <p:txBody>
          <a:bodyPr wrap="square" lIns="0" tIns="0" rIns="0" bIns="0" rtlCol="0" anchor="t">
            <a:spAutoFit/>
          </a:bodyPr>
          <a:lstStyle/>
          <a:p>
            <a:pPr marL="394335" lvl="1" indent="-285750" algn="l">
              <a:lnSpc>
                <a:spcPts val="2160"/>
              </a:lnSpc>
              <a:buFont typeface="Arial" panose="020B0604020202020204" pitchFamily="34" charset="0"/>
              <a:buChar char="•"/>
            </a:pPr>
            <a:r>
              <a:rPr lang="en-US" sz="1800" dirty="0" err="1">
                <a:solidFill>
                  <a:srgbClr val="000000"/>
                </a:solidFill>
                <a:latin typeface="Century Gothic Paneuropean"/>
                <a:ea typeface="Century Gothic Paneuropean"/>
                <a:cs typeface="Century Gothic Paneuropean"/>
                <a:sym typeface="Century Gothic Paneuropean"/>
              </a:rPr>
              <a:t>представления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налоговой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отчетности</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по</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уведомлению</a:t>
            </a:r>
            <a:r>
              <a:rPr lang="en-US" sz="1800" dirty="0">
                <a:solidFill>
                  <a:srgbClr val="000000"/>
                </a:solidFill>
                <a:latin typeface="Century Gothic Paneuropean"/>
                <a:ea typeface="Century Gothic Paneuropean"/>
                <a:cs typeface="Century Gothic Paneuropean"/>
                <a:sym typeface="Century Gothic Paneuropean"/>
              </a:rPr>
              <a:t> за </a:t>
            </a:r>
            <a:r>
              <a:rPr lang="en-US" sz="1800" dirty="0" err="1">
                <a:solidFill>
                  <a:srgbClr val="000000"/>
                </a:solidFill>
                <a:latin typeface="Century Gothic Paneuropean"/>
                <a:ea typeface="Century Gothic Paneuropean"/>
                <a:cs typeface="Century Gothic Paneuropean"/>
                <a:sym typeface="Century Gothic Paneuropean"/>
              </a:rPr>
              <a:t>налоговый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период</a:t>
            </a:r>
            <a:r>
              <a:rPr lang="en-US" sz="1800" dirty="0">
                <a:solidFill>
                  <a:srgbClr val="000000"/>
                </a:solidFill>
                <a:latin typeface="Century Gothic Paneuropean"/>
                <a:ea typeface="Century Gothic Paneuropean"/>
                <a:cs typeface="Century Gothic Paneuropean"/>
                <a:sym typeface="Century Gothic Paneuropean"/>
              </a:rPr>
              <a:t>, к </a:t>
            </a:r>
            <a:r>
              <a:rPr lang="en-US" sz="1800" dirty="0" err="1">
                <a:solidFill>
                  <a:srgbClr val="000000"/>
                </a:solidFill>
                <a:latin typeface="Century Gothic Paneuropean"/>
                <a:ea typeface="Century Gothic Paneuropean"/>
                <a:cs typeface="Century Gothic Paneuropean"/>
                <a:sym typeface="Century Gothic Paneuropean"/>
              </a:rPr>
              <a:t>которому</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относятся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выявленные</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расхождения</a:t>
            </a:r>
            <a:r>
              <a:rPr lang="en-US" sz="1800" dirty="0">
                <a:solidFill>
                  <a:srgbClr val="000000"/>
                </a:solidFill>
                <a:latin typeface="Century Gothic Paneuropean"/>
                <a:ea typeface="Century Gothic Paneuropean"/>
                <a:cs typeface="Century Gothic Paneuropean"/>
                <a:sym typeface="Century Gothic Paneuropean"/>
              </a:rPr>
              <a:t>;</a:t>
            </a:r>
          </a:p>
          <a:p>
            <a:pPr marL="394335" lvl="1" indent="-285750" algn="l">
              <a:lnSpc>
                <a:spcPts val="2160"/>
              </a:lnSpc>
              <a:buFont typeface="Arial" panose="020B0604020202020204" pitchFamily="34" charset="0"/>
              <a:buChar char="•"/>
            </a:pPr>
            <a:r>
              <a:rPr lang="en-US" sz="1800" dirty="0" err="1">
                <a:solidFill>
                  <a:srgbClr val="000000"/>
                </a:solidFill>
                <a:latin typeface="Century Gothic Paneuropean"/>
                <a:ea typeface="Century Gothic Paneuropean"/>
                <a:cs typeface="Century Gothic Paneuropean"/>
                <a:sym typeface="Century Gothic Paneuropean"/>
              </a:rPr>
              <a:t>уплаты</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суммы</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добавленную</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стоимость</a:t>
            </a:r>
            <a:r>
              <a:rPr lang="en-US" sz="1800" dirty="0">
                <a:solidFill>
                  <a:srgbClr val="000000"/>
                </a:solidFill>
                <a:latin typeface="Century Gothic Paneuropean"/>
                <a:ea typeface="Century Gothic Paneuropean"/>
                <a:cs typeface="Century Gothic Paneuropean"/>
                <a:sym typeface="Century Gothic Paneuropean"/>
              </a:rPr>
              <a:t> в </a:t>
            </a:r>
            <a:r>
              <a:rPr lang="en-US" sz="1800" dirty="0" err="1">
                <a:solidFill>
                  <a:srgbClr val="000000"/>
                </a:solidFill>
                <a:latin typeface="Century Gothic Paneuropean"/>
                <a:ea typeface="Century Gothic Paneuropean"/>
                <a:cs typeface="Century Gothic Paneuropean"/>
                <a:sym typeface="Century Gothic Paneuropean"/>
              </a:rPr>
              <a:t>бюджет</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ранее</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возвращенной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из</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бюджета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по</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требованию</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налогоплательщика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налогового</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агента</a:t>
            </a:r>
            <a:r>
              <a:rPr lang="en-US" sz="1800" dirty="0">
                <a:solidFill>
                  <a:srgbClr val="000000"/>
                </a:solidFill>
                <a:latin typeface="Century Gothic Paneuropean"/>
                <a:ea typeface="Century Gothic Paneuropean"/>
                <a:cs typeface="Century Gothic Paneuropean"/>
                <a:sym typeface="Century Gothic Paneuropean"/>
              </a:rPr>
              <a:t>) о </a:t>
            </a:r>
            <a:r>
              <a:rPr lang="en-US" sz="1800" dirty="0" err="1">
                <a:solidFill>
                  <a:srgbClr val="000000"/>
                </a:solidFill>
                <a:latin typeface="Century Gothic Paneuropean"/>
                <a:ea typeface="Century Gothic Paneuropean"/>
                <a:cs typeface="Century Gothic Paneuropean"/>
                <a:sym typeface="Century Gothic Paneuropean"/>
              </a:rPr>
              <a:t>возврате</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добавленную</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стоимость</a:t>
            </a:r>
            <a:r>
              <a:rPr lang="en-US" sz="1800" dirty="0">
                <a:solidFill>
                  <a:srgbClr val="000000"/>
                </a:solidFill>
                <a:latin typeface="Century Gothic Paneuropean"/>
                <a:ea typeface="Century Gothic Paneuropean"/>
                <a:cs typeface="Century Gothic Paneuropean"/>
                <a:sym typeface="Century Gothic Paneuropean"/>
              </a:rPr>
              <a:t>, а </a:t>
            </a:r>
            <a:r>
              <a:rPr lang="en-US" sz="1800" dirty="0" err="1">
                <a:solidFill>
                  <a:srgbClr val="000000"/>
                </a:solidFill>
                <a:latin typeface="Century Gothic Paneuropean"/>
                <a:ea typeface="Century Gothic Paneuropean"/>
                <a:cs typeface="Century Gothic Paneuropean"/>
                <a:sym typeface="Century Gothic Paneuropean"/>
              </a:rPr>
              <a:t>также</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пеней</a:t>
            </a:r>
            <a:r>
              <a:rPr lang="en-US" sz="1800" dirty="0">
                <a:solidFill>
                  <a:srgbClr val="000000"/>
                </a:solidFill>
                <a:latin typeface="Century Gothic Paneuropean"/>
                <a:ea typeface="Century Gothic Paneuropean"/>
                <a:cs typeface="Century Gothic Paneuropean"/>
                <a:sym typeface="Century Gothic Paneuropean"/>
              </a:rPr>
              <a:t> за </a:t>
            </a:r>
            <a:r>
              <a:rPr lang="en-US" sz="1800" dirty="0" err="1">
                <a:solidFill>
                  <a:srgbClr val="000000"/>
                </a:solidFill>
                <a:latin typeface="Century Gothic Paneuropean"/>
                <a:ea typeface="Century Gothic Paneuropean"/>
                <a:cs typeface="Century Gothic Paneuropean"/>
                <a:sym typeface="Century Gothic Paneuropean"/>
              </a:rPr>
              <a:t>каждый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день</a:t>
            </a:r>
            <a:r>
              <a:rPr lang="en-US" sz="1800" dirty="0">
                <a:solidFill>
                  <a:srgbClr val="000000"/>
                </a:solidFill>
                <a:latin typeface="Century Gothic Paneuropean"/>
                <a:ea typeface="Century Gothic Paneuropean"/>
                <a:cs typeface="Century Gothic Paneuropean"/>
                <a:sym typeface="Century Gothic Paneuropean"/>
              </a:rPr>
              <a:t> с </a:t>
            </a:r>
            <a:r>
              <a:rPr lang="en-US" sz="1800" dirty="0" err="1">
                <a:solidFill>
                  <a:srgbClr val="000000"/>
                </a:solidFill>
                <a:latin typeface="Century Gothic Paneuropean"/>
                <a:ea typeface="Century Gothic Paneuropean"/>
                <a:cs typeface="Century Gothic Paneuropean"/>
                <a:sym typeface="Century Gothic Paneuropean"/>
              </a:rPr>
              <a:t>даты</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перечисления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налогоплательщику</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налоговому</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агенту</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таких</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сумм</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до</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дня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уплаты</a:t>
            </a:r>
            <a:r>
              <a:rPr lang="en-US" sz="1800" dirty="0">
                <a:solidFill>
                  <a:srgbClr val="000000"/>
                </a:solidFill>
                <a:latin typeface="Century Gothic Paneuropean"/>
                <a:ea typeface="Century Gothic Paneuropean"/>
                <a:cs typeface="Century Gothic Paneuropean"/>
                <a:sym typeface="Century Gothic Paneuropean"/>
              </a:rPr>
              <a:t>;</a:t>
            </a:r>
          </a:p>
          <a:p>
            <a:pPr marL="394335" lvl="1" indent="-285750" algn="l">
              <a:lnSpc>
                <a:spcPts val="2160"/>
              </a:lnSpc>
              <a:buFont typeface="Arial" panose="020B0604020202020204" pitchFamily="34" charset="0"/>
              <a:buChar char="•"/>
            </a:pPr>
            <a:r>
              <a:rPr lang="en-US" sz="1800" dirty="0" err="1">
                <a:solidFill>
                  <a:srgbClr val="000000"/>
                </a:solidFill>
                <a:latin typeface="Century Gothic Paneuropean"/>
                <a:ea typeface="Century Gothic Paneuropean"/>
                <a:cs typeface="Century Gothic Paneuropean"/>
                <a:sym typeface="Century Gothic Paneuropean"/>
              </a:rPr>
              <a:t>отражения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данных</a:t>
            </a:r>
            <a:r>
              <a:rPr lang="en-US" sz="1800" dirty="0">
                <a:solidFill>
                  <a:srgbClr val="000000"/>
                </a:solidFill>
                <a:latin typeface="Century Gothic Paneuropean"/>
                <a:ea typeface="Century Gothic Paneuropean"/>
                <a:cs typeface="Century Gothic Paneuropean"/>
                <a:sym typeface="Century Gothic Paneuropean"/>
              </a:rPr>
              <a:t> в </a:t>
            </a:r>
            <a:r>
              <a:rPr lang="en-US" sz="1800" dirty="0" err="1">
                <a:solidFill>
                  <a:srgbClr val="000000"/>
                </a:solidFill>
                <a:latin typeface="Century Gothic Paneuropean"/>
                <a:ea typeface="Century Gothic Paneuropean"/>
                <a:cs typeface="Century Gothic Paneuropean"/>
                <a:sym typeface="Century Gothic Paneuropean"/>
              </a:rPr>
              <a:t>специальном</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мобильном</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приложении</a:t>
            </a:r>
            <a:r>
              <a:rPr lang="en-US" sz="1800" dirty="0">
                <a:solidFill>
                  <a:srgbClr val="000000"/>
                </a:solidFill>
                <a:latin typeface="Century Gothic Paneuropean"/>
                <a:ea typeface="Century Gothic Paneuropean"/>
                <a:cs typeface="Century Gothic Paneuropean"/>
                <a:sym typeface="Century Gothic Paneuropean"/>
              </a:rPr>
              <a:t> и (</a:t>
            </a:r>
            <a:r>
              <a:rPr lang="en-US" sz="1800" dirty="0" err="1">
                <a:solidFill>
                  <a:srgbClr val="000000"/>
                </a:solidFill>
                <a:latin typeface="Century Gothic Paneuropean"/>
                <a:ea typeface="Century Gothic Paneuropean"/>
                <a:cs typeface="Century Gothic Paneuropean"/>
                <a:sym typeface="Century Gothic Paneuropean"/>
              </a:rPr>
              <a:t>или</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уплаты</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налога</a:t>
            </a:r>
            <a:r>
              <a:rPr lang="en-US" sz="1800" dirty="0">
                <a:solidFill>
                  <a:srgbClr val="000000"/>
                </a:solidFill>
                <a:latin typeface="Century Gothic Paneuropean"/>
                <a:ea typeface="Century Gothic Paneuropean"/>
                <a:cs typeface="Century Gothic Paneuropean"/>
                <a:sym typeface="Century Gothic Paneuropean"/>
              </a:rPr>
              <a:t> и </a:t>
            </a:r>
            <a:r>
              <a:rPr lang="en-US" sz="1800" dirty="0" err="1">
                <a:solidFill>
                  <a:srgbClr val="000000"/>
                </a:solidFill>
                <a:latin typeface="Century Gothic Paneuropean"/>
                <a:ea typeface="Century Gothic Paneuropean"/>
                <a:cs typeface="Century Gothic Paneuropean"/>
                <a:sym typeface="Century Gothic Paneuropean"/>
              </a:rPr>
              <a:t>социальных</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платежей</a:t>
            </a:r>
            <a:r>
              <a:rPr lang="en-US" sz="1800" dirty="0">
                <a:solidFill>
                  <a:srgbClr val="000000"/>
                </a:solidFill>
                <a:latin typeface="Century Gothic Paneuropean"/>
                <a:ea typeface="Century Gothic Paneuropean"/>
                <a:cs typeface="Century Gothic Paneuropean"/>
                <a:sym typeface="Century Gothic Paneuropean"/>
              </a:rPr>
              <a:t> - </a:t>
            </a:r>
            <a:r>
              <a:rPr lang="en-US" sz="1800" dirty="0" err="1">
                <a:solidFill>
                  <a:srgbClr val="000000"/>
                </a:solidFill>
                <a:latin typeface="Century Gothic Paneuropean"/>
                <a:ea typeface="Century Gothic Paneuropean"/>
                <a:cs typeface="Century Gothic Paneuropean"/>
                <a:sym typeface="Century Gothic Paneuropean"/>
              </a:rPr>
              <a:t>для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налогоплательщиков</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применяющих</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специальный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налоговый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режим</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для</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самозанятых</a:t>
            </a:r>
            <a:r>
              <a:rPr lang="en-US" sz="1800" dirty="0">
                <a:solidFill>
                  <a:srgbClr val="000000"/>
                </a:solidFill>
                <a:latin typeface="Century Gothic Paneuropean"/>
                <a:ea typeface="Century Gothic Paneuropean"/>
                <a:cs typeface="Century Gothic Paneuropean"/>
                <a:sym typeface="Century Gothic Paneuropean"/>
              </a:rPr>
              <a:t>;</a:t>
            </a:r>
          </a:p>
          <a:p>
            <a:pPr marL="394335" lvl="1" indent="-285750" algn="l">
              <a:lnSpc>
                <a:spcPts val="2160"/>
              </a:lnSpc>
              <a:buFont typeface="Arial" panose="020B0604020202020204" pitchFamily="34" charset="0"/>
              <a:buChar char="•"/>
            </a:pPr>
            <a:r>
              <a:rPr lang="en-US" sz="1800" dirty="0" err="1">
                <a:solidFill>
                  <a:srgbClr val="000000"/>
                </a:solidFill>
                <a:latin typeface="Century Gothic Paneuropean"/>
                <a:ea typeface="Century Gothic Paneuropean"/>
                <a:cs typeface="Century Gothic Paneuropean"/>
                <a:sym typeface="Century Gothic Paneuropean"/>
              </a:rPr>
              <a:t>совершения</a:t>
            </a:r>
            <a:r>
              <a:rPr lang="en-US" sz="1800" dirty="0">
                <a:solidFill>
                  <a:srgbClr val="000000"/>
                </a:solidFill>
                <a:latin typeface="Century Gothic Paneuropean"/>
                <a:ea typeface="Century Gothic Paneuropean"/>
                <a:cs typeface="Century Gothic Paneuropean"/>
                <a:sym typeface="Century Gothic Paneuropean"/>
              </a:rPr>
              <a:t> в </a:t>
            </a:r>
            <a:r>
              <a:rPr lang="en-US" sz="1800" dirty="0" err="1">
                <a:solidFill>
                  <a:srgbClr val="000000"/>
                </a:solidFill>
                <a:latin typeface="Century Gothic Paneuropean"/>
                <a:ea typeface="Century Gothic Paneuropean"/>
                <a:cs typeface="Century Gothic Paneuropean"/>
                <a:sym typeface="Century Gothic Paneuropean"/>
              </a:rPr>
              <a:t>целях</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перехода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соответствующий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налоговый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режим</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действий</a:t>
            </a:r>
            <a:r>
              <a:rPr lang="en-US" sz="1800" dirty="0">
                <a:solidFill>
                  <a:srgbClr val="000000"/>
                </a:solidFill>
                <a:latin typeface="Century Gothic Paneuropean"/>
                <a:ea typeface="Century Gothic Paneuropean"/>
                <a:cs typeface="Century Gothic Paneuropean"/>
                <a:sym typeface="Century Gothic Paneuropean"/>
              </a:rPr>
              <a:t>, </a:t>
            </a:r>
            <a:r>
              <a:rPr lang="en-US" sz="1800" dirty="0" err="1">
                <a:solidFill>
                  <a:srgbClr val="000000"/>
                </a:solidFill>
                <a:latin typeface="Century Gothic Paneuropean"/>
                <a:ea typeface="Century Gothic Paneuropean"/>
                <a:cs typeface="Century Gothic Paneuropean"/>
                <a:sym typeface="Century Gothic Paneuropean"/>
              </a:rPr>
              <a:t>предусмотренных</a:t>
            </a:r>
            <a:r>
              <a:rPr lang="ru-RU" sz="1800" dirty="0">
                <a:solidFill>
                  <a:srgbClr val="000000"/>
                </a:solidFill>
                <a:latin typeface="Century Gothic Paneuropean"/>
                <a:ea typeface="Century Gothic Paneuropean"/>
                <a:cs typeface="Century Gothic Paneuropean"/>
                <a:sym typeface="Century Gothic Paneuropean"/>
              </a:rPr>
              <a:t> статьей 716 НК</a:t>
            </a:r>
            <a:endParaRPr lang="en-US" sz="1800" dirty="0">
              <a:solidFill>
                <a:srgbClr val="000000"/>
              </a:solidFill>
              <a:latin typeface="Century Gothic Paneuropean"/>
              <a:ea typeface="Century Gothic Paneuropean"/>
              <a:cs typeface="Century Gothic Paneuropean"/>
              <a:sym typeface="Century Gothic Paneuropean"/>
            </a:endParaRPr>
          </a:p>
        </p:txBody>
      </p:sp>
      <p:sp>
        <p:nvSpPr>
          <p:cNvPr id="5" name="TextBox 5">
            <a:extLst>
              <a:ext uri="{FF2B5EF4-FFF2-40B4-BE49-F238E27FC236}">
                <a16:creationId xmlns:a16="http://schemas.microsoft.com/office/drawing/2014/main" id="{EEE2C92D-FECB-52F8-ED89-AB8EC31599E4}"/>
              </a:ext>
            </a:extLst>
          </p:cNvPr>
          <p:cNvSpPr txBox="1"/>
          <p:nvPr/>
        </p:nvSpPr>
        <p:spPr>
          <a:xfrm>
            <a:off x="846439" y="1194599"/>
            <a:ext cx="8072804" cy="542892"/>
          </a:xfrm>
          <a:prstGeom prst="rect">
            <a:avLst/>
          </a:prstGeom>
        </p:spPr>
        <p:txBody>
          <a:bodyPr lIns="0" tIns="0" rIns="0" bIns="0" rtlCol="0" anchor="t">
            <a:spAutoFit/>
          </a:bodyPr>
          <a:lstStyle/>
          <a:p>
            <a:pPr algn="l">
              <a:lnSpc>
                <a:spcPts val="4320"/>
              </a:lnSpc>
            </a:pPr>
            <a:r>
              <a:rPr lang="en-US" sz="3600" b="1" dirty="0">
                <a:solidFill>
                  <a:srgbClr val="3C3B3C"/>
                </a:solidFill>
                <a:latin typeface="Century Gothic Paneuropean Bold"/>
                <a:ea typeface="Century Gothic Paneuropean Bold"/>
                <a:cs typeface="Century Gothic Paneuropean Bold"/>
                <a:sym typeface="Century Gothic Paneuropean Bold"/>
              </a:rPr>
              <a:t>КАМЕРАЛЬНЫЙ КОНТРОЛЬ 2026</a:t>
            </a:r>
          </a:p>
        </p:txBody>
      </p:sp>
      <p:sp>
        <p:nvSpPr>
          <p:cNvPr id="6" name="TextBox 6">
            <a:extLst>
              <a:ext uri="{FF2B5EF4-FFF2-40B4-BE49-F238E27FC236}">
                <a16:creationId xmlns:a16="http://schemas.microsoft.com/office/drawing/2014/main" id="{26D08C50-F892-84AD-8649-678038D9205F}"/>
              </a:ext>
            </a:extLst>
          </p:cNvPr>
          <p:cNvSpPr txBox="1"/>
          <p:nvPr/>
        </p:nvSpPr>
        <p:spPr>
          <a:xfrm>
            <a:off x="846439" y="6784707"/>
            <a:ext cx="10959858" cy="407322"/>
          </a:xfrm>
          <a:prstGeom prst="rect">
            <a:avLst/>
          </a:prstGeom>
        </p:spPr>
        <p:txBody>
          <a:bodyPr lIns="0" tIns="0" rIns="0" bIns="0" rtlCol="0" anchor="t">
            <a:spAutoFit/>
          </a:bodyPr>
          <a:lstStyle/>
          <a:p>
            <a:pPr algn="l">
              <a:lnSpc>
                <a:spcPts val="3258"/>
              </a:lnSpc>
            </a:pPr>
            <a:r>
              <a:rPr lang="en-US" sz="2700" b="1">
                <a:solidFill>
                  <a:srgbClr val="3C3B3C"/>
                </a:solidFill>
                <a:latin typeface="Century Gothic Paneuropean Bold"/>
                <a:ea typeface="Century Gothic Paneuropean Bold"/>
                <a:cs typeface="Century Gothic Paneuropean Bold"/>
                <a:sym typeface="Century Gothic Paneuropean Bold"/>
              </a:rPr>
              <a:t>ПРИ СОГЛАСИИ С РАСХОЖДЕНИЯМИ, ИСПОЛНЕНИЕ ПУТЕМ:</a:t>
            </a:r>
          </a:p>
        </p:txBody>
      </p:sp>
      <p:sp>
        <p:nvSpPr>
          <p:cNvPr id="7" name="TextBox 7">
            <a:extLst>
              <a:ext uri="{FF2B5EF4-FFF2-40B4-BE49-F238E27FC236}">
                <a16:creationId xmlns:a16="http://schemas.microsoft.com/office/drawing/2014/main" id="{56664987-C019-9232-D3D2-1E54CD587EAC}"/>
              </a:ext>
            </a:extLst>
          </p:cNvPr>
          <p:cNvSpPr txBox="1"/>
          <p:nvPr/>
        </p:nvSpPr>
        <p:spPr>
          <a:xfrm>
            <a:off x="846439" y="1915281"/>
            <a:ext cx="7010400" cy="2801921"/>
          </a:xfrm>
          <a:prstGeom prst="rect">
            <a:avLst/>
          </a:prstGeom>
        </p:spPr>
        <p:txBody>
          <a:bodyPr wrap="square" lIns="0" tIns="0" rIns="0" bIns="0" rtlCol="0" anchor="t">
            <a:spAutoFit/>
          </a:bodyPr>
          <a:lstStyle/>
          <a:p>
            <a:pPr algn="l">
              <a:lnSpc>
                <a:spcPts val="2160"/>
              </a:lnSpc>
            </a:pPr>
            <a:r>
              <a:rPr lang="en-US" sz="1800" b="1" dirty="0" err="1">
                <a:solidFill>
                  <a:srgbClr val="3C3B3C"/>
                </a:solidFill>
                <a:latin typeface="Century Gothic" panose="020B0502020202020204" pitchFamily="34" charset="0"/>
                <a:ea typeface="Century Gothic Paneuropean"/>
                <a:cs typeface="Century Gothic Paneuropean"/>
                <a:sym typeface="Century Gothic Paneuropean"/>
              </a:rPr>
              <a:t>Камеральный</a:t>
            </a:r>
            <a:r>
              <a:rPr lang="en-US" sz="1800" b="1"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b="1" dirty="0" err="1">
                <a:solidFill>
                  <a:srgbClr val="3C3B3C"/>
                </a:solidFill>
                <a:latin typeface="Century Gothic" panose="020B0502020202020204" pitchFamily="34" charset="0"/>
                <a:ea typeface="Century Gothic Paneuropean"/>
                <a:cs typeface="Century Gothic Paneuropean"/>
                <a:sym typeface="Century Gothic Paneuropean"/>
              </a:rPr>
              <a:t>контроль</a:t>
            </a:r>
            <a:r>
              <a:rPr lang="en-US" sz="1800" b="1" dirty="0">
                <a:solidFill>
                  <a:srgbClr val="3C3B3C"/>
                </a:solidFill>
                <a:latin typeface="Century Gothic" panose="020B0502020202020204" pitchFamily="34" charset="0"/>
                <a:ea typeface="Century Gothic Paneuropean"/>
                <a:cs typeface="Century Gothic Paneuropean"/>
                <a:sym typeface="Century Gothic Paneuropean"/>
              </a:rPr>
              <a:t> (п. 1 </a:t>
            </a:r>
            <a:r>
              <a:rPr lang="en-US" sz="1800" b="1" dirty="0" err="1">
                <a:solidFill>
                  <a:srgbClr val="3C3B3C"/>
                </a:solidFill>
                <a:latin typeface="Century Gothic" panose="020B0502020202020204" pitchFamily="34" charset="0"/>
                <a:ea typeface="Century Gothic Paneuropean"/>
                <a:cs typeface="Century Gothic Paneuropean"/>
                <a:sym typeface="Century Gothic Paneuropean"/>
              </a:rPr>
              <a:t>ст</a:t>
            </a:r>
            <a:r>
              <a:rPr lang="en-US" sz="1800" b="1" dirty="0">
                <a:solidFill>
                  <a:srgbClr val="3C3B3C"/>
                </a:solidFill>
                <a:latin typeface="Century Gothic" panose="020B0502020202020204" pitchFamily="34" charset="0"/>
                <a:ea typeface="Century Gothic Paneuropean"/>
                <a:cs typeface="Century Gothic Paneuropean"/>
                <a:sym typeface="Century Gothic Paneuropean"/>
              </a:rPr>
              <a:t>. 136 НК) </a:t>
            </a:r>
            <a:r>
              <a:rPr lang="ru-RU" b="1" dirty="0">
                <a:solidFill>
                  <a:srgbClr val="3C3B3C"/>
                </a:solidFill>
                <a:latin typeface="Century Gothic" panose="020B0502020202020204" pitchFamily="34" charset="0"/>
                <a:ea typeface="Century Gothic Paneuropean"/>
                <a:cs typeface="Century Gothic Paneuropean"/>
                <a:sym typeface="Century Gothic Paneuropean"/>
              </a:rPr>
              <a:t>= с</a:t>
            </a:r>
            <a:r>
              <a:rPr lang="en-US" sz="1800" b="1" dirty="0" err="1">
                <a:solidFill>
                  <a:srgbClr val="3C3B3C"/>
                </a:solidFill>
                <a:latin typeface="Century Gothic" panose="020B0502020202020204" pitchFamily="34" charset="0"/>
                <a:ea typeface="Century Gothic Paneuropean"/>
                <a:cs typeface="Century Gothic Paneuropean"/>
                <a:sym typeface="Century Gothic Paneuropean"/>
              </a:rPr>
              <a:t>опоставлени</a:t>
            </a:r>
            <a:r>
              <a:rPr lang="ru-RU" sz="1800" b="1" dirty="0">
                <a:solidFill>
                  <a:srgbClr val="3C3B3C"/>
                </a:solidFill>
                <a:latin typeface="Century Gothic" panose="020B0502020202020204" pitchFamily="34" charset="0"/>
                <a:ea typeface="Century Gothic Paneuropean"/>
                <a:cs typeface="Century Gothic Paneuropean"/>
                <a:sym typeface="Century Gothic Paneuropean"/>
              </a:rPr>
              <a:t>е</a:t>
            </a:r>
            <a:r>
              <a:rPr lang="en-US" sz="1800" b="1"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b="1" dirty="0" err="1">
                <a:solidFill>
                  <a:srgbClr val="3C3B3C"/>
                </a:solidFill>
                <a:latin typeface="Century Gothic" panose="020B0502020202020204" pitchFamily="34" charset="0"/>
                <a:ea typeface="Century Gothic Paneuropean"/>
                <a:cs typeface="Century Gothic Paneuropean"/>
                <a:sym typeface="Century Gothic Paneuropean"/>
              </a:rPr>
              <a:t>данных</a:t>
            </a:r>
            <a:r>
              <a:rPr lang="en-US" sz="1800" b="1"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b="1" dirty="0" err="1">
                <a:solidFill>
                  <a:srgbClr val="3C3B3C"/>
                </a:solidFill>
                <a:latin typeface="Century Gothic" panose="020B0502020202020204" pitchFamily="34" charset="0"/>
                <a:ea typeface="Century Gothic Paneuropean"/>
                <a:cs typeface="Century Gothic Paneuropean"/>
                <a:sym typeface="Century Gothic Paneuropean"/>
              </a:rPr>
              <a:t>содержащихся</a:t>
            </a:r>
            <a:r>
              <a:rPr lang="en-US" sz="1800" b="1" dirty="0">
                <a:solidFill>
                  <a:srgbClr val="3C3B3C"/>
                </a:solidFill>
                <a:latin typeface="Century Gothic" panose="020B0502020202020204" pitchFamily="34" charset="0"/>
                <a:ea typeface="Century Gothic Paneuropean"/>
                <a:cs typeface="Century Gothic Paneuropean"/>
                <a:sym typeface="Century Gothic Paneuropean"/>
              </a:rPr>
              <a:t> в:</a:t>
            </a:r>
          </a:p>
          <a:p>
            <a:pPr algn="l">
              <a:lnSpc>
                <a:spcPts val="2160"/>
              </a:lnSpc>
            </a:pPr>
            <a:r>
              <a:rPr lang="en-US" sz="1800" dirty="0">
                <a:solidFill>
                  <a:srgbClr val="3C3B3C"/>
                </a:solidFill>
                <a:latin typeface="Century Gothic" panose="020B0502020202020204" pitchFamily="34" charset="0"/>
                <a:ea typeface="Century Gothic Paneuropean"/>
                <a:cs typeface="Century Gothic Paneuropean"/>
                <a:sym typeface="Century Gothic Paneuropean"/>
              </a:rPr>
              <a:t>1)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сведениях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имеющихся</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в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налоговых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органах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в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том</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числе</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налоговых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формах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a:t>
            </a:r>
          </a:p>
          <a:p>
            <a:pPr algn="l">
              <a:lnSpc>
                <a:spcPts val="2160"/>
              </a:lnSpc>
            </a:pPr>
            <a:r>
              <a:rPr lang="en-US" sz="1800" dirty="0">
                <a:solidFill>
                  <a:srgbClr val="3C3B3C"/>
                </a:solidFill>
                <a:latin typeface="Century Gothic" panose="020B0502020202020204" pitchFamily="34" charset="0"/>
                <a:ea typeface="Century Gothic Paneuropean"/>
                <a:cs typeface="Century Gothic Paneuropean"/>
                <a:sym typeface="Century Gothic Paneuropean"/>
              </a:rPr>
              <a:t>2)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сведениях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иных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уполномоченных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государственных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органов</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об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объектах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налогообложения</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и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или</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объектах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связанных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с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налогообложением</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a:t>
            </a:r>
          </a:p>
          <a:p>
            <a:pPr algn="l">
              <a:lnSpc>
                <a:spcPts val="2160"/>
              </a:lnSpc>
            </a:pPr>
            <a:r>
              <a:rPr lang="en-US" sz="1800" dirty="0">
                <a:solidFill>
                  <a:srgbClr val="3C3B3C"/>
                </a:solidFill>
                <a:latin typeface="Century Gothic" panose="020B0502020202020204" pitchFamily="34" charset="0"/>
                <a:ea typeface="Century Gothic Paneuropean"/>
                <a:cs typeface="Century Gothic Paneuropean"/>
                <a:sym typeface="Century Gothic Paneuropean"/>
              </a:rPr>
              <a:t>3)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сведениях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о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деятельности</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налогоплательщика</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налогового</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агента</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полученных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из</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различных</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источников</a:t>
            </a:r>
            <a:r>
              <a:rPr lang="en-US"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en-US" sz="1800" dirty="0" err="1">
                <a:solidFill>
                  <a:srgbClr val="3C3B3C"/>
                </a:solidFill>
                <a:latin typeface="Century Gothic" panose="020B0502020202020204" pitchFamily="34" charset="0"/>
                <a:ea typeface="Century Gothic Paneuropean"/>
                <a:cs typeface="Century Gothic Paneuropean"/>
                <a:sym typeface="Century Gothic Paneuropean"/>
              </a:rPr>
              <a:t>информации</a:t>
            </a:r>
            <a:endParaRPr lang="en-US" sz="1800" dirty="0">
              <a:solidFill>
                <a:srgbClr val="3C3B3C"/>
              </a:solidFill>
              <a:latin typeface="Century Gothic" panose="020B0502020202020204" pitchFamily="34" charset="0"/>
              <a:ea typeface="Century Gothic Paneuropean"/>
              <a:cs typeface="Century Gothic Paneuropean"/>
              <a:sym typeface="Century Gothic Paneuropean"/>
            </a:endParaRPr>
          </a:p>
        </p:txBody>
      </p:sp>
      <p:sp>
        <p:nvSpPr>
          <p:cNvPr id="9" name="TextBox 9">
            <a:extLst>
              <a:ext uri="{FF2B5EF4-FFF2-40B4-BE49-F238E27FC236}">
                <a16:creationId xmlns:a16="http://schemas.microsoft.com/office/drawing/2014/main" id="{6F99A253-E23F-DE92-256F-4EBEEA35402F}"/>
              </a:ext>
            </a:extLst>
          </p:cNvPr>
          <p:cNvSpPr txBox="1"/>
          <p:nvPr/>
        </p:nvSpPr>
        <p:spPr>
          <a:xfrm>
            <a:off x="1752600" y="5651579"/>
            <a:ext cx="3362698" cy="796500"/>
          </a:xfrm>
          <a:prstGeom prst="rect">
            <a:avLst/>
          </a:prstGeom>
        </p:spPr>
        <p:txBody>
          <a:bodyPr wrap="square" lIns="0" tIns="0" rIns="0" bIns="0" rtlCol="0" anchor="t">
            <a:spAutoFit/>
          </a:bodyPr>
          <a:lstStyle/>
          <a:p>
            <a:pPr algn="l">
              <a:lnSpc>
                <a:spcPts val="3300"/>
              </a:lnSpc>
            </a:pPr>
            <a:r>
              <a:rPr lang="en-US" sz="2000" b="1" dirty="0">
                <a:solidFill>
                  <a:srgbClr val="F28346"/>
                </a:solidFill>
                <a:latin typeface="Century Gothic" panose="020B0502020202020204" pitchFamily="34" charset="0"/>
                <a:ea typeface="Century Gothic Paneuropean"/>
                <a:cs typeface="Century Gothic Paneuropean"/>
                <a:sym typeface="Century Gothic Paneuropean"/>
              </a:rPr>
              <a:t>СРОК ИСПОЛНЕНИЯ </a:t>
            </a:r>
          </a:p>
          <a:p>
            <a:pPr algn="l">
              <a:lnSpc>
                <a:spcPts val="3300"/>
              </a:lnSpc>
            </a:pPr>
            <a:r>
              <a:rPr lang="en-US" sz="2000" b="1" dirty="0">
                <a:solidFill>
                  <a:srgbClr val="F28346"/>
                </a:solidFill>
                <a:latin typeface="Century Gothic" panose="020B0502020202020204" pitchFamily="34" charset="0"/>
                <a:ea typeface="Century Gothic Paneuropean"/>
                <a:cs typeface="Century Gothic Paneuropean"/>
                <a:sym typeface="Century Gothic Paneuropean"/>
              </a:rPr>
              <a:t>30 РАБОЧИХ ДНЕЙ</a:t>
            </a:r>
          </a:p>
        </p:txBody>
      </p:sp>
      <p:sp>
        <p:nvSpPr>
          <p:cNvPr id="10" name="Freeform 10">
            <a:extLst>
              <a:ext uri="{FF2B5EF4-FFF2-40B4-BE49-F238E27FC236}">
                <a16:creationId xmlns:a16="http://schemas.microsoft.com/office/drawing/2014/main" id="{8E604A84-0B11-F9CA-D9C2-931B25C1FCEC}"/>
              </a:ext>
            </a:extLst>
          </p:cNvPr>
          <p:cNvSpPr/>
          <p:nvPr/>
        </p:nvSpPr>
        <p:spPr>
          <a:xfrm>
            <a:off x="846439" y="5722656"/>
            <a:ext cx="753761" cy="753761"/>
          </a:xfrm>
          <a:custGeom>
            <a:avLst/>
            <a:gdLst/>
            <a:ahLst/>
            <a:cxnLst/>
            <a:rect l="l" t="t" r="r" b="b"/>
            <a:pathLst>
              <a:path w="991524" h="991524">
                <a:moveTo>
                  <a:pt x="0" y="0"/>
                </a:moveTo>
                <a:lnTo>
                  <a:pt x="991524" y="0"/>
                </a:lnTo>
                <a:lnTo>
                  <a:pt x="991524" y="991524"/>
                </a:lnTo>
                <a:lnTo>
                  <a:pt x="0" y="9915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sp>
        <p:nvSpPr>
          <p:cNvPr id="11" name="Freeform 11">
            <a:extLst>
              <a:ext uri="{FF2B5EF4-FFF2-40B4-BE49-F238E27FC236}">
                <a16:creationId xmlns:a16="http://schemas.microsoft.com/office/drawing/2014/main" id="{E00DFA5D-03FA-B3F7-1CD7-ADE15B1D4A9D}"/>
              </a:ext>
            </a:extLst>
          </p:cNvPr>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ru-RU"/>
          </a:p>
        </p:txBody>
      </p:sp>
      <p:grpSp>
        <p:nvGrpSpPr>
          <p:cNvPr id="12" name="Group 12">
            <a:extLst>
              <a:ext uri="{FF2B5EF4-FFF2-40B4-BE49-F238E27FC236}">
                <a16:creationId xmlns:a16="http://schemas.microsoft.com/office/drawing/2014/main" id="{10B60EED-6F04-B88A-87F4-3460975BA1CB}"/>
              </a:ext>
            </a:extLst>
          </p:cNvPr>
          <p:cNvGrpSpPr/>
          <p:nvPr/>
        </p:nvGrpSpPr>
        <p:grpSpPr>
          <a:xfrm>
            <a:off x="14975938" y="8862763"/>
            <a:ext cx="2374349" cy="432550"/>
            <a:chOff x="0" y="0"/>
            <a:chExt cx="3165799" cy="576733"/>
          </a:xfrm>
        </p:grpSpPr>
        <p:sp>
          <p:nvSpPr>
            <p:cNvPr id="13" name="Freeform 13">
              <a:extLst>
                <a:ext uri="{FF2B5EF4-FFF2-40B4-BE49-F238E27FC236}">
                  <a16:creationId xmlns:a16="http://schemas.microsoft.com/office/drawing/2014/main" id="{4FD8BA8B-9635-24A3-6AFD-BBF469F849B9}"/>
                </a:ext>
              </a:extLst>
            </p:cNvPr>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14" name="TextBox 14">
              <a:extLst>
                <a:ext uri="{FF2B5EF4-FFF2-40B4-BE49-F238E27FC236}">
                  <a16:creationId xmlns:a16="http://schemas.microsoft.com/office/drawing/2014/main" id="{DF556E0E-3898-0B26-1DEE-AB415444A8C8}"/>
                </a:ext>
              </a:extLst>
            </p:cNvPr>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
        <p:nvSpPr>
          <p:cNvPr id="4" name="TextBox 7">
            <a:extLst>
              <a:ext uri="{FF2B5EF4-FFF2-40B4-BE49-F238E27FC236}">
                <a16:creationId xmlns:a16="http://schemas.microsoft.com/office/drawing/2014/main" id="{160186C2-5CBD-4129-1694-7278BC0193E9}"/>
              </a:ext>
            </a:extLst>
          </p:cNvPr>
          <p:cNvSpPr txBox="1"/>
          <p:nvPr/>
        </p:nvSpPr>
        <p:spPr>
          <a:xfrm>
            <a:off x="8163428" y="1915281"/>
            <a:ext cx="5400172" cy="2519792"/>
          </a:xfrm>
          <a:prstGeom prst="rect">
            <a:avLst/>
          </a:prstGeom>
        </p:spPr>
        <p:txBody>
          <a:bodyPr wrap="square" lIns="0" tIns="0" rIns="0" bIns="0" rtlCol="0" anchor="t">
            <a:spAutoFit/>
          </a:bodyPr>
          <a:lstStyle/>
          <a:p>
            <a:pPr algn="l">
              <a:lnSpc>
                <a:spcPts val="2160"/>
              </a:lnSpc>
            </a:pPr>
            <a:r>
              <a:rPr lang="ru-RU" sz="1800" b="1" dirty="0">
                <a:solidFill>
                  <a:schemeClr val="accent6">
                    <a:lumMod val="75000"/>
                  </a:schemeClr>
                </a:solidFill>
                <a:latin typeface="Century Gothic" panose="020B0502020202020204" pitchFamily="34" charset="0"/>
                <a:ea typeface="Century Gothic Paneuropean"/>
                <a:cs typeface="Century Gothic Paneuropean"/>
                <a:sym typeface="Century Gothic Paneuropean"/>
              </a:rPr>
              <a:t>КОГДА ПРОВОДИТСЯ</a:t>
            </a:r>
          </a:p>
          <a:p>
            <a:pPr marL="285750" indent="-285750" algn="l">
              <a:lnSpc>
                <a:spcPts val="2160"/>
              </a:lnSpc>
              <a:buFont typeface="Arial" panose="020B0604020202020204" pitchFamily="34" charset="0"/>
              <a:buChar char="•"/>
            </a:pPr>
            <a:r>
              <a:rPr lang="ru-RU" sz="1800" dirty="0">
                <a:solidFill>
                  <a:srgbClr val="3C3B3C"/>
                </a:solidFill>
                <a:latin typeface="Century Gothic" panose="020B0502020202020204" pitchFamily="34" charset="0"/>
                <a:ea typeface="Century Gothic Paneuropean"/>
                <a:cs typeface="Century Gothic Paneuropean"/>
                <a:sym typeface="Century Gothic Paneuropean"/>
              </a:rPr>
              <a:t>после истечения срока сдачи отчетности за период</a:t>
            </a:r>
          </a:p>
          <a:p>
            <a:pPr marL="285750" indent="-285750" algn="l">
              <a:lnSpc>
                <a:spcPts val="2160"/>
              </a:lnSpc>
              <a:buFont typeface="Arial" panose="020B0604020202020204" pitchFamily="34" charset="0"/>
              <a:buChar char="•"/>
            </a:pPr>
            <a:r>
              <a:rPr lang="ru-RU" sz="1800" dirty="0">
                <a:solidFill>
                  <a:srgbClr val="3C3B3C"/>
                </a:solidFill>
                <a:latin typeface="Century Gothic" panose="020B0502020202020204" pitchFamily="34" charset="0"/>
                <a:ea typeface="Century Gothic Paneuropean"/>
                <a:cs typeface="Century Gothic Paneuropean"/>
                <a:sym typeface="Century Gothic Paneuropean"/>
              </a:rPr>
              <a:t>возможен в пределах срока исковой давности по этому периоду</a:t>
            </a:r>
          </a:p>
          <a:p>
            <a:pPr marL="285750" indent="-285750" algn="l">
              <a:lnSpc>
                <a:spcPts val="2160"/>
              </a:lnSpc>
              <a:buFont typeface="Arial" panose="020B0604020202020204" pitchFamily="34" charset="0"/>
              <a:buChar char="•"/>
            </a:pPr>
            <a:endParaRPr lang="ru-RU" dirty="0">
              <a:solidFill>
                <a:srgbClr val="3C3B3C"/>
              </a:solidFill>
              <a:latin typeface="Century Gothic" panose="020B0502020202020204" pitchFamily="34" charset="0"/>
              <a:ea typeface="Century Gothic Paneuropean"/>
              <a:cs typeface="Century Gothic Paneuropean"/>
              <a:sym typeface="Century Gothic Paneuropean"/>
            </a:endParaRPr>
          </a:p>
          <a:p>
            <a:pPr>
              <a:lnSpc>
                <a:spcPts val="2160"/>
              </a:lnSpc>
            </a:pPr>
            <a:r>
              <a:rPr lang="ru-RU" sz="1800" b="1" dirty="0">
                <a:solidFill>
                  <a:schemeClr val="accent6">
                    <a:lumMod val="75000"/>
                  </a:schemeClr>
                </a:solidFill>
                <a:latin typeface="Century Gothic" panose="020B0502020202020204" pitchFamily="34" charset="0"/>
                <a:ea typeface="Century Gothic Paneuropean"/>
                <a:cs typeface="Century Gothic Paneuropean"/>
                <a:sym typeface="Century Gothic Paneuropean"/>
              </a:rPr>
              <a:t>ВЫЯВЛЕНЫ РАСХОЖДЕНИЯ </a:t>
            </a:r>
            <a:r>
              <a:rPr lang="ru-RU" sz="1800" dirty="0">
                <a:solidFill>
                  <a:srgbClr val="3C3B3C"/>
                </a:solidFill>
                <a:latin typeface="Century Gothic" panose="020B0502020202020204" pitchFamily="34" charset="0"/>
                <a:ea typeface="Century Gothic Paneuropean"/>
                <a:cs typeface="Century Gothic Paneuropean"/>
                <a:sym typeface="Century Gothic Paneuropean"/>
              </a:rPr>
              <a:t>- </a:t>
            </a:r>
            <a:r>
              <a:rPr lang="ru-RU" b="1" dirty="0">
                <a:latin typeface="Century Gothic" panose="020B0502020202020204" pitchFamily="34" charset="0"/>
              </a:rPr>
              <a:t>уведомление о расхождениях </a:t>
            </a:r>
            <a:r>
              <a:rPr lang="ru-RU" dirty="0">
                <a:latin typeface="Century Gothic" panose="020B0502020202020204" pitchFamily="34" charset="0"/>
              </a:rPr>
              <a:t>кроме участника горизонтального мониторинга)</a:t>
            </a:r>
            <a:endParaRPr lang="en-US" sz="1800" dirty="0">
              <a:solidFill>
                <a:srgbClr val="3C3B3C"/>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23335393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78ACB-9FFA-4E29-1056-1FB7AD2671D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EBF3293-84E5-CCCE-C36C-495DAAB241AE}"/>
              </a:ext>
            </a:extLst>
          </p:cNvPr>
          <p:cNvSpPr txBox="1"/>
          <p:nvPr/>
        </p:nvSpPr>
        <p:spPr>
          <a:xfrm>
            <a:off x="848211" y="1033033"/>
            <a:ext cx="8072804" cy="445118"/>
          </a:xfrm>
          <a:prstGeom prst="rect">
            <a:avLst/>
          </a:prstGeom>
        </p:spPr>
        <p:txBody>
          <a:bodyPr lIns="0" tIns="0" rIns="0" bIns="0" rtlCol="0" anchor="t">
            <a:spAutoFit/>
          </a:bodyPr>
          <a:lstStyle/>
          <a:p>
            <a:pPr algn="l">
              <a:lnSpc>
                <a:spcPts val="3500"/>
              </a:lnSpc>
            </a:pPr>
            <a:r>
              <a:rPr lang="en-US" sz="2900" b="1" dirty="0">
                <a:solidFill>
                  <a:srgbClr val="3C3B3C"/>
                </a:solidFill>
                <a:latin typeface="Century Gothic Paneuropean Bold"/>
                <a:ea typeface="Century Gothic Paneuropean Bold"/>
                <a:cs typeface="Century Gothic Paneuropean Bold"/>
                <a:sym typeface="Century Gothic Paneuropean Bold"/>
              </a:rPr>
              <a:t>ПОРЯДОК ИСПОЛНЕНИЯ УВЕДОМЛЕНИЙ</a:t>
            </a:r>
          </a:p>
        </p:txBody>
      </p:sp>
      <p:sp>
        <p:nvSpPr>
          <p:cNvPr id="4" name="TextBox 4">
            <a:extLst>
              <a:ext uri="{FF2B5EF4-FFF2-40B4-BE49-F238E27FC236}">
                <a16:creationId xmlns:a16="http://schemas.microsoft.com/office/drawing/2014/main" id="{39DA2EE4-B1E1-60D7-1E9A-10DD23842EB7}"/>
              </a:ext>
            </a:extLst>
          </p:cNvPr>
          <p:cNvSpPr txBox="1"/>
          <p:nvPr/>
        </p:nvSpPr>
        <p:spPr>
          <a:xfrm>
            <a:off x="848211" y="2307899"/>
            <a:ext cx="14632207" cy="7848302"/>
          </a:xfrm>
          <a:prstGeom prst="rect">
            <a:avLst/>
          </a:prstGeom>
        </p:spPr>
        <p:txBody>
          <a:bodyPr wrap="square" lIns="0" tIns="0" rIns="0" bIns="0" rtlCol="0" anchor="t">
            <a:spAutoFit/>
          </a:bodyPr>
          <a:lstStyle/>
          <a:p>
            <a:pPr algn="l">
              <a:lnSpc>
                <a:spcPts val="2725"/>
              </a:lnSpc>
            </a:pPr>
            <a:r>
              <a:rPr lang="en-US" sz="2300" dirty="0">
                <a:solidFill>
                  <a:srgbClr val="3C3B3C"/>
                </a:solidFill>
                <a:latin typeface="Century Gothic Paneuropean"/>
                <a:ea typeface="Century Gothic Paneuropean"/>
                <a:cs typeface="Century Gothic Paneuropean"/>
                <a:sym typeface="Century Gothic Paneuropean"/>
              </a:rPr>
              <a:t>Пояснение. </a:t>
            </a:r>
            <a:r>
              <a:rPr lang="en-US" sz="2300" dirty="0" err="1">
                <a:solidFill>
                  <a:srgbClr val="3C3B3C"/>
                </a:solidFill>
                <a:latin typeface="Century Gothic Paneuropean"/>
                <a:ea typeface="Century Gothic Paneuropean"/>
                <a:cs typeface="Century Gothic Paneuropean"/>
                <a:sym typeface="Century Gothic Paneuropean"/>
              </a:rPr>
              <a:t>Предоставить</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перечень</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документов</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подтверждающих</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обоснованность</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несогласия</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при</a:t>
            </a:r>
            <a:r>
              <a:rPr lang="en-US" sz="2300" dirty="0">
                <a:solidFill>
                  <a:srgbClr val="3C3B3C"/>
                </a:solidFill>
                <a:latin typeface="Century Gothic Paneuropean"/>
                <a:ea typeface="Century Gothic Paneuropean"/>
                <a:cs typeface="Century Gothic Paneuropean"/>
                <a:sym typeface="Century Gothic Paneuropean"/>
              </a:rPr>
              <a:t> </a:t>
            </a:r>
            <a:r>
              <a:rPr lang="en-US" sz="2300" dirty="0" err="1">
                <a:solidFill>
                  <a:srgbClr val="3C3B3C"/>
                </a:solidFill>
                <a:latin typeface="Century Gothic Paneuropean"/>
                <a:ea typeface="Century Gothic Paneuropean"/>
                <a:cs typeface="Century Gothic Paneuropean"/>
                <a:sym typeface="Century Gothic Paneuropean"/>
              </a:rPr>
              <a:t>наличии</a:t>
            </a:r>
            <a:r>
              <a:rPr lang="en-US" sz="2300" dirty="0">
                <a:solidFill>
                  <a:srgbClr val="3C3B3C"/>
                </a:solidFill>
                <a:latin typeface="Century Gothic Paneuropean"/>
                <a:ea typeface="Century Gothic Paneuropean"/>
                <a:cs typeface="Century Gothic Paneuropean"/>
                <a:sym typeface="Century Gothic Paneuropean"/>
              </a:rPr>
              <a:t>).</a:t>
            </a:r>
            <a:endParaRPr lang="ru-RU" sz="2300" dirty="0">
              <a:solidFill>
                <a:srgbClr val="3C3B3C"/>
              </a:solidFill>
              <a:latin typeface="Century Gothic" panose="020B0502020202020204" pitchFamily="34" charset="0"/>
              <a:ea typeface="Century Gothic Paneuropean"/>
              <a:cs typeface="Century Gothic Paneuropean"/>
              <a:sym typeface="Century Gothic Paneuropean"/>
            </a:endParaRPr>
          </a:p>
          <a:p>
            <a:pPr>
              <a:lnSpc>
                <a:spcPts val="2725"/>
              </a:lnSpc>
            </a:pPr>
            <a:r>
              <a:rPr lang="ru-RU" sz="2400" dirty="0">
                <a:latin typeface="Century Gothic" panose="020B0502020202020204" pitchFamily="34" charset="0"/>
              </a:rPr>
              <a:t>Истребование документов для исполнения уведомления </a:t>
            </a:r>
            <a:r>
              <a:rPr lang="ru-RU" sz="2400" b="1" dirty="0">
                <a:latin typeface="Century Gothic" panose="020B0502020202020204" pitchFamily="34" charset="0"/>
              </a:rPr>
              <a:t>запрещено</a:t>
            </a:r>
            <a:r>
              <a:rPr lang="ru-RU" sz="2400" dirty="0">
                <a:latin typeface="Century Gothic" panose="020B0502020202020204" pitchFamily="34" charset="0"/>
              </a:rPr>
              <a:t>.</a:t>
            </a:r>
          </a:p>
          <a:p>
            <a:pPr>
              <a:lnSpc>
                <a:spcPts val="2725"/>
              </a:lnSpc>
            </a:pPr>
            <a:endParaRPr lang="ru-RU" sz="2400" dirty="0">
              <a:solidFill>
                <a:srgbClr val="3C3B3C"/>
              </a:solidFill>
              <a:latin typeface="Century Gothic" panose="020B0502020202020204" pitchFamily="34" charset="0"/>
              <a:ea typeface="Century Gothic Paneuropean"/>
              <a:cs typeface="Century Gothic Paneuropean"/>
              <a:sym typeface="Century Gothic Paneuropean"/>
            </a:endParaRPr>
          </a:p>
          <a:p>
            <a:pPr>
              <a:lnSpc>
                <a:spcPts val="2725"/>
              </a:lnSpc>
            </a:pPr>
            <a:r>
              <a:rPr lang="ru-RU" sz="2400" dirty="0">
                <a:solidFill>
                  <a:srgbClr val="3C3B3C"/>
                </a:solidFill>
                <a:latin typeface="Century Gothic" panose="020B0502020202020204" pitchFamily="34" charset="0"/>
                <a:ea typeface="Century Gothic Paneuropean"/>
                <a:cs typeface="Century Gothic Paneuropean"/>
                <a:sym typeface="Century Gothic Paneuropean"/>
              </a:rPr>
              <a:t>ПОЯСНЕНИЕ НЕ ПРЕДОСТАВЛЯЕТСЯ</a:t>
            </a:r>
          </a:p>
          <a:p>
            <a:pPr>
              <a:lnSpc>
                <a:spcPts val="2725"/>
              </a:lnSpc>
            </a:pPr>
            <a:endParaRPr lang="ru-RU" sz="2400" dirty="0">
              <a:solidFill>
                <a:srgbClr val="3C3B3C"/>
              </a:solidFill>
              <a:latin typeface="Century Gothic" panose="020B0502020202020204" pitchFamily="34" charset="0"/>
              <a:ea typeface="Century Gothic Paneuropean"/>
              <a:cs typeface="Century Gothic Paneuropean"/>
              <a:sym typeface="Century Gothic Paneuropean"/>
            </a:endParaRPr>
          </a:p>
          <a:p>
            <a:r>
              <a:rPr lang="ru-RU" sz="2400" dirty="0">
                <a:latin typeface="Century Gothic" panose="020B0502020202020204" pitchFamily="34" charset="0"/>
              </a:rPr>
              <a:t>если вычеты/НДС-зачет основаны на:</a:t>
            </a:r>
          </a:p>
          <a:p>
            <a:pPr marL="342900" indent="-342900">
              <a:buFont typeface="Arial" panose="020B0604020202020204" pitchFamily="34" charset="0"/>
              <a:buChar char="•"/>
            </a:pPr>
            <a:r>
              <a:rPr lang="ru-RU" sz="2400" dirty="0">
                <a:latin typeface="Century Gothic" panose="020B0502020202020204" pitchFamily="34" charset="0"/>
              </a:rPr>
              <a:t>фиктивных счетах-фактурах (установлено судом/уголовным актом)</a:t>
            </a:r>
          </a:p>
          <a:p>
            <a:pPr marL="342900" indent="-342900">
              <a:buFont typeface="Arial" panose="020B0604020202020204" pitchFamily="34" charset="0"/>
              <a:buChar char="•"/>
            </a:pPr>
            <a:r>
              <a:rPr lang="ru-RU" sz="2400" dirty="0">
                <a:latin typeface="Century Gothic" panose="020B0502020202020204" pitchFamily="34" charset="0"/>
              </a:rPr>
              <a:t>недействительных сделках (по решению суда)</a:t>
            </a:r>
          </a:p>
          <a:p>
            <a:pPr marL="342900" indent="-342900">
              <a:buFont typeface="Arial" panose="020B0604020202020204" pitchFamily="34" charset="0"/>
              <a:buChar char="•"/>
            </a:pPr>
            <a:r>
              <a:rPr lang="ru-RU" sz="2400" dirty="0">
                <a:latin typeface="Century Gothic" panose="020B0502020202020204" pitchFamily="34" charset="0"/>
              </a:rPr>
              <a:t>операциях с «непричастными» руководителями/учредителями (по суду)</a:t>
            </a:r>
          </a:p>
          <a:p>
            <a:pPr marL="342900" indent="-342900">
              <a:buFont typeface="Arial" panose="020B0604020202020204" pitchFamily="34" charset="0"/>
              <a:buChar char="•"/>
            </a:pPr>
            <a:r>
              <a:rPr lang="ru-RU" sz="2400" dirty="0">
                <a:latin typeface="Century Gothic" panose="020B0502020202020204" pitchFamily="34" charset="0"/>
              </a:rPr>
              <a:t>недействительной регистрации контрагента (по суду)</a:t>
            </a:r>
          </a:p>
          <a:p>
            <a:endParaRPr lang="ru-RU" sz="2400" dirty="0">
              <a:latin typeface="Century Gothic" panose="020B0502020202020204" pitchFamily="34" charset="0"/>
            </a:endParaRPr>
          </a:p>
          <a:p>
            <a:r>
              <a:rPr lang="ru-RU" sz="2400" dirty="0">
                <a:latin typeface="Century Gothic" panose="020B0502020202020204" pitchFamily="34" charset="0"/>
              </a:rPr>
              <a:t>Допускается установление </a:t>
            </a:r>
            <a:r>
              <a:rPr lang="ru-RU" sz="2400" b="1" dirty="0">
                <a:latin typeface="Century Gothic" panose="020B0502020202020204" pitchFamily="34" charset="0"/>
              </a:rPr>
              <a:t>фактического приобретения</a:t>
            </a:r>
            <a:r>
              <a:rPr lang="ru-RU" sz="2400" dirty="0">
                <a:latin typeface="Century Gothic" panose="020B0502020202020204" pitchFamily="34" charset="0"/>
              </a:rPr>
              <a:t> товаров/работ/услуг в суде.</a:t>
            </a:r>
          </a:p>
          <a:p>
            <a:endParaRPr lang="ru-RU" sz="2400" dirty="0">
              <a:latin typeface="Century Gothic" panose="020B0502020202020204" pitchFamily="34" charset="0"/>
            </a:endParaRPr>
          </a:p>
          <a:p>
            <a:r>
              <a:rPr lang="ru-RU" sz="2400" b="1" dirty="0">
                <a:latin typeface="Century Gothic" panose="020B0502020202020204" pitchFamily="34" charset="0"/>
              </a:rPr>
              <a:t>НЕИСПОЛНЕНИЕ УВЕДОМЛЕНИЯ – МЕРЫ ОБЕСПЕЧЕНИЯ</a:t>
            </a:r>
          </a:p>
          <a:p>
            <a:endParaRPr lang="ru-RU" sz="2400" dirty="0"/>
          </a:p>
          <a:p>
            <a:pPr marL="342900" indent="-342900">
              <a:lnSpc>
                <a:spcPts val="2725"/>
              </a:lnSpc>
              <a:buFont typeface="Arial" panose="020B0604020202020204" pitchFamily="34" charset="0"/>
              <a:buChar char="•"/>
            </a:pPr>
            <a:r>
              <a:rPr lang="ru-RU" sz="2400" dirty="0">
                <a:solidFill>
                  <a:srgbClr val="3C3B3C"/>
                </a:solidFill>
                <a:latin typeface="Century Gothic Paneuropean"/>
                <a:ea typeface="Century Gothic Paneuropean"/>
                <a:cs typeface="Century Gothic Paneuropean"/>
                <a:sym typeface="Century Gothic Paneuropean"/>
              </a:rPr>
              <a:t>ограничение доступа к интернет-ресурсам (для иностранной интернет-площадки)</a:t>
            </a:r>
          </a:p>
          <a:p>
            <a:pPr marL="342900" indent="-342900">
              <a:lnSpc>
                <a:spcPts val="2725"/>
              </a:lnSpc>
              <a:buFont typeface="Arial" panose="020B0604020202020204" pitchFamily="34" charset="0"/>
              <a:buChar char="•"/>
            </a:pPr>
            <a:r>
              <a:rPr lang="ru-RU" sz="2400" dirty="0">
                <a:solidFill>
                  <a:srgbClr val="3C3B3C"/>
                </a:solidFill>
                <a:latin typeface="Century Gothic Paneuropean"/>
                <a:ea typeface="Century Gothic Paneuropean"/>
                <a:cs typeface="Century Gothic Paneuropean"/>
                <a:sym typeface="Century Gothic Paneuropean"/>
              </a:rPr>
              <a:t>приостановление расходных операций по счетам</a:t>
            </a:r>
          </a:p>
          <a:p>
            <a:pPr marL="342900" indent="-342900">
              <a:lnSpc>
                <a:spcPts val="2725"/>
              </a:lnSpc>
              <a:buFont typeface="Arial" panose="020B0604020202020204" pitchFamily="34" charset="0"/>
              <a:buChar char="•"/>
            </a:pPr>
            <a:r>
              <a:rPr lang="ru-RU" sz="2400" dirty="0">
                <a:solidFill>
                  <a:srgbClr val="3C3B3C"/>
                </a:solidFill>
                <a:latin typeface="Century Gothic Paneuropean"/>
                <a:ea typeface="Century Gothic Paneuropean"/>
                <a:cs typeface="Century Gothic Paneuropean"/>
                <a:sym typeface="Century Gothic Paneuropean"/>
              </a:rPr>
              <a:t>приостановление выписки ЭСФ</a:t>
            </a:r>
          </a:p>
          <a:p>
            <a:pPr marL="342900" indent="-342900">
              <a:lnSpc>
                <a:spcPts val="2725"/>
              </a:lnSpc>
              <a:buFont typeface="Arial" panose="020B0604020202020204" pitchFamily="34" charset="0"/>
              <a:buChar char="•"/>
            </a:pPr>
            <a:endParaRPr lang="ru-RU" sz="2400" dirty="0">
              <a:solidFill>
                <a:srgbClr val="3C3B3C"/>
              </a:solidFill>
              <a:latin typeface="Century Gothic Paneuropean"/>
              <a:ea typeface="Century Gothic Paneuropean"/>
              <a:cs typeface="Century Gothic Paneuropean"/>
              <a:sym typeface="Century Gothic Paneuropean"/>
            </a:endParaRPr>
          </a:p>
          <a:p>
            <a:pPr>
              <a:lnSpc>
                <a:spcPts val="2725"/>
              </a:lnSpc>
            </a:pPr>
            <a:r>
              <a:rPr lang="ru-RU" sz="2400" b="1" dirty="0">
                <a:solidFill>
                  <a:srgbClr val="3C3B3C"/>
                </a:solidFill>
                <a:latin typeface="Century Gothic" panose="020B0502020202020204" pitchFamily="34" charset="0"/>
                <a:ea typeface="Century Gothic Paneuropean"/>
                <a:cs typeface="Century Gothic Paneuropean"/>
                <a:sym typeface="Century Gothic Paneuropean"/>
              </a:rPr>
              <a:t>Важно! </a:t>
            </a:r>
            <a:r>
              <a:rPr lang="ru-RU" sz="2400" dirty="0">
                <a:solidFill>
                  <a:srgbClr val="3C3B3C"/>
                </a:solidFill>
                <a:latin typeface="Century Gothic Paneuropean"/>
                <a:ea typeface="Century Gothic Paneuropean"/>
                <a:cs typeface="Century Gothic Paneuropean"/>
                <a:sym typeface="Century Gothic Paneuropean"/>
              </a:rPr>
              <a:t>По результатам может быть назначена налоговая проверка.</a:t>
            </a:r>
          </a:p>
          <a:p>
            <a:pPr>
              <a:lnSpc>
                <a:spcPts val="2725"/>
              </a:lnSpc>
            </a:pPr>
            <a:endParaRPr lang="en-US" sz="2300" dirty="0">
              <a:solidFill>
                <a:srgbClr val="3C3B3C"/>
              </a:solidFill>
              <a:latin typeface="Century Gothic Paneuropean"/>
              <a:ea typeface="Century Gothic Paneuropean"/>
              <a:cs typeface="Century Gothic Paneuropean"/>
              <a:sym typeface="Century Gothic Paneuropean"/>
            </a:endParaRPr>
          </a:p>
        </p:txBody>
      </p:sp>
      <p:sp>
        <p:nvSpPr>
          <p:cNvPr id="5" name="TextBox 5">
            <a:extLst>
              <a:ext uri="{FF2B5EF4-FFF2-40B4-BE49-F238E27FC236}">
                <a16:creationId xmlns:a16="http://schemas.microsoft.com/office/drawing/2014/main" id="{94CDCC06-39AF-FF41-AED1-3F20CEFEE3BB}"/>
              </a:ext>
            </a:extLst>
          </p:cNvPr>
          <p:cNvSpPr txBox="1"/>
          <p:nvPr/>
        </p:nvSpPr>
        <p:spPr>
          <a:xfrm>
            <a:off x="846439" y="490141"/>
            <a:ext cx="8072804" cy="542892"/>
          </a:xfrm>
          <a:prstGeom prst="rect">
            <a:avLst/>
          </a:prstGeom>
        </p:spPr>
        <p:txBody>
          <a:bodyPr lIns="0" tIns="0" rIns="0" bIns="0" rtlCol="0" anchor="t">
            <a:spAutoFit/>
          </a:bodyPr>
          <a:lstStyle>
            <a:defPPr>
              <a:defRPr lang="en-US"/>
            </a:defPPr>
            <a:lvl1pPr>
              <a:lnSpc>
                <a:spcPts val="4320"/>
              </a:lnSpc>
              <a:defRPr sz="3600" b="1">
                <a:solidFill>
                  <a:srgbClr val="3C3B3C"/>
                </a:solidFill>
                <a:latin typeface="Century Gothic Paneuropean Bold"/>
                <a:ea typeface="Century Gothic Paneuropean Bold"/>
                <a:cs typeface="Century Gothic Paneuropean Bold"/>
              </a:defRPr>
            </a:lvl1pPr>
          </a:lstStyle>
          <a:p>
            <a:r>
              <a:rPr lang="en-US" dirty="0">
                <a:sym typeface="Century Gothic Paneuropean Bold"/>
              </a:rPr>
              <a:t>КАМЕРАЛЬНЫЙ КОНТРОЛЬ 2026</a:t>
            </a:r>
          </a:p>
        </p:txBody>
      </p:sp>
      <p:sp>
        <p:nvSpPr>
          <p:cNvPr id="8" name="TextBox 8">
            <a:extLst>
              <a:ext uri="{FF2B5EF4-FFF2-40B4-BE49-F238E27FC236}">
                <a16:creationId xmlns:a16="http://schemas.microsoft.com/office/drawing/2014/main" id="{0375158C-9E13-D49B-7DEF-3FC1EE198E38}"/>
              </a:ext>
            </a:extLst>
          </p:cNvPr>
          <p:cNvSpPr txBox="1"/>
          <p:nvPr/>
        </p:nvSpPr>
        <p:spPr>
          <a:xfrm>
            <a:off x="841123" y="1746986"/>
            <a:ext cx="6414860" cy="435568"/>
          </a:xfrm>
          <a:prstGeom prst="rect">
            <a:avLst/>
          </a:prstGeom>
        </p:spPr>
        <p:txBody>
          <a:bodyPr lIns="0" tIns="0" rIns="0" bIns="0" rtlCol="0" anchor="t">
            <a:spAutoFit/>
          </a:bodyPr>
          <a:lstStyle/>
          <a:p>
            <a:pPr algn="l">
              <a:lnSpc>
                <a:spcPts val="3499"/>
              </a:lnSpc>
            </a:pPr>
            <a:r>
              <a:rPr lang="en-US" sz="2899" b="1" dirty="0">
                <a:solidFill>
                  <a:srgbClr val="F28346"/>
                </a:solidFill>
                <a:latin typeface="Century Gothic Paneuropean Bold"/>
                <a:ea typeface="Century Gothic Paneuropean Bold"/>
                <a:cs typeface="Century Gothic Paneuropean Bold"/>
                <a:sym typeface="Century Gothic Paneuropean Bold"/>
              </a:rPr>
              <a:t>ПРИ НЕСОГЛАСИИ:</a:t>
            </a:r>
          </a:p>
        </p:txBody>
      </p:sp>
      <p:sp>
        <p:nvSpPr>
          <p:cNvPr id="11" name="Freeform 11">
            <a:extLst>
              <a:ext uri="{FF2B5EF4-FFF2-40B4-BE49-F238E27FC236}">
                <a16:creationId xmlns:a16="http://schemas.microsoft.com/office/drawing/2014/main" id="{75717406-1EDC-3F95-9EFD-7E8CF5C42269}"/>
              </a:ext>
            </a:extLst>
          </p:cNvPr>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grpSp>
        <p:nvGrpSpPr>
          <p:cNvPr id="12" name="Group 12">
            <a:extLst>
              <a:ext uri="{FF2B5EF4-FFF2-40B4-BE49-F238E27FC236}">
                <a16:creationId xmlns:a16="http://schemas.microsoft.com/office/drawing/2014/main" id="{EE0BC41D-6C52-B9D0-A753-B9915A98273C}"/>
              </a:ext>
            </a:extLst>
          </p:cNvPr>
          <p:cNvGrpSpPr/>
          <p:nvPr/>
        </p:nvGrpSpPr>
        <p:grpSpPr>
          <a:xfrm>
            <a:off x="14975938" y="8862763"/>
            <a:ext cx="2374349" cy="432550"/>
            <a:chOff x="0" y="0"/>
            <a:chExt cx="3165799" cy="576733"/>
          </a:xfrm>
        </p:grpSpPr>
        <p:sp>
          <p:nvSpPr>
            <p:cNvPr id="13" name="Freeform 13">
              <a:extLst>
                <a:ext uri="{FF2B5EF4-FFF2-40B4-BE49-F238E27FC236}">
                  <a16:creationId xmlns:a16="http://schemas.microsoft.com/office/drawing/2014/main" id="{B121096F-6776-A19C-9350-40AAA65DD64C}"/>
                </a:ext>
              </a:extLst>
            </p:cNvPr>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14" name="TextBox 14">
              <a:extLst>
                <a:ext uri="{FF2B5EF4-FFF2-40B4-BE49-F238E27FC236}">
                  <a16:creationId xmlns:a16="http://schemas.microsoft.com/office/drawing/2014/main" id="{B25A054D-8547-9B74-C712-C896392DF59B}"/>
                </a:ext>
              </a:extLst>
            </p:cNvPr>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Tree>
    <p:extLst>
      <p:ext uri="{BB962C8B-B14F-4D97-AF65-F5344CB8AC3E}">
        <p14:creationId xmlns:p14="http://schemas.microsoft.com/office/powerpoint/2010/main" val="418866201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00F17-0CB9-31D4-55AC-25943AA7E5E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0BD2422-3A22-A021-9BAD-0FCCEB6FCFC7}"/>
              </a:ext>
            </a:extLst>
          </p:cNvPr>
          <p:cNvSpPr txBox="1"/>
          <p:nvPr/>
        </p:nvSpPr>
        <p:spPr>
          <a:xfrm>
            <a:off x="832263" y="2525683"/>
            <a:ext cx="14632207" cy="2731517"/>
          </a:xfrm>
          <a:prstGeom prst="rect">
            <a:avLst/>
          </a:prstGeom>
        </p:spPr>
        <p:txBody>
          <a:bodyPr wrap="square" lIns="0" tIns="0" rIns="0" bIns="0" rtlCol="0" anchor="t">
            <a:spAutoFit/>
          </a:bodyPr>
          <a:lstStyle/>
          <a:p>
            <a:pPr>
              <a:lnSpc>
                <a:spcPts val="2725"/>
              </a:lnSpc>
            </a:pPr>
            <a:r>
              <a:rPr lang="ru-RU" sz="2200" dirty="0">
                <a:latin typeface="Century Gothic" panose="020B0502020202020204" pitchFamily="34" charset="0"/>
              </a:rPr>
              <a:t>Автоматический процесс присвоения регистрационного номера ЭСФ отдельным категориям плательщиков НДС с учетом данных налогового счета.</a:t>
            </a:r>
          </a:p>
          <a:p>
            <a:pPr>
              <a:lnSpc>
                <a:spcPts val="2725"/>
              </a:lnSpc>
            </a:pPr>
            <a:endParaRPr lang="ru-RU" sz="2200" dirty="0">
              <a:latin typeface="Century Gothic" panose="020B0502020202020204" pitchFamily="34" charset="0"/>
            </a:endParaRPr>
          </a:p>
          <a:p>
            <a:r>
              <a:rPr lang="ru-RU" sz="2200" b="1" dirty="0">
                <a:latin typeface="Century Gothic" panose="020B0502020202020204" pitchFamily="34" charset="0"/>
              </a:rPr>
              <a:t>Ключевое правило:</a:t>
            </a:r>
          </a:p>
          <a:p>
            <a:pPr marL="342900" indent="-342900">
              <a:buFont typeface="Arial" panose="020B0604020202020204" pitchFamily="34" charset="0"/>
              <a:buChar char="•"/>
            </a:pPr>
            <a:r>
              <a:rPr lang="ru-RU" sz="2200" dirty="0">
                <a:latin typeface="Century Gothic" panose="020B0502020202020204" pitchFamily="34" charset="0"/>
              </a:rPr>
              <a:t>если НДС по ЭСФ не превышает балансовую сумму НДС, ЭСФ получает регистрационный номер.</a:t>
            </a:r>
          </a:p>
          <a:p>
            <a:pPr marL="342900" indent="-342900">
              <a:buFont typeface="Arial" panose="020B0604020202020204" pitchFamily="34" charset="0"/>
              <a:buChar char="•"/>
            </a:pPr>
            <a:r>
              <a:rPr lang="ru-RU" sz="2200" dirty="0">
                <a:latin typeface="Century Gothic" panose="020B0502020202020204" pitchFamily="34" charset="0"/>
              </a:rPr>
              <a:t>если номер не присвоен, ЭСФ считается не выписанным.</a:t>
            </a:r>
          </a:p>
          <a:p>
            <a:r>
              <a:rPr lang="ru-RU" sz="2200" dirty="0">
                <a:latin typeface="Century Gothic" panose="020B0502020202020204" pitchFamily="34" charset="0"/>
              </a:rPr>
              <a:t>Плательщик может пополнить налоговый счет. Неиспользованные средства возвращаются по заявлению в течение 1 рабочего дня.</a:t>
            </a:r>
          </a:p>
        </p:txBody>
      </p:sp>
      <p:sp>
        <p:nvSpPr>
          <p:cNvPr id="5" name="TextBox 5">
            <a:extLst>
              <a:ext uri="{FF2B5EF4-FFF2-40B4-BE49-F238E27FC236}">
                <a16:creationId xmlns:a16="http://schemas.microsoft.com/office/drawing/2014/main" id="{20EEF291-6DB0-1BD3-8A8C-015E088F6112}"/>
              </a:ext>
            </a:extLst>
          </p:cNvPr>
          <p:cNvSpPr txBox="1"/>
          <p:nvPr/>
        </p:nvSpPr>
        <p:spPr>
          <a:xfrm>
            <a:off x="832263" y="677792"/>
            <a:ext cx="14129499" cy="1102866"/>
          </a:xfrm>
          <a:prstGeom prst="rect">
            <a:avLst/>
          </a:prstGeom>
        </p:spPr>
        <p:txBody>
          <a:bodyPr wrap="square" lIns="0" tIns="0" rIns="0" bIns="0" rtlCol="0" anchor="t">
            <a:spAutoFit/>
          </a:bodyPr>
          <a:lstStyle/>
          <a:p>
            <a:pPr>
              <a:lnSpc>
                <a:spcPts val="4320"/>
              </a:lnSpc>
            </a:pPr>
            <a:r>
              <a:rPr lang="ru-RU" sz="3600" b="1" dirty="0">
                <a:solidFill>
                  <a:srgbClr val="3C3B3C"/>
                </a:solidFill>
                <a:latin typeface="Century Gothic Paneuropean Bold"/>
                <a:cs typeface="Century Gothic Paneuropean Bold"/>
              </a:rPr>
              <a:t>КОНТРОЛЬ ЭСФ (2026): АВТОМАТИЗИРОВАННЫЙ И СОПОСТАВИТЕЛЬНЫЙ</a:t>
            </a:r>
            <a:endParaRPr lang="en-US" sz="3600" b="1" dirty="0">
              <a:solidFill>
                <a:srgbClr val="3C3B3C"/>
              </a:solidFill>
              <a:latin typeface="Century Gothic Paneuropean Bold"/>
              <a:cs typeface="Century Gothic Paneuropean Bold"/>
              <a:sym typeface="Century Gothic Paneuropean Bold"/>
            </a:endParaRPr>
          </a:p>
        </p:txBody>
      </p:sp>
      <p:sp>
        <p:nvSpPr>
          <p:cNvPr id="8" name="TextBox 8">
            <a:extLst>
              <a:ext uri="{FF2B5EF4-FFF2-40B4-BE49-F238E27FC236}">
                <a16:creationId xmlns:a16="http://schemas.microsoft.com/office/drawing/2014/main" id="{19071BE0-DEBB-5434-F286-539A88999E5F}"/>
              </a:ext>
            </a:extLst>
          </p:cNvPr>
          <p:cNvSpPr txBox="1"/>
          <p:nvPr/>
        </p:nvSpPr>
        <p:spPr>
          <a:xfrm>
            <a:off x="832263" y="1964770"/>
            <a:ext cx="13255877" cy="448841"/>
          </a:xfrm>
          <a:prstGeom prst="rect">
            <a:avLst/>
          </a:prstGeom>
        </p:spPr>
        <p:txBody>
          <a:bodyPr wrap="square" lIns="0" tIns="0" rIns="0" bIns="0" rtlCol="0" anchor="t">
            <a:spAutoFit/>
          </a:bodyPr>
          <a:lstStyle/>
          <a:p>
            <a:pPr>
              <a:lnSpc>
                <a:spcPts val="3499"/>
              </a:lnSpc>
            </a:pPr>
            <a:r>
              <a:rPr lang="ru-RU" sz="3200" b="1" dirty="0">
                <a:solidFill>
                  <a:schemeClr val="tx1">
                    <a:lumMod val="75000"/>
                    <a:lumOff val="25000"/>
                  </a:schemeClr>
                </a:solidFill>
                <a:latin typeface="Century Gothic" panose="020B0502020202020204" pitchFamily="34" charset="0"/>
              </a:rPr>
              <a:t>Автоматизированный контроль ЭСФ (ст. 139–140 НК)</a:t>
            </a:r>
            <a:endParaRPr lang="en-US" sz="2899" b="1" dirty="0">
              <a:solidFill>
                <a:schemeClr val="tx1">
                  <a:lumMod val="75000"/>
                  <a:lumOff val="25000"/>
                </a:schemeClr>
              </a:solidFill>
              <a:latin typeface="Century Gothic" panose="020B0502020202020204" pitchFamily="34" charset="0"/>
              <a:ea typeface="Century Gothic Paneuropean Bold"/>
              <a:cs typeface="Century Gothic Paneuropean Bold"/>
              <a:sym typeface="Century Gothic Paneuropean Bold"/>
            </a:endParaRPr>
          </a:p>
        </p:txBody>
      </p:sp>
      <p:sp>
        <p:nvSpPr>
          <p:cNvPr id="11" name="Freeform 11">
            <a:extLst>
              <a:ext uri="{FF2B5EF4-FFF2-40B4-BE49-F238E27FC236}">
                <a16:creationId xmlns:a16="http://schemas.microsoft.com/office/drawing/2014/main" id="{F42521B1-369E-4845-A01A-E07459444483}"/>
              </a:ext>
            </a:extLst>
          </p:cNvPr>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ru-RU"/>
          </a:p>
        </p:txBody>
      </p:sp>
      <p:grpSp>
        <p:nvGrpSpPr>
          <p:cNvPr id="12" name="Group 12">
            <a:extLst>
              <a:ext uri="{FF2B5EF4-FFF2-40B4-BE49-F238E27FC236}">
                <a16:creationId xmlns:a16="http://schemas.microsoft.com/office/drawing/2014/main" id="{918BD639-84D1-66E8-14EB-5AE6DA6E780C}"/>
              </a:ext>
            </a:extLst>
          </p:cNvPr>
          <p:cNvGrpSpPr/>
          <p:nvPr/>
        </p:nvGrpSpPr>
        <p:grpSpPr>
          <a:xfrm>
            <a:off x="14975938" y="8862763"/>
            <a:ext cx="2374349" cy="432550"/>
            <a:chOff x="0" y="0"/>
            <a:chExt cx="3165799" cy="576733"/>
          </a:xfrm>
        </p:grpSpPr>
        <p:sp>
          <p:nvSpPr>
            <p:cNvPr id="13" name="Freeform 13">
              <a:extLst>
                <a:ext uri="{FF2B5EF4-FFF2-40B4-BE49-F238E27FC236}">
                  <a16:creationId xmlns:a16="http://schemas.microsoft.com/office/drawing/2014/main" id="{BD530983-0DF4-601D-233D-E7BF177D6545}"/>
                </a:ext>
              </a:extLst>
            </p:cNvPr>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14" name="TextBox 14">
              <a:extLst>
                <a:ext uri="{FF2B5EF4-FFF2-40B4-BE49-F238E27FC236}">
                  <a16:creationId xmlns:a16="http://schemas.microsoft.com/office/drawing/2014/main" id="{05734E5A-7C1C-2373-25A9-02A4EC5573E4}"/>
                </a:ext>
              </a:extLst>
            </p:cNvPr>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
        <p:nvSpPr>
          <p:cNvPr id="3" name="TextBox 8">
            <a:extLst>
              <a:ext uri="{FF2B5EF4-FFF2-40B4-BE49-F238E27FC236}">
                <a16:creationId xmlns:a16="http://schemas.microsoft.com/office/drawing/2014/main" id="{858F645E-A582-4C6A-77BB-E9812BC72BDF}"/>
              </a:ext>
            </a:extLst>
          </p:cNvPr>
          <p:cNvSpPr txBox="1"/>
          <p:nvPr/>
        </p:nvSpPr>
        <p:spPr>
          <a:xfrm>
            <a:off x="832263" y="5644384"/>
            <a:ext cx="13255877" cy="448841"/>
          </a:xfrm>
          <a:prstGeom prst="rect">
            <a:avLst/>
          </a:prstGeom>
        </p:spPr>
        <p:txBody>
          <a:bodyPr wrap="square" lIns="0" tIns="0" rIns="0" bIns="0" rtlCol="0" anchor="t">
            <a:spAutoFit/>
          </a:bodyPr>
          <a:lstStyle/>
          <a:p>
            <a:pPr>
              <a:lnSpc>
                <a:spcPts val="3499"/>
              </a:lnSpc>
            </a:pPr>
            <a:r>
              <a:rPr lang="ru-RU" sz="3200" b="1" dirty="0">
                <a:solidFill>
                  <a:schemeClr val="tx1">
                    <a:lumMod val="75000"/>
                    <a:lumOff val="25000"/>
                  </a:schemeClr>
                </a:solidFill>
                <a:latin typeface="Century Gothic" panose="020B0502020202020204" pitchFamily="34" charset="0"/>
              </a:rPr>
              <a:t>Сопоставительный контроль (ст. 141–142 НК)</a:t>
            </a:r>
            <a:endParaRPr lang="en-US" sz="2899" b="1" dirty="0">
              <a:solidFill>
                <a:schemeClr val="tx1">
                  <a:lumMod val="75000"/>
                  <a:lumOff val="25000"/>
                </a:schemeClr>
              </a:solidFill>
              <a:latin typeface="Century Gothic" panose="020B0502020202020204" pitchFamily="34" charset="0"/>
              <a:ea typeface="Century Gothic Paneuropean Bold"/>
              <a:cs typeface="Century Gothic Paneuropean Bold"/>
              <a:sym typeface="Century Gothic Paneuropean Bold"/>
            </a:endParaRPr>
          </a:p>
        </p:txBody>
      </p:sp>
      <p:sp>
        <p:nvSpPr>
          <p:cNvPr id="6" name="TextBox 4">
            <a:extLst>
              <a:ext uri="{FF2B5EF4-FFF2-40B4-BE49-F238E27FC236}">
                <a16:creationId xmlns:a16="http://schemas.microsoft.com/office/drawing/2014/main" id="{A1E65983-B118-F36A-4002-9DE36C94A861}"/>
              </a:ext>
            </a:extLst>
          </p:cNvPr>
          <p:cNvSpPr txBox="1"/>
          <p:nvPr/>
        </p:nvSpPr>
        <p:spPr>
          <a:xfrm>
            <a:off x="832263" y="6190149"/>
            <a:ext cx="14632207" cy="3385542"/>
          </a:xfrm>
          <a:prstGeom prst="rect">
            <a:avLst/>
          </a:prstGeom>
        </p:spPr>
        <p:txBody>
          <a:bodyPr wrap="square" lIns="0" tIns="0" rIns="0" bIns="0" rtlCol="0" anchor="t">
            <a:spAutoFit/>
          </a:bodyPr>
          <a:lstStyle/>
          <a:p>
            <a:r>
              <a:rPr lang="ru-RU" sz="2200" dirty="0">
                <a:latin typeface="Century Gothic" panose="020B0502020202020204" pitchFamily="34" charset="0"/>
              </a:rPr>
              <a:t>Сопоставление ЭСФ с данными поставщиков, отчетности, госорганов и банков для подтверждения реальности оборота.</a:t>
            </a:r>
          </a:p>
          <a:p>
            <a:endParaRPr lang="ru-RU" sz="2200" dirty="0">
              <a:latin typeface="Century Gothic" panose="020B0502020202020204" pitchFamily="34" charset="0"/>
            </a:endParaRPr>
          </a:p>
          <a:p>
            <a:r>
              <a:rPr lang="ru-RU" sz="2200" dirty="0">
                <a:latin typeface="Century Gothic" panose="020B0502020202020204" pitchFamily="34" charset="0"/>
              </a:rPr>
              <a:t>Если есть сомнения, направляется уведомление о подтверждении фактического оборота, срок исполнения - 10 рабочих дней, путем:</a:t>
            </a:r>
          </a:p>
          <a:p>
            <a:pPr marL="342900" indent="-342900">
              <a:buFont typeface="Arial" panose="020B0604020202020204" pitchFamily="34" charset="0"/>
              <a:buChar char="•"/>
            </a:pPr>
            <a:r>
              <a:rPr lang="ru-RU" sz="2200" dirty="0">
                <a:latin typeface="Century Gothic" panose="020B0502020202020204" pitchFamily="34" charset="0"/>
              </a:rPr>
              <a:t>согласия - отзыв ЭСФ;</a:t>
            </a:r>
          </a:p>
          <a:p>
            <a:pPr marL="342900" indent="-342900">
              <a:buFont typeface="Arial" panose="020B0604020202020204" pitchFamily="34" charset="0"/>
              <a:buChar char="•"/>
            </a:pPr>
            <a:r>
              <a:rPr lang="ru-RU" sz="2200" dirty="0">
                <a:latin typeface="Century Gothic" panose="020B0502020202020204" pitchFamily="34" charset="0"/>
              </a:rPr>
              <a:t>несогласия - пояснение и документы.</a:t>
            </a:r>
          </a:p>
          <a:p>
            <a:endParaRPr lang="ru-RU" sz="2200" dirty="0">
              <a:latin typeface="Century Gothic" panose="020B0502020202020204" pitchFamily="34" charset="0"/>
            </a:endParaRPr>
          </a:p>
          <a:p>
            <a:r>
              <a:rPr lang="ru-RU" sz="2200" dirty="0">
                <a:latin typeface="Century Gothic" panose="020B0502020202020204" pitchFamily="34" charset="0"/>
              </a:rPr>
              <a:t>При неисполнении (либо в случае признания неисполненным) применяются меры обеспечения: приостановление выписки ЭСФ и расходных операций по счетам, информирование контрагентов.</a:t>
            </a:r>
          </a:p>
        </p:txBody>
      </p:sp>
    </p:spTree>
    <p:extLst>
      <p:ext uri="{BB962C8B-B14F-4D97-AF65-F5344CB8AC3E}">
        <p14:creationId xmlns:p14="http://schemas.microsoft.com/office/powerpoint/2010/main" val="255712901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922375"/>
          <a:ext cx="13947238" cy="7859999"/>
        </p:xfrm>
        <a:graphic>
          <a:graphicData uri="http://schemas.openxmlformats.org/drawingml/2006/table">
            <a:tbl>
              <a:tblPr/>
              <a:tblGrid>
                <a:gridCol w="5535513">
                  <a:extLst>
                    <a:ext uri="{9D8B030D-6E8A-4147-A177-3AD203B41FA5}">
                      <a16:colId xmlns:a16="http://schemas.microsoft.com/office/drawing/2014/main" val="20000"/>
                    </a:ext>
                  </a:extLst>
                </a:gridCol>
                <a:gridCol w="8411725">
                  <a:extLst>
                    <a:ext uri="{9D8B030D-6E8A-4147-A177-3AD203B41FA5}">
                      <a16:colId xmlns:a16="http://schemas.microsoft.com/office/drawing/2014/main" val="20001"/>
                    </a:ext>
                  </a:extLst>
                </a:gridCol>
              </a:tblGrid>
              <a:tr h="1351450">
                <a:tc>
                  <a:txBody>
                    <a:bodyPr/>
                    <a:lstStyle/>
                    <a:p>
                      <a:pPr algn="ctr">
                        <a:lnSpc>
                          <a:spcPts val="2939"/>
                        </a:lnSpc>
                        <a:defRPr/>
                      </a:pPr>
                      <a:r>
                        <a:rPr lang="en-US" sz="2099">
                          <a:solidFill>
                            <a:srgbClr val="000000"/>
                          </a:solidFill>
                          <a:latin typeface="Century Gothic Paneuropean"/>
                          <a:ea typeface="Century Gothic Paneuropean"/>
                          <a:cs typeface="Century Gothic Paneuropean"/>
                          <a:sym typeface="Century Gothic Paneuropean"/>
                        </a:rPr>
                        <a:t>Формы и виды налоговых проверок 2025 год</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ctr">
                        <a:lnSpc>
                          <a:spcPts val="2939"/>
                        </a:lnSpc>
                        <a:defRPr/>
                      </a:pPr>
                      <a:r>
                        <a:rPr lang="en-US" sz="2099">
                          <a:solidFill>
                            <a:srgbClr val="000000"/>
                          </a:solidFill>
                          <a:latin typeface="Century Gothic Paneuropean"/>
                          <a:ea typeface="Century Gothic Paneuropean"/>
                          <a:cs typeface="Century Gothic Paneuropean"/>
                          <a:sym typeface="Century Gothic Paneuropean"/>
                        </a:rPr>
                        <a:t>Формы и виды налоговых проверок 2026 год</a:t>
                      </a:r>
                      <a:endParaRPr lang="en-US" sz="1100"/>
                    </a:p>
                    <a:p>
                      <a:pPr algn="ctr">
                        <a:lnSpc>
                          <a:spcPts val="2939"/>
                        </a:lnSpc>
                      </a:pPr>
                      <a:r>
                        <a:rPr lang="en-US" sz="2099">
                          <a:solidFill>
                            <a:srgbClr val="000000"/>
                          </a:solidFill>
                          <a:latin typeface="Century Gothic Paneuropean"/>
                          <a:ea typeface="Century Gothic Paneuropean"/>
                          <a:cs typeface="Century Gothic Paneuropean"/>
                          <a:sym typeface="Century Gothic Paneuropean"/>
                        </a:rPr>
                        <a:t>(ст. 152 НК)</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extLst>
                  <a:ext uri="{0D108BD9-81ED-4DB2-BD59-A6C34878D82A}">
                    <a16:rowId xmlns:a16="http://schemas.microsoft.com/office/drawing/2014/main" val="10000"/>
                  </a:ext>
                </a:extLst>
              </a:tr>
              <a:tr h="1981279">
                <a:tc>
                  <a:txBody>
                    <a:bodyPr/>
                    <a:lstStyle/>
                    <a:p>
                      <a:pPr marL="480058" lvl="2" indent="-160019" algn="l">
                        <a:lnSpc>
                          <a:spcPts val="2939"/>
                        </a:lnSpc>
                        <a:buAutoNum type="arabicPeriod"/>
                        <a:defRPr/>
                      </a:pPr>
                      <a:r>
                        <a:rPr lang="en-US" sz="2099">
                          <a:solidFill>
                            <a:srgbClr val="000000"/>
                          </a:solidFill>
                          <a:latin typeface="Century Gothic Paneuropean"/>
                          <a:ea typeface="Century Gothic Paneuropean"/>
                          <a:cs typeface="Century Gothic Paneuropean"/>
                          <a:sym typeface="Century Gothic Paneuropean"/>
                        </a:rPr>
                        <a:t>Комплексная</a:t>
                      </a:r>
                      <a:endParaRPr lang="en-US" sz="1100"/>
                    </a:p>
                    <a:p>
                      <a:pPr marL="480058" lvl="2" indent="-160019" algn="l">
                        <a:lnSpc>
                          <a:spcPts val="2939"/>
                        </a:lnSpc>
                        <a:buAutoNum type="arabicPeriod"/>
                      </a:pPr>
                      <a:r>
                        <a:rPr lang="en-US" sz="2099">
                          <a:solidFill>
                            <a:srgbClr val="000000"/>
                          </a:solidFill>
                          <a:latin typeface="Century Gothic Paneuropean"/>
                          <a:ea typeface="Century Gothic Paneuropean"/>
                          <a:cs typeface="Century Gothic Paneuropean"/>
                          <a:sym typeface="Century Gothic Paneuropean"/>
                        </a:rPr>
                        <a:t>Тематическая </a:t>
                      </a:r>
                    </a:p>
                    <a:p>
                      <a:pPr marL="480058" lvl="2" indent="-160019" algn="l">
                        <a:lnSpc>
                          <a:spcPts val="2939"/>
                        </a:lnSpc>
                        <a:buAutoNum type="arabicPeriod"/>
                      </a:pPr>
                      <a:r>
                        <a:rPr lang="en-US" sz="2099">
                          <a:solidFill>
                            <a:srgbClr val="000000"/>
                          </a:solidFill>
                          <a:latin typeface="Century Gothic Paneuropean"/>
                          <a:ea typeface="Century Gothic Paneuropean"/>
                          <a:cs typeface="Century Gothic Paneuropean"/>
                          <a:sym typeface="Century Gothic Paneuropean"/>
                        </a:rPr>
                        <a:t>Встречная</a:t>
                      </a:r>
                    </a:p>
                    <a:p>
                      <a:pPr marL="480058" lvl="2" indent="-160019" algn="l">
                        <a:lnSpc>
                          <a:spcPts val="2939"/>
                        </a:lnSpc>
                        <a:buAutoNum type="arabicPeriod"/>
                      </a:pPr>
                      <a:r>
                        <a:rPr lang="en-US" sz="2099">
                          <a:solidFill>
                            <a:srgbClr val="000000"/>
                          </a:solidFill>
                          <a:latin typeface="Century Gothic Paneuropean"/>
                          <a:ea typeface="Century Gothic Paneuropean"/>
                          <a:cs typeface="Century Gothic Paneuropean"/>
                          <a:sym typeface="Century Gothic Paneuropean"/>
                        </a:rPr>
                        <a:t>Хронометражное обследование</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480057" lvl="2" indent="-160019" algn="l">
                        <a:lnSpc>
                          <a:spcPts val="2939"/>
                        </a:lnSpc>
                        <a:buAutoNum type="arabicPeriod"/>
                        <a:defRPr/>
                      </a:pPr>
                      <a:r>
                        <a:rPr lang="en-US" sz="2099">
                          <a:solidFill>
                            <a:srgbClr val="514843"/>
                          </a:solidFill>
                          <a:latin typeface="Century Gothic Paneuropean"/>
                          <a:ea typeface="Century Gothic Paneuropean"/>
                          <a:cs typeface="Century Gothic Paneuropean"/>
                          <a:sym typeface="Century Gothic Paneuropean"/>
                        </a:rPr>
                        <a:t>Комплексная</a:t>
                      </a:r>
                      <a:endParaRPr lang="en-US" sz="1100"/>
                    </a:p>
                    <a:p>
                      <a:pPr marL="480057" lvl="2" indent="-160019" algn="l">
                        <a:lnSpc>
                          <a:spcPts val="2939"/>
                        </a:lnSpc>
                        <a:buAutoNum type="arabicPeriod"/>
                      </a:pPr>
                      <a:r>
                        <a:rPr lang="en-US" sz="2099">
                          <a:solidFill>
                            <a:srgbClr val="514843"/>
                          </a:solidFill>
                          <a:latin typeface="Century Gothic Paneuropean"/>
                          <a:ea typeface="Century Gothic Paneuropean"/>
                          <a:cs typeface="Century Gothic Paneuropean"/>
                          <a:sym typeface="Century Gothic Paneuropean"/>
                        </a:rPr>
                        <a:t>Тематическая </a:t>
                      </a:r>
                    </a:p>
                    <a:p>
                      <a:pPr marL="480057" lvl="2" indent="-160019" algn="l">
                        <a:lnSpc>
                          <a:spcPts val="2939"/>
                        </a:lnSpc>
                        <a:buAutoNum type="arabicPeriod"/>
                      </a:pPr>
                      <a:r>
                        <a:rPr lang="en-US" sz="2099">
                          <a:solidFill>
                            <a:srgbClr val="514843"/>
                          </a:solidFill>
                          <a:latin typeface="Century Gothic Paneuropean"/>
                          <a:ea typeface="Century Gothic Paneuropean"/>
                          <a:cs typeface="Century Gothic Paneuropean"/>
                          <a:sym typeface="Century Gothic Paneuropean"/>
                        </a:rPr>
                        <a:t>Встречная</a:t>
                      </a:r>
                    </a:p>
                    <a:p>
                      <a:pPr marL="480057" lvl="2" indent="-160019" algn="l">
                        <a:lnSpc>
                          <a:spcPts val="2939"/>
                        </a:lnSpc>
                        <a:buAutoNum type="arabicPeriod"/>
                      </a:pPr>
                      <a:r>
                        <a:rPr lang="en-US" sz="2099">
                          <a:solidFill>
                            <a:srgbClr val="514843"/>
                          </a:solidFill>
                          <a:latin typeface="Century Gothic Paneuropean"/>
                          <a:ea typeface="Century Gothic Paneuropean"/>
                          <a:cs typeface="Century Gothic Paneuropean"/>
                          <a:sym typeface="Century Gothic Paneuropean"/>
                        </a:rPr>
                        <a:t>Хронометражное обследование</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1"/>
                  </a:ext>
                </a:extLst>
              </a:tr>
              <a:tr h="4527270">
                <a:tc>
                  <a:txBody>
                    <a:bodyPr/>
                    <a:lstStyle/>
                    <a:p>
                      <a:pPr algn="l">
                        <a:lnSpc>
                          <a:spcPts val="2939"/>
                        </a:lnSpc>
                        <a:defRPr/>
                      </a:pPr>
                      <a:r>
                        <a:rPr lang="en-US" sz="2099">
                          <a:solidFill>
                            <a:srgbClr val="000000"/>
                          </a:solidFill>
                          <a:latin typeface="Century Gothic Paneuropean"/>
                          <a:ea typeface="Century Gothic Paneuropean"/>
                          <a:cs typeface="Century Gothic Paneuropean"/>
                          <a:sym typeface="Century Gothic Paneuropean"/>
                        </a:rPr>
                        <a:t>1) Периодические налоговые проверки на основе оценки степени риска</a:t>
                      </a:r>
                      <a:endParaRPr lang="en-US" sz="1100"/>
                    </a:p>
                    <a:p>
                      <a:pPr algn="l">
                        <a:lnSpc>
                          <a:spcPts val="2939"/>
                        </a:lnSpc>
                      </a:pPr>
                      <a:r>
                        <a:rPr lang="en-US" sz="2099">
                          <a:solidFill>
                            <a:srgbClr val="000000"/>
                          </a:solidFill>
                          <a:latin typeface="Century Gothic Paneuropean"/>
                          <a:ea typeface="Century Gothic Paneuropean"/>
                          <a:cs typeface="Century Gothic Paneuropean"/>
                          <a:sym typeface="Century Gothic Paneuropean"/>
                        </a:rPr>
                        <a:t>2) внеплановые налоговые проверки</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algn="l">
                        <a:lnSpc>
                          <a:spcPts val="2939"/>
                        </a:lnSpc>
                        <a:defRPr/>
                      </a:pPr>
                      <a:r>
                        <a:rPr lang="en-US" sz="2099">
                          <a:solidFill>
                            <a:srgbClr val="000000"/>
                          </a:solidFill>
                          <a:latin typeface="Century Gothic Paneuropean"/>
                          <a:ea typeface="Century Gothic Paneuropean"/>
                          <a:cs typeface="Century Gothic Paneuropean"/>
                          <a:sym typeface="Century Gothic Paneuropean"/>
                        </a:rPr>
                        <a:t>Отсутствует формальное деление на виды проверок: плановые и внеплановые</a:t>
                      </a:r>
                      <a:endParaRPr lang="en-US" sz="1100"/>
                    </a:p>
                    <a:p>
                      <a:pPr algn="l">
                        <a:lnSpc>
                          <a:spcPts val="2204"/>
                        </a:lnSpc>
                      </a:pPr>
                      <a:endParaRPr lang="en-US" sz="1100"/>
                    </a:p>
                    <a:p>
                      <a:pPr algn="l">
                        <a:lnSpc>
                          <a:spcPts val="2939"/>
                        </a:lnSpc>
                      </a:pPr>
                      <a:r>
                        <a:rPr lang="en-US" sz="2099">
                          <a:solidFill>
                            <a:srgbClr val="000000"/>
                          </a:solidFill>
                          <a:latin typeface="Century Gothic Paneuropean"/>
                          <a:ea typeface="Century Gothic Paneuropean"/>
                          <a:cs typeface="Century Gothic Paneuropean"/>
                          <a:sym typeface="Century Gothic Paneuropean"/>
                        </a:rPr>
                        <a:t>Вид проверок остался как требование ПК (пп. 4 п. 1 ст. 154 НК)</a:t>
                      </a:r>
                    </a:p>
                    <a:p>
                      <a:pPr algn="l">
                        <a:lnSpc>
                          <a:spcPts val="2204"/>
                        </a:lnSpc>
                      </a:pPr>
                      <a:endParaRPr lang="en-US" sz="2099">
                        <a:solidFill>
                          <a:srgbClr val="000000"/>
                        </a:solidFill>
                        <a:latin typeface="Century Gothic Paneuropean"/>
                        <a:ea typeface="Century Gothic Paneuropean"/>
                        <a:cs typeface="Century Gothic Paneuropean"/>
                        <a:sym typeface="Century Gothic Paneuropean"/>
                      </a:endParaRPr>
                    </a:p>
                    <a:p>
                      <a:pPr algn="l">
                        <a:lnSpc>
                          <a:spcPts val="2204"/>
                        </a:lnSpc>
                      </a:pPr>
                      <a:r>
                        <a:rPr lang="en-US" sz="2099">
                          <a:solidFill>
                            <a:srgbClr val="FF0000"/>
                          </a:solidFill>
                          <a:latin typeface="Century Gothic Paneuropean"/>
                          <a:ea typeface="Century Gothic Paneuropean"/>
                          <a:cs typeface="Century Gothic Paneuropean"/>
                          <a:sym typeface="Century Gothic Paneuropean"/>
                        </a:rPr>
                        <a:t>Основания налоговой проверки – Предписание (п. 2 ст. 153 НК) </a:t>
                      </a:r>
                    </a:p>
                    <a:p>
                      <a:pPr algn="l">
                        <a:lnSpc>
                          <a:spcPts val="2204"/>
                        </a:lnSpc>
                      </a:pPr>
                      <a:r>
                        <a:rPr lang="en-US" sz="2099">
                          <a:solidFill>
                            <a:srgbClr val="FF0000"/>
                          </a:solidFill>
                          <a:latin typeface="Century Gothic Paneuropean"/>
                          <a:ea typeface="Century Gothic Paneuropean"/>
                          <a:cs typeface="Century Gothic Paneuropean"/>
                          <a:sym typeface="Century Gothic Paneuropean"/>
                        </a:rPr>
                        <a:t>НО фактические основания назначения проверок указаны в Приказе министра МФ РК от 31.10.2025 г. № 659 «Об утверждении Правил и основания принятия решения органом государственных доходов о проведении налоговой проверки…» («Приказ 659»)</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TextBox 3"/>
          <p:cNvSpPr txBox="1"/>
          <p:nvPr/>
        </p:nvSpPr>
        <p:spPr>
          <a:xfrm>
            <a:off x="1028700" y="1214685"/>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ГЛАВНОЕ ИЗМЕНЕНИЕ: ПОЛНАЯ ОТМЕНА ПЕРЕОДИЧЕСКИХ ПРОВЕРОК</a:t>
            </a:r>
          </a:p>
        </p:txBody>
      </p:sp>
      <p:sp>
        <p:nvSpPr>
          <p:cNvPr id="4" name="Freeform 4"/>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ru-RU"/>
          </a:p>
        </p:txBody>
      </p:sp>
      <p:grpSp>
        <p:nvGrpSpPr>
          <p:cNvPr id="5" name="Group 5"/>
          <p:cNvGrpSpPr/>
          <p:nvPr/>
        </p:nvGrpSpPr>
        <p:grpSpPr>
          <a:xfrm>
            <a:off x="14975938" y="8862763"/>
            <a:ext cx="2374349" cy="432550"/>
            <a:chOff x="0" y="0"/>
            <a:chExt cx="3165799" cy="576733"/>
          </a:xfrm>
        </p:grpSpPr>
        <p:sp>
          <p:nvSpPr>
            <p:cNvPr id="6" name="Freeform 6"/>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7" name="TextBox 7"/>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214685"/>
            <a:ext cx="13569029" cy="379095"/>
          </a:xfrm>
          <a:prstGeom prst="rect">
            <a:avLst/>
          </a:prstGeom>
        </p:spPr>
        <p:txBody>
          <a:bodyPr lIns="0" tIns="0" rIns="0" bIns="0" rtlCol="0" anchor="t">
            <a:spAutoFit/>
          </a:bodyPr>
          <a:lstStyle/>
          <a:p>
            <a:pPr algn="l">
              <a:lnSpc>
                <a:spcPts val="3239"/>
              </a:lnSpc>
            </a:pPr>
            <a:r>
              <a:rPr lang="en-US" sz="2999" b="1">
                <a:solidFill>
                  <a:srgbClr val="F28346"/>
                </a:solidFill>
                <a:latin typeface="Century Gothic Paneuropean Bold"/>
                <a:ea typeface="Century Gothic Paneuropean Bold"/>
                <a:cs typeface="Century Gothic Paneuropean Bold"/>
                <a:sym typeface="Century Gothic Paneuropean Bold"/>
              </a:rPr>
              <a:t>СЛУЧАИ (ОСНОВАНИЯ) ДЛЯ НАЗНАЧЕНИЯ ПРОВЕРКИ</a:t>
            </a:r>
          </a:p>
        </p:txBody>
      </p:sp>
      <p:graphicFrame>
        <p:nvGraphicFramePr>
          <p:cNvPr id="3" name="Table 3"/>
          <p:cNvGraphicFramePr>
            <a:graphicFrameLocks noGrp="1"/>
          </p:cNvGraphicFramePr>
          <p:nvPr/>
        </p:nvGraphicFramePr>
        <p:xfrm>
          <a:off x="1028700" y="2321316"/>
          <a:ext cx="15265400" cy="6184900"/>
        </p:xfrm>
        <a:graphic>
          <a:graphicData uri="http://schemas.openxmlformats.org/drawingml/2006/table">
            <a:tbl>
              <a:tblPr/>
              <a:tblGrid>
                <a:gridCol w="7632700">
                  <a:extLst>
                    <a:ext uri="{9D8B030D-6E8A-4147-A177-3AD203B41FA5}">
                      <a16:colId xmlns:a16="http://schemas.microsoft.com/office/drawing/2014/main" val="20000"/>
                    </a:ext>
                  </a:extLst>
                </a:gridCol>
                <a:gridCol w="7632700">
                  <a:extLst>
                    <a:ext uri="{9D8B030D-6E8A-4147-A177-3AD203B41FA5}">
                      <a16:colId xmlns:a16="http://schemas.microsoft.com/office/drawing/2014/main" val="20001"/>
                    </a:ext>
                  </a:extLst>
                </a:gridCol>
              </a:tblGrid>
              <a:tr h="1301282">
                <a:tc>
                  <a:txBody>
                    <a:bodyPr/>
                    <a:lstStyle/>
                    <a:p>
                      <a:pPr algn="ctr">
                        <a:lnSpc>
                          <a:spcPts val="3499"/>
                        </a:lnSpc>
                        <a:defRPr/>
                      </a:pPr>
                      <a:r>
                        <a:rPr lang="en-US" sz="2499" b="1">
                          <a:solidFill>
                            <a:srgbClr val="000000"/>
                          </a:solidFill>
                          <a:latin typeface="Century Gothic Paneuropean Bold"/>
                          <a:ea typeface="Century Gothic Paneuropean Bold"/>
                          <a:cs typeface="Century Gothic Paneuropean Bold"/>
                          <a:sym typeface="Century Gothic Paneuropean Bold"/>
                        </a:rPr>
                        <a:t>2025 год</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tc>
                  <a:txBody>
                    <a:bodyPr/>
                    <a:lstStyle/>
                    <a:p>
                      <a:pPr algn="ctr">
                        <a:lnSpc>
                          <a:spcPts val="3499"/>
                        </a:lnSpc>
                        <a:defRPr/>
                      </a:pPr>
                      <a:r>
                        <a:rPr lang="en-US" sz="2499" b="1">
                          <a:solidFill>
                            <a:srgbClr val="000000"/>
                          </a:solidFill>
                          <a:latin typeface="Century Gothic Paneuropean Bold"/>
                          <a:ea typeface="Century Gothic Paneuropean Bold"/>
                          <a:cs typeface="Century Gothic Paneuropean Bold"/>
                          <a:sym typeface="Century Gothic Paneuropean Bold"/>
                        </a:rPr>
                        <a:t>2026 год</a:t>
                      </a:r>
                      <a:endParaRPr lang="en-US" sz="1100"/>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solidFill>
                      <a:srgbClr val="B2B4B5"/>
                    </a:solidFill>
                  </a:tcPr>
                </a:tc>
                <a:extLst>
                  <a:ext uri="{0D108BD9-81ED-4DB2-BD59-A6C34878D82A}">
                    <a16:rowId xmlns:a16="http://schemas.microsoft.com/office/drawing/2014/main" val="10000"/>
                  </a:ext>
                </a:extLst>
              </a:tr>
              <a:tr h="4883618">
                <a:tc>
                  <a:txBody>
                    <a:bodyPr/>
                    <a:lstStyle/>
                    <a:p>
                      <a:pPr marL="571495" lvl="2" indent="-190498" algn="l">
                        <a:lnSpc>
                          <a:spcPts val="3499"/>
                        </a:lnSpc>
                        <a:buAutoNum type="arabicPeriod"/>
                        <a:defRPr/>
                      </a:pPr>
                      <a:r>
                        <a:rPr lang="en-US" sz="2499">
                          <a:solidFill>
                            <a:srgbClr val="000000"/>
                          </a:solidFill>
                          <a:latin typeface="Century Gothic Paneuropean"/>
                          <a:ea typeface="Century Gothic Paneuropean"/>
                          <a:cs typeface="Century Gothic Paneuropean"/>
                          <a:sym typeface="Century Gothic Paneuropean"/>
                        </a:rPr>
                        <a:t>По графику СУР (периодические).</a:t>
                      </a:r>
                      <a:endParaRPr lang="en-US" sz="1100"/>
                    </a:p>
                    <a:p>
                      <a:pPr marL="571495" lvl="2" indent="-190498" algn="l">
                        <a:lnSpc>
                          <a:spcPts val="3499"/>
                        </a:lnSpc>
                        <a:buAutoNum type="arabicPeriod"/>
                      </a:pPr>
                      <a:r>
                        <a:rPr lang="en-US" sz="2499">
                          <a:solidFill>
                            <a:srgbClr val="000000"/>
                          </a:solidFill>
                          <a:latin typeface="Century Gothic Paneuropean"/>
                          <a:ea typeface="Century Gothic Paneuropean"/>
                          <a:cs typeface="Century Gothic Paneuropean"/>
                          <a:sym typeface="Century Gothic Paneuropean"/>
                        </a:rPr>
                        <a:t>По жалобам/заявлениям налогоплательщика.</a:t>
                      </a:r>
                    </a:p>
                    <a:p>
                      <a:pPr marL="571495" lvl="2" indent="-190498" algn="l">
                        <a:lnSpc>
                          <a:spcPts val="3499"/>
                        </a:lnSpc>
                        <a:buAutoNum type="arabicPeriod"/>
                      </a:pPr>
                      <a:r>
                        <a:rPr lang="en-US" sz="2499">
                          <a:solidFill>
                            <a:srgbClr val="000000"/>
                          </a:solidFill>
                          <a:latin typeface="Century Gothic Paneuropean"/>
                          <a:ea typeface="Century Gothic Paneuropean"/>
                          <a:cs typeface="Century Gothic Paneuropean"/>
                          <a:sym typeface="Century Gothic Paneuropean"/>
                        </a:rPr>
                        <a:t>По результатам камерального контроля.</a:t>
                      </a:r>
                    </a:p>
                    <a:p>
                      <a:pPr marL="571495" lvl="2" indent="-190498" algn="l">
                        <a:lnSpc>
                          <a:spcPts val="3499"/>
                        </a:lnSpc>
                        <a:buAutoNum type="arabicPeriod"/>
                      </a:pPr>
                      <a:r>
                        <a:rPr lang="en-US" sz="2499">
                          <a:solidFill>
                            <a:srgbClr val="000000"/>
                          </a:solidFill>
                          <a:latin typeface="Century Gothic Paneuropean"/>
                          <a:ea typeface="Century Gothic Paneuropean"/>
                          <a:cs typeface="Century Gothic Paneuropean"/>
                          <a:sym typeface="Century Gothic Paneuropean"/>
                        </a:rPr>
                        <a:t>По УПК РК.</a:t>
                      </a:r>
                    </a:p>
                    <a:p>
                      <a:pPr marL="571495" lvl="2" indent="-190498" algn="l">
                        <a:lnSpc>
                          <a:spcPts val="3499"/>
                        </a:lnSpc>
                        <a:buAutoNum type="arabicPeriod"/>
                      </a:pPr>
                      <a:r>
                        <a:rPr lang="en-US" sz="2499">
                          <a:solidFill>
                            <a:srgbClr val="000000"/>
                          </a:solidFill>
                          <a:latin typeface="Century Gothic Paneuropean"/>
                          <a:ea typeface="Century Gothic Paneuropean"/>
                          <a:cs typeface="Century Gothic Paneuropean"/>
                          <a:sym typeface="Century Gothic Paneuropean"/>
                        </a:rPr>
                        <a:t>При неисполнении уведомления налоговых органов.</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tc>
                  <a:txBody>
                    <a:bodyPr/>
                    <a:lstStyle/>
                    <a:p>
                      <a:pPr marL="571494" lvl="2" indent="-190498" algn="l">
                        <a:lnSpc>
                          <a:spcPts val="3499"/>
                        </a:lnSpc>
                        <a:buAutoNum type="arabicPeriod"/>
                        <a:defRPr/>
                      </a:pPr>
                      <a:r>
                        <a:rPr lang="en-US" sz="2499" dirty="0" err="1">
                          <a:solidFill>
                            <a:srgbClr val="514843"/>
                          </a:solidFill>
                          <a:latin typeface="Century Gothic Paneuropean"/>
                          <a:ea typeface="Century Gothic Paneuropean"/>
                          <a:cs typeface="Century Gothic Paneuropean"/>
                          <a:sym typeface="Century Gothic Paneuropean"/>
                        </a:rPr>
                        <a:t>По</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заявлению</a:t>
                      </a:r>
                      <a:r>
                        <a:rPr lang="en-US" sz="2499" dirty="0">
                          <a:solidFill>
                            <a:srgbClr val="514843"/>
                          </a:solidFill>
                          <a:latin typeface="Century Gothic Paneuropean"/>
                          <a:ea typeface="Century Gothic Paneuropean"/>
                          <a:cs typeface="Century Gothic Paneuropean"/>
                          <a:sym typeface="Century Gothic Paneuropean"/>
                        </a:rPr>
                        <a:t>/</a:t>
                      </a:r>
                      <a:r>
                        <a:rPr lang="en-US" sz="2499" dirty="0" err="1">
                          <a:solidFill>
                            <a:srgbClr val="514843"/>
                          </a:solidFill>
                          <a:latin typeface="Century Gothic Paneuropean"/>
                          <a:ea typeface="Century Gothic Paneuropean"/>
                          <a:cs typeface="Century Gothic Paneuropean"/>
                          <a:sym typeface="Century Gothic Paneuropean"/>
                        </a:rPr>
                        <a:t>требованию</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налогоплательщика</a:t>
                      </a:r>
                      <a:r>
                        <a:rPr lang="en-US" sz="2499" dirty="0">
                          <a:solidFill>
                            <a:srgbClr val="514843"/>
                          </a:solidFill>
                          <a:latin typeface="Century Gothic Paneuropean"/>
                          <a:ea typeface="Century Gothic Paneuropean"/>
                          <a:cs typeface="Century Gothic Paneuropean"/>
                          <a:sym typeface="Century Gothic Paneuropean"/>
                        </a:rPr>
                        <a:t>.</a:t>
                      </a:r>
                      <a:endParaRPr lang="en-US" sz="1100" dirty="0"/>
                    </a:p>
                    <a:p>
                      <a:pPr marL="571494" lvl="2" indent="-190498" algn="l">
                        <a:lnSpc>
                          <a:spcPts val="3499"/>
                        </a:lnSpc>
                        <a:buAutoNum type="arabicPeriod"/>
                      </a:pPr>
                      <a:r>
                        <a:rPr lang="en-US" sz="2499" dirty="0" err="1">
                          <a:solidFill>
                            <a:srgbClr val="514843"/>
                          </a:solidFill>
                          <a:latin typeface="Century Gothic Paneuropean"/>
                          <a:ea typeface="Century Gothic Paneuropean"/>
                          <a:cs typeface="Century Gothic Paneuropean"/>
                          <a:sym typeface="Century Gothic Paneuropean"/>
                        </a:rPr>
                        <a:t>По</a:t>
                      </a:r>
                      <a:r>
                        <a:rPr lang="en-US" sz="2499" dirty="0">
                          <a:solidFill>
                            <a:srgbClr val="514843"/>
                          </a:solidFill>
                          <a:latin typeface="Century Gothic Paneuropean"/>
                          <a:ea typeface="Century Gothic Paneuropean"/>
                          <a:cs typeface="Century Gothic Paneuropean"/>
                          <a:sym typeface="Century Gothic Paneuropean"/>
                        </a:rPr>
                        <a:t> УПК РК.</a:t>
                      </a:r>
                    </a:p>
                    <a:p>
                      <a:pPr marL="571494" lvl="2" indent="-190498" algn="l">
                        <a:lnSpc>
                          <a:spcPts val="3499"/>
                        </a:lnSpc>
                        <a:buAutoNum type="arabicPeriod"/>
                      </a:pPr>
                      <a:r>
                        <a:rPr lang="en-US" sz="2499" dirty="0" err="1">
                          <a:solidFill>
                            <a:srgbClr val="514843"/>
                          </a:solidFill>
                          <a:latin typeface="Century Gothic Paneuropean"/>
                          <a:ea typeface="Century Gothic Paneuropean"/>
                          <a:cs typeface="Century Gothic Paneuropean"/>
                          <a:sym typeface="Century Gothic Paneuropean"/>
                        </a:rPr>
                        <a:t>По</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решению</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налогового</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органа</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Главная</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проблема</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пп</a:t>
                      </a:r>
                      <a:r>
                        <a:rPr lang="en-US" sz="2499" dirty="0">
                          <a:solidFill>
                            <a:srgbClr val="514843"/>
                          </a:solidFill>
                          <a:latin typeface="Century Gothic Paneuropean"/>
                          <a:ea typeface="Century Gothic Paneuropean"/>
                          <a:cs typeface="Century Gothic Paneuropean"/>
                          <a:sym typeface="Century Gothic Paneuropean"/>
                        </a:rPr>
                        <a:t>. 3 п. 1 </a:t>
                      </a:r>
                      <a:r>
                        <a:rPr lang="en-US" sz="2499" dirty="0" err="1">
                          <a:solidFill>
                            <a:srgbClr val="514843"/>
                          </a:solidFill>
                          <a:latin typeface="Century Gothic Paneuropean"/>
                          <a:ea typeface="Century Gothic Paneuropean"/>
                          <a:cs typeface="Century Gothic Paneuropean"/>
                          <a:sym typeface="Century Gothic Paneuropean"/>
                        </a:rPr>
                        <a:t>ст</a:t>
                      </a:r>
                      <a:r>
                        <a:rPr lang="en-US" sz="2499" dirty="0">
                          <a:solidFill>
                            <a:srgbClr val="514843"/>
                          </a:solidFill>
                          <a:latin typeface="Century Gothic Paneuropean"/>
                          <a:ea typeface="Century Gothic Paneuropean"/>
                          <a:cs typeface="Century Gothic Paneuropean"/>
                          <a:sym typeface="Century Gothic Paneuropean"/>
                        </a:rPr>
                        <a:t>. 153 НК) </a:t>
                      </a:r>
                      <a:r>
                        <a:rPr lang="en-US" sz="2499" dirty="0" err="1">
                          <a:solidFill>
                            <a:srgbClr val="FF0000"/>
                          </a:solidFill>
                          <a:latin typeface="Century Gothic Paneuropean"/>
                          <a:ea typeface="Century Gothic Paneuropean"/>
                          <a:cs typeface="Century Gothic Paneuropean"/>
                          <a:sym typeface="Century Gothic Paneuropean"/>
                        </a:rPr>
                        <a:t>не</a:t>
                      </a:r>
                      <a:r>
                        <a:rPr lang="en-US" sz="2499" dirty="0">
                          <a:solidFill>
                            <a:srgbClr val="FF0000"/>
                          </a:solidFill>
                          <a:latin typeface="Century Gothic Paneuropean"/>
                          <a:ea typeface="Century Gothic Paneuropean"/>
                          <a:cs typeface="Century Gothic Paneuropean"/>
                          <a:sym typeface="Century Gothic Paneuropean"/>
                        </a:rPr>
                        <a:t> </a:t>
                      </a:r>
                      <a:r>
                        <a:rPr lang="en-US" sz="2499" dirty="0" err="1">
                          <a:solidFill>
                            <a:srgbClr val="FF0000"/>
                          </a:solidFill>
                          <a:latin typeface="Century Gothic Paneuropean"/>
                          <a:ea typeface="Century Gothic Paneuropean"/>
                          <a:cs typeface="Century Gothic Paneuropean"/>
                          <a:sym typeface="Century Gothic Paneuropean"/>
                        </a:rPr>
                        <a:t>контролируемое</a:t>
                      </a:r>
                      <a:r>
                        <a:rPr lang="en-US" sz="2499" dirty="0">
                          <a:solidFill>
                            <a:srgbClr val="FF0000"/>
                          </a:solidFill>
                          <a:latin typeface="Century Gothic Paneuropean"/>
                          <a:ea typeface="Century Gothic Paneuropean"/>
                          <a:cs typeface="Century Gothic Paneuropean"/>
                          <a:sym typeface="Century Gothic Paneuropean"/>
                        </a:rPr>
                        <a:t> </a:t>
                      </a:r>
                      <a:r>
                        <a:rPr lang="en-US" sz="2499" dirty="0" err="1">
                          <a:solidFill>
                            <a:srgbClr val="FF0000"/>
                          </a:solidFill>
                          <a:latin typeface="Century Gothic Paneuropean"/>
                          <a:ea typeface="Century Gothic Paneuropean"/>
                          <a:cs typeface="Century Gothic Paneuropean"/>
                          <a:sym typeface="Century Gothic Paneuropean"/>
                        </a:rPr>
                        <a:t>усмотрение</a:t>
                      </a:r>
                      <a:r>
                        <a:rPr lang="en-US" sz="2499" dirty="0">
                          <a:solidFill>
                            <a:srgbClr val="FF0000"/>
                          </a:solidFill>
                          <a:latin typeface="Century Gothic Paneuropean"/>
                          <a:ea typeface="Century Gothic Paneuropean"/>
                          <a:cs typeface="Century Gothic Paneuropean"/>
                          <a:sym typeface="Century Gothic Paneuropean"/>
                        </a:rPr>
                        <a:t> </a:t>
                      </a:r>
                      <a:r>
                        <a:rPr lang="en-US" sz="2499" dirty="0" err="1">
                          <a:solidFill>
                            <a:srgbClr val="FF0000"/>
                          </a:solidFill>
                          <a:latin typeface="Century Gothic Paneuropean"/>
                          <a:ea typeface="Century Gothic Paneuropean"/>
                          <a:cs typeface="Century Gothic Paneuropean"/>
                          <a:sym typeface="Century Gothic Paneuropean"/>
                        </a:rPr>
                        <a:t>поскольку</a:t>
                      </a:r>
                      <a:r>
                        <a:rPr lang="en-US" sz="2499" dirty="0">
                          <a:solidFill>
                            <a:srgbClr val="FF0000"/>
                          </a:solidFill>
                          <a:latin typeface="Century Gothic Paneuropean"/>
                          <a:ea typeface="Century Gothic Paneuropean"/>
                          <a:cs typeface="Century Gothic Paneuropean"/>
                          <a:sym typeface="Century Gothic Paneuropean"/>
                        </a:rPr>
                        <a:t> </a:t>
                      </a:r>
                      <a:r>
                        <a:rPr lang="en-US" sz="2499" dirty="0" err="1">
                          <a:solidFill>
                            <a:srgbClr val="FF0000"/>
                          </a:solidFill>
                          <a:latin typeface="Century Gothic Paneuropean"/>
                          <a:ea typeface="Century Gothic Paneuropean"/>
                          <a:cs typeface="Century Gothic Paneuropean"/>
                          <a:sym typeface="Century Gothic Paneuropean"/>
                        </a:rPr>
                        <a:t>регулируется</a:t>
                      </a:r>
                      <a:r>
                        <a:rPr lang="en-US" sz="2499" dirty="0">
                          <a:solidFill>
                            <a:srgbClr val="FF0000"/>
                          </a:solidFill>
                          <a:latin typeface="Century Gothic Paneuropean"/>
                          <a:ea typeface="Century Gothic Paneuropean"/>
                          <a:cs typeface="Century Gothic Paneuropean"/>
                          <a:sym typeface="Century Gothic Paneuropean"/>
                        </a:rPr>
                        <a:t> </a:t>
                      </a:r>
                      <a:r>
                        <a:rPr lang="en-US" sz="2499" dirty="0" err="1">
                          <a:solidFill>
                            <a:srgbClr val="FF0000"/>
                          </a:solidFill>
                          <a:latin typeface="Century Gothic Paneuropean"/>
                          <a:ea typeface="Century Gothic Paneuropean"/>
                          <a:cs typeface="Century Gothic Paneuropean"/>
                          <a:sym typeface="Century Gothic Paneuropean"/>
                        </a:rPr>
                        <a:t>Приказом</a:t>
                      </a:r>
                      <a:r>
                        <a:rPr lang="en-US" sz="2499" dirty="0">
                          <a:solidFill>
                            <a:srgbClr val="FF0000"/>
                          </a:solidFill>
                          <a:latin typeface="Century Gothic Paneuropean"/>
                          <a:ea typeface="Century Gothic Paneuropean"/>
                          <a:cs typeface="Century Gothic Paneuropean"/>
                          <a:sym typeface="Century Gothic Paneuropean"/>
                        </a:rPr>
                        <a:t> 659</a:t>
                      </a:r>
                    </a:p>
                    <a:p>
                      <a:pPr marL="571494" lvl="2" indent="-190498" algn="l">
                        <a:lnSpc>
                          <a:spcPts val="3499"/>
                        </a:lnSpc>
                        <a:buAutoNum type="arabicPeriod"/>
                      </a:pPr>
                      <a:r>
                        <a:rPr lang="en-US" sz="2499" dirty="0" err="1">
                          <a:solidFill>
                            <a:srgbClr val="514843"/>
                          </a:solidFill>
                          <a:latin typeface="Century Gothic Paneuropean"/>
                          <a:ea typeface="Century Gothic Paneuropean"/>
                          <a:cs typeface="Century Gothic Paneuropean"/>
                          <a:sym typeface="Century Gothic Paneuropean"/>
                        </a:rPr>
                        <a:t>При</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истечении</a:t>
                      </a:r>
                      <a:r>
                        <a:rPr lang="en-US" sz="2499" dirty="0">
                          <a:solidFill>
                            <a:srgbClr val="514843"/>
                          </a:solidFill>
                          <a:latin typeface="Century Gothic Paneuropean"/>
                          <a:ea typeface="Century Gothic Paneuropean"/>
                          <a:cs typeface="Century Gothic Paneuropean"/>
                          <a:sym typeface="Century Gothic Paneuropean"/>
                        </a:rPr>
                        <a:t> срока </a:t>
                      </a:r>
                      <a:r>
                        <a:rPr lang="en-US" sz="2499" dirty="0" err="1">
                          <a:solidFill>
                            <a:srgbClr val="514843"/>
                          </a:solidFill>
                          <a:latin typeface="Century Gothic Paneuropean"/>
                          <a:ea typeface="Century Gothic Paneuropean"/>
                          <a:cs typeface="Century Gothic Paneuropean"/>
                          <a:sym typeface="Century Gothic Paneuropean"/>
                        </a:rPr>
                        <a:t>контракта</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на</a:t>
                      </a:r>
                      <a:r>
                        <a:rPr lang="en-US" sz="2499" dirty="0">
                          <a:solidFill>
                            <a:srgbClr val="514843"/>
                          </a:solidFill>
                          <a:latin typeface="Century Gothic Paneuropean"/>
                          <a:ea typeface="Century Gothic Paneuropean"/>
                          <a:cs typeface="Century Gothic Paneuropean"/>
                          <a:sym typeface="Century Gothic Paneuropean"/>
                        </a:rPr>
                        <a:t> </a:t>
                      </a:r>
                      <a:r>
                        <a:rPr lang="en-US" sz="2499" dirty="0" err="1">
                          <a:solidFill>
                            <a:srgbClr val="514843"/>
                          </a:solidFill>
                          <a:latin typeface="Century Gothic Paneuropean"/>
                          <a:ea typeface="Century Gothic Paneuropean"/>
                          <a:cs typeface="Century Gothic Paneuropean"/>
                          <a:sym typeface="Century Gothic Paneuropean"/>
                        </a:rPr>
                        <a:t>недропользование</a:t>
                      </a:r>
                      <a:r>
                        <a:rPr lang="en-US" sz="2499" dirty="0">
                          <a:solidFill>
                            <a:srgbClr val="514843"/>
                          </a:solidFill>
                          <a:latin typeface="Century Gothic Paneuropean"/>
                          <a:ea typeface="Century Gothic Paneuropean"/>
                          <a:cs typeface="Century Gothic Paneuropean"/>
                          <a:sym typeface="Century Gothic Paneuropean"/>
                        </a:rPr>
                        <a:t>.</a:t>
                      </a:r>
                    </a:p>
                  </a:txBody>
                  <a:tcPr marL="190500" marR="190500" marT="190500" marB="190500" anchor="ctr">
                    <a:lnL w="38100" cap="flat" cmpd="sng" algn="ctr">
                      <a:solidFill>
                        <a:srgbClr val="9A9D9F"/>
                      </a:solidFill>
                      <a:prstDash val="solid"/>
                      <a:round/>
                      <a:headEnd type="none" w="med" len="med"/>
                      <a:tailEnd type="none" w="med" len="med"/>
                    </a:lnL>
                    <a:lnR w="38100" cap="flat" cmpd="sng" algn="ctr">
                      <a:solidFill>
                        <a:srgbClr val="9A9D9F"/>
                      </a:solidFill>
                      <a:prstDash val="solid"/>
                      <a:round/>
                      <a:headEnd type="none" w="med" len="med"/>
                      <a:tailEnd type="none" w="med" len="med"/>
                    </a:lnR>
                    <a:lnT w="38100" cap="flat" cmpd="sng" algn="ctr">
                      <a:solidFill>
                        <a:srgbClr val="9A9D9F"/>
                      </a:solidFill>
                      <a:prstDash val="solid"/>
                      <a:round/>
                      <a:headEnd type="none" w="med" len="med"/>
                      <a:tailEnd type="none" w="med" len="med"/>
                    </a:lnT>
                    <a:lnB w="38100" cap="flat" cmpd="sng" algn="ctr">
                      <a:solidFill>
                        <a:srgbClr val="9A9D9F"/>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Freeform 4"/>
          <p:cNvSpPr/>
          <p:nvPr/>
        </p:nvSpPr>
        <p:spPr>
          <a:xfrm>
            <a:off x="15480418" y="767489"/>
            <a:ext cx="2274182" cy="1197281"/>
          </a:xfrm>
          <a:custGeom>
            <a:avLst/>
            <a:gdLst/>
            <a:ahLst/>
            <a:cxnLst/>
            <a:rect l="l" t="t" r="r" b="b"/>
            <a:pathLst>
              <a:path w="2274182" h="1197281">
                <a:moveTo>
                  <a:pt x="0" y="0"/>
                </a:moveTo>
                <a:lnTo>
                  <a:pt x="2274182" y="0"/>
                </a:lnTo>
                <a:lnTo>
                  <a:pt x="2274182" y="1197281"/>
                </a:lnTo>
                <a:lnTo>
                  <a:pt x="0" y="11972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ru-RU"/>
          </a:p>
        </p:txBody>
      </p:sp>
      <p:grpSp>
        <p:nvGrpSpPr>
          <p:cNvPr id="5" name="Group 5"/>
          <p:cNvGrpSpPr/>
          <p:nvPr/>
        </p:nvGrpSpPr>
        <p:grpSpPr>
          <a:xfrm>
            <a:off x="14975938" y="8862763"/>
            <a:ext cx="2374349" cy="432550"/>
            <a:chOff x="0" y="0"/>
            <a:chExt cx="3165799" cy="576733"/>
          </a:xfrm>
        </p:grpSpPr>
        <p:sp>
          <p:nvSpPr>
            <p:cNvPr id="6" name="Freeform 6"/>
            <p:cNvSpPr/>
            <p:nvPr/>
          </p:nvSpPr>
          <p:spPr>
            <a:xfrm>
              <a:off x="0" y="0"/>
              <a:ext cx="3165799" cy="576733"/>
            </a:xfrm>
            <a:custGeom>
              <a:avLst/>
              <a:gdLst/>
              <a:ahLst/>
              <a:cxnLst/>
              <a:rect l="l" t="t" r="r" b="b"/>
              <a:pathLst>
                <a:path w="3165799" h="576733">
                  <a:moveTo>
                    <a:pt x="0" y="0"/>
                  </a:moveTo>
                  <a:lnTo>
                    <a:pt x="3165799" y="0"/>
                  </a:lnTo>
                  <a:lnTo>
                    <a:pt x="3165799" y="576733"/>
                  </a:lnTo>
                  <a:lnTo>
                    <a:pt x="0" y="576733"/>
                  </a:lnTo>
                  <a:close/>
                </a:path>
              </a:pathLst>
            </a:custGeom>
            <a:solidFill>
              <a:srgbClr val="000000">
                <a:alpha val="0"/>
              </a:srgbClr>
            </a:solidFill>
          </p:spPr>
          <p:txBody>
            <a:bodyPr/>
            <a:lstStyle/>
            <a:p>
              <a:endParaRPr lang="ru-RU"/>
            </a:p>
          </p:txBody>
        </p:sp>
        <p:sp>
          <p:nvSpPr>
            <p:cNvPr id="7" name="TextBox 7"/>
            <p:cNvSpPr txBox="1"/>
            <p:nvPr/>
          </p:nvSpPr>
          <p:spPr>
            <a:xfrm>
              <a:off x="0" y="-19050"/>
              <a:ext cx="3165799" cy="595783"/>
            </a:xfrm>
            <a:prstGeom prst="rect">
              <a:avLst/>
            </a:prstGeom>
          </p:spPr>
          <p:txBody>
            <a:bodyPr lIns="0" tIns="0" rIns="0" bIns="0" rtlCol="0" anchor="t"/>
            <a:lstStyle/>
            <a:p>
              <a:pPr algn="r">
                <a:lnSpc>
                  <a:spcPts val="2379"/>
                </a:lnSpc>
              </a:pPr>
              <a:r>
                <a:rPr lang="en-US" sz="1699" spc="-3">
                  <a:solidFill>
                    <a:srgbClr val="3C3B3C"/>
                  </a:solidFill>
                  <a:latin typeface="Century Gothic Paneuropean"/>
                  <a:ea typeface="Century Gothic Paneuropean"/>
                  <a:cs typeface="Century Gothic Paneuropean"/>
                  <a:sym typeface="Century Gothic Paneuropean"/>
                </a:rPr>
                <a:t>kplaw.kz</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6215</Words>
  <Application>Microsoft Office PowerPoint</Application>
  <PresentationFormat>Произвольный</PresentationFormat>
  <Paragraphs>776</Paragraphs>
  <Slides>38</Slides>
  <Notes>16</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38</vt:i4>
      </vt:variant>
    </vt:vector>
  </HeadingPairs>
  <TitlesOfParts>
    <vt:vector size="52" baseType="lpstr">
      <vt:lpstr>Calibri</vt:lpstr>
      <vt:lpstr>Gotham Cond Medium</vt:lpstr>
      <vt:lpstr>Century Gothic Bold</vt:lpstr>
      <vt:lpstr>Arial</vt:lpstr>
      <vt:lpstr>Century Gothic Paneuropean</vt:lpstr>
      <vt:lpstr>Century Gothic</vt:lpstr>
      <vt:lpstr>Carlito Bold</vt:lpstr>
      <vt:lpstr>Century Gothic Paneuropean Bold</vt:lpstr>
      <vt:lpstr>Gotham Bold</vt:lpstr>
      <vt:lpstr>Calibri (MS) Bold</vt:lpstr>
      <vt:lpstr>Gotham Cond Black</vt:lpstr>
      <vt:lpstr>Calibri (MS)</vt:lpstr>
      <vt:lpstr>Gotham Cond</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15.01.26.Налоговые проверки 2026 (Кассильгов Р.А) (1).pptx</dc:title>
  <dc:creator>user</dc:creator>
  <cp:lastModifiedBy>Ravil Kassilgov</cp:lastModifiedBy>
  <cp:revision>5</cp:revision>
  <dcterms:created xsi:type="dcterms:W3CDTF">2006-08-16T00:00:00Z</dcterms:created>
  <dcterms:modified xsi:type="dcterms:W3CDTF">2026-01-15T09:05:00Z</dcterms:modified>
  <dc:identifier>DAG-db8q8zA</dc:identifier>
</cp:coreProperties>
</file>