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9" d="100"/>
          <a:sy n="89" d="100"/>
        </p:scale>
        <p:origin x="-403" y="2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58368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E913A"/>
                </a:solidFill>
                <a:latin typeface="Aptos"/>
              </a:rPr>
              <a:t>ТЕМА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078992"/>
            <a:ext cx="106070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dirty="0" err="1">
                <a:solidFill>
                  <a:srgbClr val="FFFFFF"/>
                </a:solidFill>
                <a:latin typeface="Aptos"/>
              </a:rPr>
              <a:t>Банкротство</a:t>
            </a:r>
            <a:r>
              <a:rPr sz="30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Aptos"/>
              </a:rPr>
              <a:t>физических</a:t>
            </a:r>
            <a:r>
              <a:rPr sz="30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Aptos"/>
              </a:rPr>
              <a:t>лиц</a:t>
            </a:r>
            <a:r>
              <a:rPr sz="3000" b="1" dirty="0">
                <a:solidFill>
                  <a:srgbClr val="FFFFFF"/>
                </a:solidFill>
                <a:latin typeface="Aptos"/>
              </a:rPr>
              <a:t> в РК:</a:t>
            </a:r>
            <a:r>
              <a:rPr dirty="0"/>
              <a:t/>
            </a:r>
            <a:br>
              <a:rPr dirty="0"/>
            </a:br>
            <a:r>
              <a:rPr dirty="0" err="1">
                <a:solidFill>
                  <a:schemeClr val="bg1"/>
                </a:solidFill>
              </a:rPr>
              <a:t>Основные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проблемы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на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практике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3232" y="2578608"/>
            <a:ext cx="91440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3063240"/>
            <a:ext cx="10972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E913A"/>
                </a:solidFill>
                <a:latin typeface="Aptos"/>
              </a:rPr>
              <a:t>СПИКЕР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364992"/>
            <a:ext cx="5577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Куйкабаева Динара Бекеновна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730752"/>
            <a:ext cx="6217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CDD5E0"/>
                </a:solidFill>
                <a:latin typeface="Aptos"/>
              </a:rPr>
              <a:t>судья Медеуского районного суда г. Алматы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2280" y="3063240"/>
            <a:ext cx="10972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E913A"/>
                </a:solidFill>
                <a:latin typeface="Aptos"/>
              </a:rPr>
              <a:t>СПИКЕР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12280" y="3364992"/>
            <a:ext cx="4389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Еділ Ахметқалиев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2280" y="3730752"/>
            <a:ext cx="448056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dirty="0" err="1">
                <a:solidFill>
                  <a:srgbClr val="CDD5E0"/>
                </a:solidFill>
                <a:latin typeface="Aptos"/>
              </a:rPr>
              <a:t>Юрист</a:t>
            </a:r>
            <a:r>
              <a:rPr sz="1300" b="0" dirty="0">
                <a:solidFill>
                  <a:srgbClr val="CDD5E0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CDD5E0"/>
                </a:solidFill>
                <a:latin typeface="Aptos"/>
              </a:rPr>
              <a:t>по</a:t>
            </a:r>
            <a:r>
              <a:rPr sz="1300" b="0" dirty="0">
                <a:solidFill>
                  <a:srgbClr val="CDD5E0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CDD5E0"/>
                </a:solidFill>
                <a:latin typeface="Aptos"/>
              </a:rPr>
              <a:t>банкротству</a:t>
            </a:r>
            <a:r>
              <a:rPr dirty="0"/>
              <a:t/>
            </a:r>
            <a:br>
              <a:rPr dirty="0"/>
            </a:br>
            <a:r>
              <a:rPr dirty="0" err="1">
                <a:solidFill>
                  <a:schemeClr val="bg1"/>
                </a:solidFill>
              </a:rPr>
              <a:t>физических</a:t>
            </a:r>
            <a:r>
              <a:rPr dirty="0">
                <a:solidFill>
                  <a:schemeClr val="bg1"/>
                </a:solidFill>
              </a:rPr>
              <a:t> и </a:t>
            </a:r>
            <a:r>
              <a:rPr dirty="0" err="1">
                <a:solidFill>
                  <a:schemeClr val="bg1"/>
                </a:solidFill>
              </a:rPr>
              <a:t>юридических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лиц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3232" y="4956048"/>
            <a:ext cx="10698480" cy="32004"/>
          </a:xfrm>
          <a:prstGeom prst="rect">
            <a:avLst/>
          </a:prstGeom>
          <a:solidFill>
            <a:srgbClr val="3D4E68"/>
          </a:solidFill>
          <a:ln>
            <a:solidFill>
              <a:srgbClr val="3D4E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13232" y="525780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Тел.: +7 705 991 0109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" y="562356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Aptos"/>
              </a:rPr>
              <a:t>E-mail: pravovoy.gid1@gmail.com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61320" y="6144768"/>
            <a:ext cx="822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CDD5E0"/>
                </a:solidFill>
                <a:latin typeface="Aptos"/>
              </a:rP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>
                <a:solidFill>
                  <a:srgbClr val="131F34"/>
                </a:solidFill>
                <a:latin typeface="Aptos"/>
              </a:rPr>
              <a:t>1. Банкротство граждан в РК: общая характеристика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96696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00" b="0">
                <a:solidFill>
                  <a:srgbClr val="697482"/>
                </a:solidFill>
                <a:latin typeface="Aptos"/>
              </a:rPr>
              <a:t>Правовая рамка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10972800" cy="914400"/>
          </a:xfrm>
          <a:prstGeom prst="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627632"/>
            <a:ext cx="438912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900" b="1">
                <a:solidFill>
                  <a:srgbClr val="131F34"/>
                </a:solidFill>
                <a:latin typeface="Aptos"/>
              </a:rPr>
              <a:t>Закон РК от 30.12.2022 № 178-VII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965960"/>
            <a:ext cx="996696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0">
                <a:solidFill>
                  <a:srgbClr val="697482"/>
                </a:solidFill>
                <a:latin typeface="Aptos"/>
              </a:rPr>
              <a:t>«О восстановлении платежеспособности и банкротстве граждан Республики Казахстан»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64922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02834"/>
                </a:solidFill>
                <a:latin typeface="Aptos"/>
              </a:defRPr>
            </a:pPr>
            <a:r>
              <a:t>• Закон устанавливает три самостоятельных механизма урегулирования долгов граждан.</a:t>
            </a:r>
          </a:p>
          <a:p>
            <a:pPr>
              <a:spcAft>
                <a:spcPts val="800"/>
              </a:spcAft>
              <a:defRPr sz="1700">
                <a:solidFill>
                  <a:srgbClr val="202834"/>
                </a:solidFill>
                <a:latin typeface="Aptos"/>
              </a:defRPr>
            </a:pPr>
            <a:r>
              <a:t>• Задача процедуры — не только списание обязательств, но и установление реального финансового положения.</a:t>
            </a:r>
          </a:p>
          <a:p>
            <a:pPr>
              <a:spcAft>
                <a:spcPts val="800"/>
              </a:spcAft>
              <a:defRPr sz="1700">
                <a:solidFill>
                  <a:srgbClr val="202834"/>
                </a:solidFill>
                <a:latin typeface="Aptos"/>
              </a:defRPr>
            </a:pPr>
            <a:r>
              <a:t>• Баланс: защита добросовестного должника ↔ права кредиторов.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26679" y="2743200"/>
            <a:ext cx="3063240" cy="2240280"/>
          </a:xfrm>
          <a:prstGeom prst="round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01000" y="2999232"/>
            <a:ext cx="251460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500" b="1">
                <a:solidFill>
                  <a:srgbClr val="BE913A"/>
                </a:solidFill>
                <a:latin typeface="Aptos"/>
              </a:rPr>
              <a:t>Фокус практики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2447" y="3566160"/>
            <a:ext cx="2251706" cy="116955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1" dirty="0" err="1">
                <a:solidFill>
                  <a:srgbClr val="FFFFFF"/>
                </a:solidFill>
                <a:latin typeface="Aptos"/>
              </a:rPr>
              <a:t>Доказательства</a:t>
            </a:r>
            <a:r>
              <a:rPr dirty="0"/>
              <a:t/>
            </a:r>
            <a:br>
              <a:rPr dirty="0"/>
            </a:br>
            <a:r>
              <a:rPr dirty="0" err="1">
                <a:solidFill>
                  <a:schemeClr val="bg1"/>
                </a:solidFill>
              </a:rPr>
              <a:t>Добросовестность</a:t>
            </a:r>
            <a:r>
              <a:rPr dirty="0">
                <a:solidFill>
                  <a:schemeClr val="bg1"/>
                </a:solidFill>
              </a:rPr>
              <a:t/>
            </a:r>
            <a:br>
              <a:rPr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Имущество</a:t>
            </a:r>
            <a:r>
              <a:rPr dirty="0">
                <a:solidFill>
                  <a:schemeClr val="bg1"/>
                </a:solidFill>
              </a:rPr>
              <a:t/>
            </a:r>
            <a:br>
              <a:rPr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Платежеспособность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2960" y="5715000"/>
            <a:ext cx="594360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000" b="0">
                <a:solidFill>
                  <a:srgbClr val="697482"/>
                </a:solidFill>
                <a:latin typeface="Aptos"/>
              </a:rPr>
              <a:t>Актуальная редакция Закона — 12.07.2026.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>
                <a:solidFill>
                  <a:srgbClr val="131F34"/>
                </a:solidFill>
                <a:latin typeface="Aptos"/>
              </a:rPr>
              <a:t>2. Процедуры, применяемые в отношении граждан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94360" y="1508760"/>
            <a:ext cx="3337560" cy="3200400"/>
          </a:xfrm>
          <a:prstGeom prst="roundRect">
            <a:avLst/>
          </a:prstGeom>
          <a:solidFill>
            <a:srgbClr val="F4F6F9"/>
          </a:solidFill>
          <a:ln>
            <a:solidFill>
              <a:srgbClr val="255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1508760"/>
            <a:ext cx="3337560" cy="594360"/>
          </a:xfrm>
          <a:prstGeom prst="rect">
            <a:avLst/>
          </a:prstGeom>
          <a:solidFill>
            <a:srgbClr val="25548C"/>
          </a:solidFill>
          <a:ln>
            <a:solidFill>
              <a:srgbClr val="255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08760"/>
            <a:ext cx="3063240" cy="4114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ptos"/>
              </a:rPr>
              <a:t>ВНЕСУДЕБНОЕ</a:t>
            </a:r>
            <a:r>
              <a:rPr dirty="0"/>
              <a:t/>
            </a:r>
            <a:br>
              <a:rPr dirty="0"/>
            </a:br>
            <a:r>
              <a:rPr dirty="0"/>
              <a:t>БАНКРОТСТВО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0973" y="2534781"/>
            <a:ext cx="2633477" cy="5539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" b="1" dirty="0" err="1">
                <a:solidFill>
                  <a:srgbClr val="131F34"/>
                </a:solidFill>
                <a:latin typeface="Aptos"/>
              </a:rPr>
              <a:t>Условия</a:t>
            </a:r>
            <a:r>
              <a:rPr sz="1500" b="1" dirty="0">
                <a:solidFill>
                  <a:srgbClr val="131F34"/>
                </a:solidFill>
                <a:latin typeface="Aptos"/>
              </a:rPr>
              <a:t>, </a:t>
            </a:r>
            <a:r>
              <a:rPr sz="1500" b="1" dirty="0" err="1">
                <a:solidFill>
                  <a:srgbClr val="131F34"/>
                </a:solidFill>
                <a:latin typeface="Aptos"/>
              </a:rPr>
              <a:t>установленные</a:t>
            </a:r>
            <a:r>
              <a:rPr sz="1500" b="1" dirty="0">
                <a:solidFill>
                  <a:srgbClr val="131F34"/>
                </a:solidFill>
                <a:latin typeface="Aptos"/>
              </a:rPr>
              <a:t> </a:t>
            </a:r>
            <a:endParaRPr lang="ru-RU" sz="1500" b="1" dirty="0" smtClean="0">
              <a:solidFill>
                <a:srgbClr val="131F34"/>
              </a:solidFill>
              <a:latin typeface="Aptos"/>
            </a:endParaRPr>
          </a:p>
          <a:p>
            <a:pPr algn="ctr"/>
            <a:r>
              <a:rPr sz="1500" b="1" dirty="0" err="1" smtClean="0">
                <a:solidFill>
                  <a:srgbClr val="131F34"/>
                </a:solidFill>
                <a:latin typeface="Aptos"/>
              </a:rPr>
              <a:t>Законом</a:t>
            </a:r>
            <a:endParaRPr sz="1500" b="1" dirty="0">
              <a:solidFill>
                <a:srgbClr val="131F34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680" y="3520440"/>
            <a:ext cx="2788920" cy="8229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0">
                <a:solidFill>
                  <a:srgbClr val="697482"/>
                </a:solidFill>
                <a:latin typeface="Aptos"/>
              </a:rPr>
              <a:t>Главное — соответствие</a:t>
            </a:r>
            <a:r>
              <a:t/>
            </a:r>
            <a:br/>
            <a:r>
              <a:t>критериям процедуры.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6552" y="1508760"/>
            <a:ext cx="3337560" cy="3200400"/>
          </a:xfrm>
          <a:prstGeom prst="roundRect">
            <a:avLst/>
          </a:prstGeom>
          <a:solidFill>
            <a:srgbClr val="F4F6F9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16552" y="1508760"/>
            <a:ext cx="3337560" cy="594360"/>
          </a:xfrm>
          <a:prstGeom prst="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289088" y="1508760"/>
            <a:ext cx="1592487" cy="615553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ptos"/>
              </a:rPr>
              <a:t>СУДЕБНОЕ</a:t>
            </a:r>
            <a:r>
              <a:rPr dirty="0"/>
              <a:t/>
            </a:r>
            <a:br>
              <a:rPr dirty="0"/>
            </a:br>
            <a:r>
              <a:rPr dirty="0">
                <a:solidFill>
                  <a:schemeClr val="bg1"/>
                </a:solidFill>
              </a:rPr>
              <a:t>БАНКРОТСТВО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5957" y="2534781"/>
            <a:ext cx="2847895" cy="5539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" b="1" dirty="0" err="1">
                <a:solidFill>
                  <a:srgbClr val="131F34"/>
                </a:solidFill>
                <a:latin typeface="Aptos"/>
              </a:rPr>
              <a:t>Судебная</a:t>
            </a:r>
            <a:r>
              <a:rPr sz="1500" b="1" dirty="0">
                <a:solidFill>
                  <a:srgbClr val="131F34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31F34"/>
                </a:solidFill>
                <a:latin typeface="Aptos"/>
              </a:rPr>
              <a:t>процедура</a:t>
            </a:r>
            <a:r>
              <a:rPr sz="1500" b="1" dirty="0">
                <a:solidFill>
                  <a:srgbClr val="131F34"/>
                </a:solidFill>
                <a:latin typeface="Aptos"/>
              </a:rPr>
              <a:t> + </a:t>
            </a:r>
            <a:endParaRPr lang="ru-RU" sz="1500" b="1" dirty="0" smtClean="0">
              <a:solidFill>
                <a:srgbClr val="131F34"/>
              </a:solidFill>
              <a:latin typeface="Aptos"/>
            </a:endParaRPr>
          </a:p>
          <a:p>
            <a:pPr algn="ctr"/>
            <a:r>
              <a:rPr sz="1500" b="1" dirty="0" err="1" smtClean="0">
                <a:solidFill>
                  <a:srgbClr val="131F34"/>
                </a:solidFill>
                <a:latin typeface="Aptos"/>
              </a:rPr>
              <a:t>финансовый</a:t>
            </a:r>
            <a:r>
              <a:rPr sz="1500" b="1" dirty="0" smtClean="0">
                <a:solidFill>
                  <a:srgbClr val="131F34"/>
                </a:solidFill>
                <a:latin typeface="Aptos"/>
              </a:rPr>
              <a:t> </a:t>
            </a:r>
            <a:r>
              <a:rPr sz="1500" b="1" dirty="0" err="1" smtClean="0">
                <a:solidFill>
                  <a:srgbClr val="131F34"/>
                </a:solidFill>
                <a:latin typeface="Aptos"/>
              </a:rPr>
              <a:t>управляющий</a:t>
            </a:r>
            <a:endParaRPr sz="1500" b="1" dirty="0">
              <a:solidFill>
                <a:srgbClr val="131F34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90872" y="3520440"/>
            <a:ext cx="2788920" cy="8229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0">
                <a:solidFill>
                  <a:srgbClr val="697482"/>
                </a:solidFill>
                <a:latin typeface="Aptos"/>
              </a:rPr>
              <a:t>Главное — доказать</a:t>
            </a:r>
            <a:r>
              <a:t/>
            </a:r>
            <a:br/>
            <a:r>
              <a:t>финансовое состояние.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38744" y="1508760"/>
            <a:ext cx="3337560" cy="3200400"/>
          </a:xfrm>
          <a:prstGeom prst="roundRect">
            <a:avLst/>
          </a:prstGeom>
          <a:solidFill>
            <a:srgbClr val="F4F6F9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38744" y="1508760"/>
            <a:ext cx="3337560" cy="594360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75904" y="1521237"/>
            <a:ext cx="3063240" cy="4114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ptos"/>
              </a:rPr>
              <a:t>ВОССТАНОВЛЕНИЕ</a:t>
            </a:r>
            <a:r>
              <a:rPr dirty="0"/>
              <a:t/>
            </a:r>
            <a:br>
              <a:rPr dirty="0"/>
            </a:br>
            <a:r>
              <a:rPr dirty="0"/>
              <a:t>ПЛАТЕЖЕСПОСОБНОСТИ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51022" y="2534781"/>
            <a:ext cx="2522165" cy="5539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ru-RU" sz="1500" b="1" dirty="0">
                <a:solidFill>
                  <a:srgbClr val="131F34"/>
                </a:solidFill>
                <a:latin typeface="Aptos"/>
              </a:rPr>
              <a:t>Новый график с учетом </a:t>
            </a:r>
            <a:endParaRPr lang="ru-RU" sz="1500" b="1" dirty="0" smtClean="0">
              <a:solidFill>
                <a:srgbClr val="131F34"/>
              </a:solidFill>
              <a:latin typeface="Aptos"/>
            </a:endParaRPr>
          </a:p>
          <a:p>
            <a:pPr algn="ctr"/>
            <a:r>
              <a:rPr lang="ru-RU" sz="1500" b="1" dirty="0" smtClean="0">
                <a:solidFill>
                  <a:srgbClr val="131F34"/>
                </a:solidFill>
                <a:latin typeface="Aptos"/>
              </a:rPr>
              <a:t>интересов </a:t>
            </a:r>
            <a:r>
              <a:rPr lang="ru-RU" sz="1500" b="1" dirty="0">
                <a:solidFill>
                  <a:srgbClr val="131F34"/>
                </a:solidFill>
                <a:latin typeface="Aptos"/>
              </a:rPr>
              <a:t>должника</a:t>
            </a:r>
            <a:endParaRPr sz="1500" b="1" dirty="0">
              <a:solidFill>
                <a:srgbClr val="131F34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13064" y="3520440"/>
            <a:ext cx="2788920" cy="8229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0" dirty="0" err="1">
                <a:solidFill>
                  <a:srgbClr val="697482"/>
                </a:solidFill>
                <a:latin typeface="Aptos"/>
              </a:rPr>
              <a:t>Главное</a:t>
            </a:r>
            <a:r>
              <a:rPr sz="1300" b="0" dirty="0">
                <a:solidFill>
                  <a:srgbClr val="697482"/>
                </a:solidFill>
                <a:latin typeface="Aptos"/>
              </a:rPr>
              <a:t> — </a:t>
            </a:r>
            <a:r>
              <a:rPr sz="1300" b="0" dirty="0" err="1">
                <a:solidFill>
                  <a:srgbClr val="697482"/>
                </a:solidFill>
                <a:latin typeface="Aptos"/>
              </a:rPr>
              <a:t>реалистичность</a:t>
            </a:r>
            <a:r>
              <a:rPr dirty="0"/>
              <a:t/>
            </a:r>
            <a:br>
              <a:rPr dirty="0"/>
            </a:br>
            <a:r>
              <a:rPr dirty="0" err="1"/>
              <a:t>плана</a:t>
            </a:r>
            <a:r>
              <a:rPr dirty="0"/>
              <a:t> и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исполнение</a:t>
            </a: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>
                <a:solidFill>
                  <a:srgbClr val="131F34"/>
                </a:solidFill>
                <a:latin typeface="Aptos"/>
              </a:rPr>
              <a:t>3. Проблемы установления неплатежеспособности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4983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1600200"/>
            <a:ext cx="164592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25548C"/>
                </a:solidFill>
                <a:latin typeface="Aptos"/>
              </a:rPr>
              <a:t>ДОХОДЫ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770" y="1833372"/>
            <a:ext cx="3495124" cy="29238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300" b="1" dirty="0" err="1">
                <a:solidFill>
                  <a:srgbClr val="202834"/>
                </a:solidFill>
                <a:latin typeface="Aptos"/>
              </a:rPr>
              <a:t>зарплата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•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пособия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</a:t>
            </a:r>
            <a:r>
              <a:rPr sz="1300" b="1" dirty="0" smtClean="0">
                <a:solidFill>
                  <a:srgbClr val="202834"/>
                </a:solidFill>
                <a:latin typeface="Aptos"/>
              </a:rPr>
              <a:t>•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иные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поступления</a:t>
            </a:r>
            <a:endParaRPr sz="1300" b="1" dirty="0">
              <a:solidFill>
                <a:srgbClr val="202834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172200" y="1417320"/>
            <a:ext cx="4983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0" y="1600200"/>
            <a:ext cx="164592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25548C"/>
                </a:solidFill>
                <a:latin typeface="Aptos"/>
              </a:rPr>
              <a:t>РАСХОДЫ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8363" y="1979566"/>
            <a:ext cx="3961597" cy="29238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300" b="1" dirty="0" err="1">
                <a:solidFill>
                  <a:srgbClr val="202834"/>
                </a:solidFill>
                <a:latin typeface="Aptos"/>
              </a:rPr>
              <a:t>обязательные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расходы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•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семья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•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содержание</a:t>
            </a:r>
            <a:endParaRPr sz="1300" b="1" dirty="0">
              <a:solidFill>
                <a:srgbClr val="202834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40080" y="3017520"/>
            <a:ext cx="4983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64592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25548C"/>
                </a:solidFill>
                <a:latin typeface="Aptos"/>
              </a:rPr>
              <a:t>ОБЯЗАТЕЛЬСТВА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94071" y="3634740"/>
            <a:ext cx="3070521" cy="29238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300" b="1" dirty="0" err="1">
                <a:solidFill>
                  <a:srgbClr val="202834"/>
                </a:solidFill>
                <a:latin typeface="Aptos"/>
              </a:rPr>
              <a:t>кредиты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• МФО •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иные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требования</a:t>
            </a:r>
            <a:endParaRPr sz="1300" b="1" dirty="0">
              <a:solidFill>
                <a:srgbClr val="202834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172200" y="3017520"/>
            <a:ext cx="4983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0" y="3200400"/>
            <a:ext cx="164592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25548C"/>
                </a:solidFill>
                <a:latin typeface="Aptos"/>
              </a:rPr>
              <a:t>АКТИВЫ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99246" y="3634740"/>
            <a:ext cx="4059829" cy="29238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300" b="1" dirty="0" err="1">
                <a:solidFill>
                  <a:srgbClr val="202834"/>
                </a:solidFill>
                <a:latin typeface="Aptos"/>
              </a:rPr>
              <a:t>недвижимость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•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авто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•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счета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•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иное</a:t>
            </a:r>
            <a:r>
              <a:rPr sz="1300" b="1" dirty="0">
                <a:solidFill>
                  <a:srgbClr val="202834"/>
                </a:solidFill>
                <a:latin typeface="Aptos"/>
              </a:rPr>
              <a:t> </a:t>
            </a:r>
            <a:r>
              <a:rPr sz="1300" b="1" dirty="0" err="1">
                <a:solidFill>
                  <a:srgbClr val="202834"/>
                </a:solidFill>
                <a:latin typeface="Aptos"/>
              </a:rPr>
              <a:t>имущество</a:t>
            </a:r>
            <a:endParaRPr sz="1300" b="1" dirty="0">
              <a:solidFill>
                <a:srgbClr val="202834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34440" y="4800600"/>
            <a:ext cx="9738360" cy="777240"/>
          </a:xfrm>
          <a:prstGeom prst="round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885514" y="4869954"/>
            <a:ext cx="8436219" cy="70788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Факт наличия задолженности не является достаточным доказательством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неплатежеспособности </a:t>
            </a:r>
            <a:r>
              <a:rPr lang="ru-RU" sz="2000" b="1" dirty="0">
                <a:solidFill>
                  <a:schemeClr val="bg1"/>
                </a:solidFill>
              </a:rPr>
              <a:t>должника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  <a:endParaRPr sz="20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 dirty="0">
                <a:solidFill>
                  <a:srgbClr val="131F34"/>
                </a:solidFill>
                <a:latin typeface="Aptos"/>
              </a:rPr>
              <a:t>4. </a:t>
            </a:r>
            <a:r>
              <a:rPr sz="2700" b="1" dirty="0" err="1">
                <a:solidFill>
                  <a:srgbClr val="131F34"/>
                </a:solidFill>
                <a:latin typeface="Aptos"/>
              </a:rPr>
              <a:t>Роль</a:t>
            </a:r>
            <a:r>
              <a:rPr sz="2700" b="1" dirty="0">
                <a:solidFill>
                  <a:srgbClr val="131F34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131F34"/>
                </a:solidFill>
                <a:latin typeface="Aptos"/>
              </a:rPr>
              <a:t>финансового</a:t>
            </a:r>
            <a:r>
              <a:rPr sz="2700" b="1" dirty="0">
                <a:solidFill>
                  <a:srgbClr val="131F34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131F34"/>
                </a:solidFill>
                <a:latin typeface="Aptos"/>
              </a:rPr>
              <a:t>управляющего</a:t>
            </a:r>
            <a:endParaRPr sz="2700" b="1" dirty="0">
              <a:solidFill>
                <a:srgbClr val="131F34"/>
              </a:solidFill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1463040"/>
            <a:ext cx="6492240" cy="3380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028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Формирует</a:t>
            </a:r>
            <a:r>
              <a:rPr dirty="0"/>
              <a:t> </a:t>
            </a:r>
            <a:r>
              <a:rPr dirty="0" err="1"/>
              <a:t>объективную</a:t>
            </a:r>
            <a:r>
              <a:rPr dirty="0"/>
              <a:t> </a:t>
            </a:r>
            <a:r>
              <a:rPr dirty="0" err="1"/>
              <a:t>картину</a:t>
            </a:r>
            <a:r>
              <a:rPr dirty="0"/>
              <a:t> </a:t>
            </a:r>
            <a:r>
              <a:rPr dirty="0" err="1"/>
              <a:t>финансового</a:t>
            </a:r>
            <a:r>
              <a:rPr dirty="0"/>
              <a:t> </a:t>
            </a:r>
            <a:r>
              <a:rPr dirty="0" err="1"/>
              <a:t>положения</a:t>
            </a:r>
            <a:r>
              <a:rPr dirty="0"/>
              <a:t> </a:t>
            </a:r>
            <a:r>
              <a:rPr dirty="0" err="1"/>
              <a:t>должника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700">
                <a:solidFill>
                  <a:srgbClr val="2028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имущество</a:t>
            </a:r>
            <a:r>
              <a:rPr dirty="0"/>
              <a:t>, </a:t>
            </a:r>
            <a:r>
              <a:rPr dirty="0" err="1"/>
              <a:t>доходы</a:t>
            </a:r>
            <a:r>
              <a:rPr dirty="0"/>
              <a:t>, </a:t>
            </a:r>
            <a:r>
              <a:rPr dirty="0" err="1"/>
              <a:t>расходы</a:t>
            </a:r>
            <a:r>
              <a:rPr dirty="0"/>
              <a:t>, </a:t>
            </a:r>
            <a:r>
              <a:rPr dirty="0" err="1"/>
              <a:t>счета</a:t>
            </a:r>
            <a:r>
              <a:rPr dirty="0"/>
              <a:t>, </a:t>
            </a:r>
            <a:r>
              <a:rPr dirty="0" err="1"/>
              <a:t>обязательства</a:t>
            </a:r>
            <a:r>
              <a:rPr dirty="0"/>
              <a:t> и </a:t>
            </a:r>
            <a:r>
              <a:rPr dirty="0" err="1"/>
              <a:t>сведения</a:t>
            </a:r>
            <a:r>
              <a:rPr dirty="0"/>
              <a:t> </a:t>
            </a:r>
            <a:r>
              <a:rPr dirty="0" err="1"/>
              <a:t>кредитных</a:t>
            </a:r>
            <a:r>
              <a:rPr dirty="0"/>
              <a:t> </a:t>
            </a:r>
            <a:r>
              <a:rPr dirty="0" err="1"/>
              <a:t>бюро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700">
                <a:solidFill>
                  <a:srgbClr val="2028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Выявляет</a:t>
            </a:r>
            <a:r>
              <a:rPr dirty="0"/>
              <a:t> </a:t>
            </a:r>
            <a:r>
              <a:rPr dirty="0" err="1"/>
              <a:t>сделки</a:t>
            </a:r>
            <a:r>
              <a:rPr dirty="0"/>
              <a:t> и </a:t>
            </a:r>
            <a:r>
              <a:rPr dirty="0" err="1"/>
              <a:t>обстоятельства</a:t>
            </a:r>
            <a:r>
              <a:rPr dirty="0"/>
              <a:t>, </a:t>
            </a:r>
            <a:r>
              <a:rPr dirty="0" err="1"/>
              <a:t>имеющие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процедуры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700">
                <a:solidFill>
                  <a:srgbClr val="2028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Оценивает</a:t>
            </a:r>
            <a:r>
              <a:rPr dirty="0"/>
              <a:t> </a:t>
            </a:r>
            <a:r>
              <a:rPr dirty="0" err="1"/>
              <a:t>полноту</a:t>
            </a:r>
            <a:r>
              <a:rPr dirty="0"/>
              <a:t> и </a:t>
            </a:r>
            <a:r>
              <a:rPr dirty="0" err="1"/>
              <a:t>достоверность</a:t>
            </a:r>
            <a:r>
              <a:rPr dirty="0"/>
              <a:t> </a:t>
            </a:r>
            <a:r>
              <a:rPr dirty="0" err="1"/>
              <a:t>представленных</a:t>
            </a:r>
            <a:r>
              <a:rPr dirty="0"/>
              <a:t> </a:t>
            </a:r>
            <a:r>
              <a:rPr dirty="0" err="1"/>
              <a:t>документов</a:t>
            </a:r>
            <a:r>
              <a:rPr dirty="0" smtClean="0"/>
              <a:t>.</a:t>
            </a:r>
            <a:endParaRPr lang="ru-RU" dirty="0" smtClean="0"/>
          </a:p>
          <a:p>
            <a:pPr>
              <a:spcAft>
                <a:spcPts val="800"/>
              </a:spcAft>
              <a:defRPr sz="1700">
                <a:solidFill>
                  <a:srgbClr val="202834"/>
                </a:solidFill>
                <a:latin typeface="Aptos"/>
              </a:defRPr>
            </a:pPr>
            <a:r>
              <a:rPr lang="ru-RU" sz="1700" dirty="0"/>
              <a:t>• Выявляет отчуждение имущества по заниженной стоимости и принимает меры по его возврату в установленном законом порядке.</a:t>
            </a:r>
            <a:endParaRPr dirty="0"/>
          </a:p>
        </p:txBody>
      </p:sp>
      <p:sp>
        <p:nvSpPr>
          <p:cNvPr id="5" name="Oval 4"/>
          <p:cNvSpPr/>
          <p:nvPr/>
        </p:nvSpPr>
        <p:spPr>
          <a:xfrm>
            <a:off x="8688628" y="1828800"/>
            <a:ext cx="804672" cy="804672"/>
          </a:xfrm>
          <a:prstGeom prst="ellipse">
            <a:avLst/>
          </a:prstGeom>
          <a:solidFill>
            <a:srgbClr val="E8C4A0"/>
          </a:solidFill>
          <a:ln>
            <a:solidFill>
              <a:srgbClr val="AA8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366760" y="2531059"/>
            <a:ext cx="1463040" cy="1828800"/>
          </a:xfrm>
          <a:prstGeom prst="trapezoid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49563" y="2940710"/>
            <a:ext cx="497433" cy="43891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⚖</a:t>
            </a:r>
          </a:p>
        </p:txBody>
      </p:sp>
      <p:sp>
        <p:nvSpPr>
          <p:cNvPr id="8" name="Oval 7"/>
          <p:cNvSpPr/>
          <p:nvPr/>
        </p:nvSpPr>
        <p:spPr>
          <a:xfrm>
            <a:off x="9908438" y="2057400"/>
            <a:ext cx="653796" cy="653796"/>
          </a:xfrm>
          <a:prstGeom prst="ellipse">
            <a:avLst/>
          </a:prstGeom>
          <a:solidFill>
            <a:srgbClr val="E8C4A0"/>
          </a:solidFill>
          <a:ln>
            <a:solidFill>
              <a:srgbClr val="AA8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646920" y="2627985"/>
            <a:ext cx="1188720" cy="1485900"/>
          </a:xfrm>
          <a:prstGeom prst="trapezoid">
            <a:avLst/>
          </a:prstGeom>
          <a:solidFill>
            <a:srgbClr val="25548C"/>
          </a:solidFill>
          <a:ln>
            <a:solidFill>
              <a:srgbClr val="255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39197" y="2960827"/>
            <a:ext cx="404164" cy="35661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⚖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26679" y="3794760"/>
            <a:ext cx="17373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91271" y="3904488"/>
            <a:ext cx="1408176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300" b="1">
                <a:solidFill>
                  <a:srgbClr val="131F34"/>
                </a:solidFill>
                <a:latin typeface="Aptos"/>
              </a:rPr>
              <a:t>Должник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418320" y="4069080"/>
            <a:ext cx="18288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582912" y="4178808"/>
            <a:ext cx="1499616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300" b="1">
                <a:solidFill>
                  <a:srgbClr val="131F34"/>
                </a:solidFill>
                <a:latin typeface="Aptos"/>
              </a:rPr>
              <a:t>Кредиторы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55279" y="4892040"/>
            <a:ext cx="3200400" cy="731520"/>
          </a:xfrm>
          <a:prstGeom prst="round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92440" y="5093208"/>
            <a:ext cx="292608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1">
                <a:solidFill>
                  <a:srgbClr val="131F34"/>
                </a:solidFill>
                <a:latin typeface="Aptos"/>
              </a:rPr>
              <a:t>Финансовый анализ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>
                <a:solidFill>
                  <a:srgbClr val="131F34"/>
                </a:solidFill>
                <a:latin typeface="Aptos"/>
              </a:rPr>
              <a:t>5. Неисполнение плана восстановления платежеспособности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1508760"/>
            <a:ext cx="109728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481329" y="1549908"/>
            <a:ext cx="1828800" cy="502920"/>
          </a:xfrm>
          <a:prstGeom prst="rect">
            <a:avLst/>
          </a:prstGeom>
          <a:solidFill>
            <a:srgbClr val="25548C"/>
          </a:solidFill>
          <a:ln>
            <a:solidFill>
              <a:srgbClr val="255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527048" y="1668780"/>
            <a:ext cx="173736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Утверждение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337561" y="1668780"/>
            <a:ext cx="411480" cy="228600"/>
          </a:xfrm>
          <a:prstGeom prst="rightArrow">
            <a:avLst/>
          </a:prstGeom>
          <a:solidFill>
            <a:srgbClr val="DBE1EA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813049" y="1549908"/>
            <a:ext cx="1828800" cy="502920"/>
          </a:xfrm>
          <a:prstGeom prst="rect">
            <a:avLst/>
          </a:prstGeom>
          <a:solidFill>
            <a:srgbClr val="307456"/>
          </a:solidFill>
          <a:ln>
            <a:solidFill>
              <a:srgbClr val="3074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858768" y="1668780"/>
            <a:ext cx="173736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Исполнение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669280" y="1668780"/>
            <a:ext cx="411480" cy="228600"/>
          </a:xfrm>
          <a:prstGeom prst="rightArrow">
            <a:avLst/>
          </a:prstGeom>
          <a:solidFill>
            <a:srgbClr val="DBE1EA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144768" y="1549908"/>
            <a:ext cx="1828800" cy="502920"/>
          </a:xfrm>
          <a:prstGeom prst="rect">
            <a:avLst/>
          </a:prstGeom>
          <a:solidFill>
            <a:srgbClr val="A73737"/>
          </a:solidFill>
          <a:ln>
            <a:solidFill>
              <a:srgbClr val="A7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90488" y="1668780"/>
            <a:ext cx="173736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Нарушение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8001001" y="1668780"/>
            <a:ext cx="411480" cy="228600"/>
          </a:xfrm>
          <a:prstGeom prst="rightArrow">
            <a:avLst/>
          </a:prstGeom>
          <a:solidFill>
            <a:srgbClr val="DBE1EA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476489" y="1549908"/>
            <a:ext cx="1828800" cy="502920"/>
          </a:xfrm>
          <a:prstGeom prst="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22209" y="1668780"/>
            <a:ext cx="173736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Последствия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423160"/>
            <a:ext cx="10607040" cy="1920240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0120" y="2697480"/>
            <a:ext cx="9966960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02834"/>
                </a:solidFill>
                <a:latin typeface="Aptos"/>
              </a:defRPr>
            </a:pPr>
            <a:r>
              <a:rPr sz="1600" dirty="0">
                <a:latin typeface="Aptos"/>
              </a:rPr>
              <a:t>• </a:t>
            </a:r>
            <a:r>
              <a:rPr sz="1600" dirty="0" err="1">
                <a:latin typeface="Aptos"/>
              </a:rPr>
              <a:t>Оценивается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характер</a:t>
            </a:r>
            <a:r>
              <a:rPr sz="1600" dirty="0">
                <a:latin typeface="Aptos"/>
              </a:rPr>
              <a:t>, </a:t>
            </a:r>
            <a:r>
              <a:rPr sz="1600" dirty="0" err="1">
                <a:latin typeface="Aptos"/>
              </a:rPr>
              <a:t>продолжительность</a:t>
            </a:r>
            <a:r>
              <a:rPr sz="1600" dirty="0">
                <a:latin typeface="Aptos"/>
              </a:rPr>
              <a:t> и </a:t>
            </a:r>
            <a:r>
              <a:rPr sz="1600" dirty="0" err="1">
                <a:latin typeface="Aptos"/>
              </a:rPr>
              <a:t>масштаб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нарушения</a:t>
            </a:r>
            <a:r>
              <a:rPr sz="1600" dirty="0">
                <a:latin typeface="Aptos"/>
              </a:rPr>
              <a:t>.</a:t>
            </a:r>
          </a:p>
          <a:p>
            <a:r>
              <a:rPr lang="ru-RU" sz="1600" dirty="0">
                <a:latin typeface="Aptos"/>
              </a:rPr>
              <a:t>• Прекращение процедуры восстановления платежеспособности и переход к судебному банкротству.</a:t>
            </a:r>
          </a:p>
          <a:p>
            <a:r>
              <a:rPr lang="ru-RU" sz="1600" dirty="0">
                <a:latin typeface="Aptos"/>
              </a:rPr>
              <a:t>• Реализация имущества должника в установленном законом порядке.</a:t>
            </a:r>
          </a:p>
          <a:p>
            <a:r>
              <a:rPr lang="ru-RU" sz="1600" dirty="0">
                <a:latin typeface="Aptos"/>
              </a:rPr>
              <a:t>• При выявлении недобросовестности должника задолженность может не подлежать списанию и сохраняется за должником независимо от статуса банкрота.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>
                <a:solidFill>
                  <a:srgbClr val="131F34"/>
                </a:solidFill>
                <a:latin typeface="Aptos"/>
              </a:rPr>
              <a:t>6. Отчуждение имущества за три года до судебного банкротства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96696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00" b="0">
                <a:solidFill>
                  <a:srgbClr val="697482"/>
                </a:solidFill>
                <a:latin typeface="Aptos"/>
              </a:rPr>
              <a:t>Финансовая история должника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2331720" cy="502920"/>
          </a:xfrm>
          <a:prstGeom prst="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7512" y="1545336"/>
            <a:ext cx="2185415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Что произошло?</a:t>
            </a:r>
          </a:p>
        </p:txBody>
      </p:sp>
      <p:sp>
        <p:nvSpPr>
          <p:cNvPr id="7" name="Rectangle 6"/>
          <p:cNvSpPr/>
          <p:nvPr/>
        </p:nvSpPr>
        <p:spPr>
          <a:xfrm>
            <a:off x="2926079" y="1417320"/>
            <a:ext cx="3794760" cy="502920"/>
          </a:xfrm>
          <a:prstGeom prst="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999232" y="1545336"/>
            <a:ext cx="3648456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Что проверяем?</a:t>
            </a:r>
          </a:p>
        </p:txBody>
      </p:sp>
      <p:sp>
        <p:nvSpPr>
          <p:cNvPr id="9" name="Rectangle 8"/>
          <p:cNvSpPr/>
          <p:nvPr/>
        </p:nvSpPr>
        <p:spPr>
          <a:xfrm>
            <a:off x="6720840" y="1417320"/>
            <a:ext cx="4160520" cy="502920"/>
          </a:xfrm>
          <a:prstGeom prst="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793992" y="1545336"/>
            <a:ext cx="4014215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Почему важно?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1920240"/>
            <a:ext cx="23317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04088" y="2066544"/>
            <a:ext cx="2112263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1">
                <a:solidFill>
                  <a:srgbClr val="202834"/>
                </a:solidFill>
                <a:latin typeface="Aptos"/>
              </a:rPr>
              <a:t>Продажа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26079" y="1920240"/>
            <a:ext cx="379476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035808" y="2066544"/>
            <a:ext cx="3575304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0">
                <a:solidFill>
                  <a:srgbClr val="202834"/>
                </a:solidFill>
                <a:latin typeface="Aptos"/>
              </a:rPr>
              <a:t>Цена и факт оплаты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20840" y="1920240"/>
            <a:ext cx="41605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30568" y="2066544"/>
            <a:ext cx="3941063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0">
                <a:solidFill>
                  <a:srgbClr val="202834"/>
                </a:solidFill>
                <a:latin typeface="Aptos"/>
              </a:rPr>
              <a:t>Реальная стоимость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2633472"/>
            <a:ext cx="23317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04088" y="2779776"/>
            <a:ext cx="2112263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1">
                <a:solidFill>
                  <a:srgbClr val="202834"/>
                </a:solidFill>
                <a:latin typeface="Aptos"/>
              </a:rPr>
              <a:t>Дарение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26079" y="2633472"/>
            <a:ext cx="379476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035808" y="2779776"/>
            <a:ext cx="3575304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0">
                <a:solidFill>
                  <a:srgbClr val="202834"/>
                </a:solidFill>
                <a:latin typeface="Aptos"/>
              </a:rPr>
              <a:t>Контрагент и основание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720840" y="2633472"/>
            <a:ext cx="41605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30568" y="2779776"/>
            <a:ext cx="3941063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0">
                <a:solidFill>
                  <a:srgbClr val="202834"/>
                </a:solidFill>
                <a:latin typeface="Aptos"/>
              </a:rPr>
              <a:t>Безвозмездность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3346704"/>
            <a:ext cx="23317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04088" y="3493008"/>
            <a:ext cx="2112263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1">
                <a:solidFill>
                  <a:srgbClr val="202834"/>
                </a:solidFill>
                <a:latin typeface="Aptos"/>
              </a:rPr>
              <a:t>Переоформление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26079" y="3346704"/>
            <a:ext cx="379476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035808" y="3493008"/>
            <a:ext cx="3575304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0">
                <a:solidFill>
                  <a:srgbClr val="202834"/>
                </a:solidFill>
                <a:latin typeface="Aptos"/>
              </a:rPr>
              <a:t>Дата и связь сторон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720840" y="3346704"/>
            <a:ext cx="41605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830568" y="3493008"/>
            <a:ext cx="3941063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0">
                <a:solidFill>
                  <a:srgbClr val="202834"/>
                </a:solidFill>
                <a:latin typeface="Aptos"/>
              </a:rPr>
              <a:t>Возможный вывод актива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4059935"/>
            <a:ext cx="23317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04088" y="4206240"/>
            <a:ext cx="2112263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1">
                <a:solidFill>
                  <a:srgbClr val="202834"/>
                </a:solidFill>
                <a:latin typeface="Aptos"/>
              </a:rPr>
              <a:t>Движение денег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926079" y="4059935"/>
            <a:ext cx="379476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035808" y="4206240"/>
            <a:ext cx="3575304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0">
                <a:solidFill>
                  <a:srgbClr val="202834"/>
                </a:solidFill>
                <a:latin typeface="Aptos"/>
              </a:rPr>
              <a:t>Куда поступили средства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720840" y="4059935"/>
            <a:ext cx="41605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830568" y="4206240"/>
            <a:ext cx="3941063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0">
                <a:solidFill>
                  <a:srgbClr val="202834"/>
                </a:solidFill>
                <a:latin typeface="Aptos"/>
              </a:rPr>
              <a:t>Сохранность стоимости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520" y="5166360"/>
            <a:ext cx="10698480" cy="4114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700" b="1">
                <a:solidFill>
                  <a:srgbClr val="A73737"/>
                </a:solidFill>
                <a:latin typeface="Aptos"/>
              </a:rPr>
              <a:t>Важно: сам факт отчуждения имущества не заменяет анализа конкретной сделки.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>
                <a:solidFill>
                  <a:srgbClr val="131F34"/>
                </a:solidFill>
                <a:latin typeface="Aptos"/>
              </a:rPr>
              <a:t>7. Судебная практика и спорные вопросы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1508760"/>
            <a:ext cx="3337560" cy="1325880"/>
          </a:xfrm>
          <a:prstGeom prst="roundRect">
            <a:avLst/>
          </a:prstGeom>
          <a:solidFill>
            <a:srgbClr val="F4F6F9"/>
          </a:solidFill>
          <a:ln>
            <a:solidFill>
              <a:srgbClr val="255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50392" y="1673351"/>
            <a:ext cx="3200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1">
                <a:solidFill>
                  <a:srgbClr val="25548C"/>
                </a:solidFill>
                <a:latin typeface="Apto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2472" y="1841510"/>
            <a:ext cx="2378536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400" b="1" dirty="0" err="1">
                <a:solidFill>
                  <a:srgbClr val="202834"/>
                </a:solidFill>
                <a:latin typeface="Aptos"/>
              </a:rPr>
              <a:t>Доказана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202834"/>
                </a:solidFill>
                <a:latin typeface="Aptos"/>
              </a:rPr>
              <a:t>ли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 </a:t>
            </a:r>
            <a:endParaRPr lang="kk-KZ" sz="1400" b="1" dirty="0" smtClean="0">
              <a:solidFill>
                <a:srgbClr val="202834"/>
              </a:solidFill>
              <a:latin typeface="Aptos"/>
            </a:endParaRPr>
          </a:p>
          <a:p>
            <a:pPr algn="ctr"/>
            <a:r>
              <a:rPr sz="1400" b="1" dirty="0" err="1" smtClean="0">
                <a:solidFill>
                  <a:srgbClr val="202834"/>
                </a:solidFill>
                <a:latin typeface="Aptos"/>
              </a:rPr>
              <a:t>неплатежеспособность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1508760"/>
            <a:ext cx="3337560" cy="1325880"/>
          </a:xfrm>
          <a:prstGeom prst="roundRect">
            <a:avLst/>
          </a:prstGeom>
          <a:solidFill>
            <a:srgbClr val="F4F6F9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45152" y="1673351"/>
            <a:ext cx="3200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1">
                <a:solidFill>
                  <a:srgbClr val="131F34"/>
                </a:solidFill>
                <a:latin typeface="Apto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37360"/>
            <a:ext cx="25146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400" b="1">
                <a:solidFill>
                  <a:srgbClr val="202834"/>
                </a:solidFill>
                <a:latin typeface="Aptos"/>
              </a:rPr>
              <a:t>Раскрыто ли имущество?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75320" y="1508760"/>
            <a:ext cx="3337560" cy="1325880"/>
          </a:xfrm>
          <a:prstGeom prst="roundRect">
            <a:avLst/>
          </a:prstGeom>
          <a:solidFill>
            <a:srgbClr val="F4F6F9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39912" y="1673351"/>
            <a:ext cx="3200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1">
                <a:solidFill>
                  <a:srgbClr val="BE913A"/>
                </a:solidFill>
                <a:latin typeface="Aptos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23960" y="1737360"/>
            <a:ext cx="25146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400" b="1">
                <a:solidFill>
                  <a:srgbClr val="202834"/>
                </a:solidFill>
                <a:latin typeface="Aptos"/>
              </a:rPr>
              <a:t>Как оценивать сделки?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383279"/>
            <a:ext cx="3337560" cy="1325880"/>
          </a:xfrm>
          <a:prstGeom prst="roundRect">
            <a:avLst/>
          </a:prstGeom>
          <a:solidFill>
            <a:srgbClr val="F4F6F9"/>
          </a:solidFill>
          <a:ln>
            <a:solidFill>
              <a:srgbClr val="255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0392" y="3547872"/>
            <a:ext cx="3200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1">
                <a:solidFill>
                  <a:srgbClr val="25548C"/>
                </a:solidFill>
                <a:latin typeface="Aptos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3611879"/>
            <a:ext cx="25146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400" b="1">
                <a:solidFill>
                  <a:srgbClr val="202834"/>
                </a:solidFill>
                <a:latin typeface="Aptos"/>
              </a:rPr>
              <a:t>Добросовестен ли должник?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80560" y="3383279"/>
            <a:ext cx="3337560" cy="1325880"/>
          </a:xfrm>
          <a:prstGeom prst="roundRect">
            <a:avLst/>
          </a:prstGeom>
          <a:solidFill>
            <a:srgbClr val="F4F6F9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45152" y="3547872"/>
            <a:ext cx="3200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1">
                <a:solidFill>
                  <a:srgbClr val="131F34"/>
                </a:solidFill>
                <a:latin typeface="Aptos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08169" y="3716029"/>
            <a:ext cx="2556662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400" b="1" dirty="0" err="1">
                <a:solidFill>
                  <a:srgbClr val="202834"/>
                </a:solidFill>
                <a:latin typeface="Aptos"/>
              </a:rPr>
              <a:t>Что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202834"/>
                </a:solidFill>
                <a:latin typeface="Aptos"/>
              </a:rPr>
              <a:t>делать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202834"/>
                </a:solidFill>
                <a:latin typeface="Aptos"/>
              </a:rPr>
              <a:t>при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202834"/>
                </a:solidFill>
                <a:latin typeface="Aptos"/>
              </a:rPr>
              <a:t>неполных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 </a:t>
            </a:r>
            <a:endParaRPr lang="kk-KZ" sz="1400" b="1" dirty="0" smtClean="0">
              <a:solidFill>
                <a:srgbClr val="202834"/>
              </a:solidFill>
              <a:latin typeface="Aptos"/>
            </a:endParaRPr>
          </a:p>
          <a:p>
            <a:pPr algn="ctr"/>
            <a:r>
              <a:rPr sz="1400" b="1" dirty="0" err="1" smtClean="0">
                <a:solidFill>
                  <a:srgbClr val="202834"/>
                </a:solidFill>
                <a:latin typeface="Aptos"/>
              </a:rPr>
              <a:t>документах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75320" y="3383279"/>
            <a:ext cx="3337560" cy="1325880"/>
          </a:xfrm>
          <a:prstGeom prst="roundRect">
            <a:avLst/>
          </a:prstGeom>
          <a:solidFill>
            <a:srgbClr val="F4F6F9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39912" y="3547872"/>
            <a:ext cx="3200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1">
                <a:solidFill>
                  <a:srgbClr val="BE913A"/>
                </a:solidFill>
                <a:latin typeface="Aptos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59360" y="3716029"/>
            <a:ext cx="2643801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400" b="1" dirty="0" err="1">
                <a:solidFill>
                  <a:srgbClr val="202834"/>
                </a:solidFill>
                <a:latin typeface="Aptos"/>
              </a:rPr>
              <a:t>Как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202834"/>
                </a:solidFill>
                <a:latin typeface="Aptos"/>
              </a:rPr>
              <a:t>оценивать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202834"/>
                </a:solidFill>
                <a:latin typeface="Aptos"/>
              </a:rPr>
              <a:t>исполнение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 </a:t>
            </a:r>
            <a:endParaRPr lang="kk-KZ" sz="1400" b="1" dirty="0" smtClean="0">
              <a:solidFill>
                <a:srgbClr val="202834"/>
              </a:solidFill>
              <a:latin typeface="Aptos"/>
            </a:endParaRPr>
          </a:p>
          <a:p>
            <a:pPr algn="ctr"/>
            <a:r>
              <a:rPr sz="1400" b="1" dirty="0" err="1" smtClean="0">
                <a:solidFill>
                  <a:srgbClr val="202834"/>
                </a:solidFill>
                <a:latin typeface="Aptos"/>
              </a:rPr>
              <a:t>плана</a:t>
            </a:r>
            <a:r>
              <a:rPr sz="1400" b="1" dirty="0">
                <a:solidFill>
                  <a:srgbClr val="202834"/>
                </a:solidFill>
                <a:latin typeface="Aptos"/>
              </a:rP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>
                <a:solidFill>
                  <a:srgbClr val="131F34"/>
                </a:solidFill>
                <a:latin typeface="Aptos"/>
              </a:rPr>
              <a:t>8. Практические кейсы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96696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00" b="0">
                <a:solidFill>
                  <a:srgbClr val="697482"/>
                </a:solidFill>
                <a:latin typeface="Aptos"/>
              </a:rPr>
              <a:t>Обезличенные реальные ситуации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3337560" cy="3886200"/>
          </a:xfrm>
          <a:prstGeom prst="round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417320"/>
            <a:ext cx="3337560" cy="502920"/>
          </a:xfrm>
          <a:prstGeom prst="rect">
            <a:avLst/>
          </a:prstGeom>
          <a:solidFill>
            <a:srgbClr val="25548C"/>
          </a:solidFill>
          <a:ln>
            <a:solidFill>
              <a:srgbClr val="255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554480"/>
            <a:ext cx="315468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КЕЙС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240280"/>
            <a:ext cx="2880360" cy="4572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800" b="1">
                <a:solidFill>
                  <a:srgbClr val="131F34"/>
                </a:solidFill>
                <a:latin typeface="Aptos"/>
              </a:rPr>
              <a:t>Неплатежеспособность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971800"/>
            <a:ext cx="2697480" cy="6858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0">
                <a:solidFill>
                  <a:srgbClr val="202834"/>
                </a:solidFill>
                <a:latin typeface="Aptos"/>
              </a:rPr>
              <a:t>Доход / расходы / долги / имущество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977639"/>
            <a:ext cx="2697480" cy="868680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36022" y="4176574"/>
            <a:ext cx="2263377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 dirty="0" err="1">
                <a:solidFill>
                  <a:srgbClr val="697482"/>
                </a:solidFill>
                <a:latin typeface="Aptos"/>
              </a:rPr>
              <a:t>Вывод</a:t>
            </a:r>
            <a:r>
              <a:rPr sz="1200" b="1" dirty="0">
                <a:solidFill>
                  <a:srgbClr val="697482"/>
                </a:solidFill>
                <a:latin typeface="Aptos"/>
              </a:rPr>
              <a:t>: </a:t>
            </a:r>
            <a:r>
              <a:rPr sz="1200" b="1" dirty="0" err="1">
                <a:solidFill>
                  <a:srgbClr val="697482"/>
                </a:solidFill>
                <a:latin typeface="Aptos"/>
              </a:rPr>
              <a:t>может</a:t>
            </a:r>
            <a:r>
              <a:rPr sz="1200" b="1" dirty="0">
                <a:solidFill>
                  <a:srgbClr val="697482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697482"/>
                </a:solidFill>
                <a:latin typeface="Aptos"/>
              </a:rPr>
              <a:t>ли</a:t>
            </a:r>
            <a:r>
              <a:rPr sz="1200" b="1" dirty="0">
                <a:solidFill>
                  <a:srgbClr val="697482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697482"/>
                </a:solidFill>
                <a:latin typeface="Aptos"/>
              </a:rPr>
              <a:t>должник</a:t>
            </a:r>
            <a:r>
              <a:rPr sz="1200" b="1" dirty="0">
                <a:solidFill>
                  <a:srgbClr val="697482"/>
                </a:solidFill>
                <a:latin typeface="Aptos"/>
              </a:rPr>
              <a:t> </a:t>
            </a:r>
            <a:endParaRPr lang="kk-KZ" sz="1200" b="1" dirty="0" smtClean="0">
              <a:solidFill>
                <a:srgbClr val="697482"/>
              </a:solidFill>
              <a:latin typeface="Aptos"/>
            </a:endParaRPr>
          </a:p>
          <a:p>
            <a:pPr algn="ctr"/>
            <a:r>
              <a:rPr sz="1200" b="1" dirty="0" err="1" smtClean="0">
                <a:solidFill>
                  <a:srgbClr val="697482"/>
                </a:solidFill>
                <a:latin typeface="Aptos"/>
              </a:rPr>
              <a:t>исполнять</a:t>
            </a:r>
            <a:r>
              <a:rPr sz="1200" b="1" dirty="0" smtClean="0">
                <a:solidFill>
                  <a:srgbClr val="697482"/>
                </a:solidFill>
                <a:latin typeface="Aptos"/>
              </a:rPr>
              <a:t> </a:t>
            </a:r>
            <a:r>
              <a:rPr sz="1200" b="1" dirty="0" err="1" smtClean="0">
                <a:solidFill>
                  <a:srgbClr val="697482"/>
                </a:solidFill>
                <a:latin typeface="Aptos"/>
              </a:rPr>
              <a:t>обязательства</a:t>
            </a:r>
            <a:r>
              <a:rPr sz="1200" b="1" dirty="0">
                <a:solidFill>
                  <a:srgbClr val="697482"/>
                </a:solidFill>
                <a:latin typeface="Aptos"/>
              </a:rPr>
              <a:t>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1417320"/>
            <a:ext cx="3337560" cy="3886200"/>
          </a:xfrm>
          <a:prstGeom prst="round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89120" y="1417320"/>
            <a:ext cx="3337560" cy="502920"/>
          </a:xfrm>
          <a:prstGeom prst="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80560" y="1554480"/>
            <a:ext cx="315468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КЕЙС 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2240280"/>
            <a:ext cx="2880360" cy="4572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800" b="1">
                <a:solidFill>
                  <a:srgbClr val="131F34"/>
                </a:solidFill>
                <a:latin typeface="Aptos"/>
              </a:rPr>
              <a:t>Отчуждение имущества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60" y="2971800"/>
            <a:ext cx="2697480" cy="6858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0">
                <a:solidFill>
                  <a:srgbClr val="202834"/>
                </a:solidFill>
                <a:latin typeface="Aptos"/>
              </a:rPr>
              <a:t>Сделка / цена / контрагент / деньги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09160" y="3977639"/>
            <a:ext cx="2697480" cy="868680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923923" y="4176574"/>
            <a:ext cx="2277097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 dirty="0" err="1">
                <a:solidFill>
                  <a:srgbClr val="697482"/>
                </a:solidFill>
                <a:latin typeface="Aptos"/>
              </a:rPr>
              <a:t>Вывод</a:t>
            </a:r>
            <a:r>
              <a:rPr sz="1200" b="1" dirty="0">
                <a:solidFill>
                  <a:srgbClr val="697482"/>
                </a:solidFill>
                <a:latin typeface="Aptos"/>
              </a:rPr>
              <a:t>: </a:t>
            </a:r>
            <a:r>
              <a:rPr sz="1200" b="1" dirty="0" err="1">
                <a:solidFill>
                  <a:srgbClr val="697482"/>
                </a:solidFill>
                <a:latin typeface="Aptos"/>
              </a:rPr>
              <a:t>добросовестность</a:t>
            </a:r>
            <a:r>
              <a:rPr sz="1200" b="1" dirty="0">
                <a:solidFill>
                  <a:srgbClr val="697482"/>
                </a:solidFill>
                <a:latin typeface="Aptos"/>
              </a:rPr>
              <a:t> </a:t>
            </a:r>
            <a:endParaRPr lang="kk-KZ" sz="1200" b="1" dirty="0" smtClean="0">
              <a:solidFill>
                <a:srgbClr val="697482"/>
              </a:solidFill>
              <a:latin typeface="Aptos"/>
            </a:endParaRPr>
          </a:p>
          <a:p>
            <a:pPr algn="ctr"/>
            <a:r>
              <a:rPr sz="1200" b="1" dirty="0" smtClean="0">
                <a:solidFill>
                  <a:srgbClr val="697482"/>
                </a:solidFill>
                <a:latin typeface="Aptos"/>
              </a:rPr>
              <a:t>и </a:t>
            </a:r>
            <a:r>
              <a:rPr sz="1200" b="1" dirty="0" err="1">
                <a:solidFill>
                  <a:srgbClr val="697482"/>
                </a:solidFill>
                <a:latin typeface="Aptos"/>
              </a:rPr>
              <a:t>последствия</a:t>
            </a:r>
            <a:endParaRPr sz="1200" b="1" dirty="0">
              <a:solidFill>
                <a:srgbClr val="697482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183880" y="1417320"/>
            <a:ext cx="3337560" cy="3886200"/>
          </a:xfrm>
          <a:prstGeom prst="round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183880" y="1417320"/>
            <a:ext cx="3337560" cy="502920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75320" y="1554480"/>
            <a:ext cx="315468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КЕЙС 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51181" y="2240280"/>
            <a:ext cx="2602957" cy="64633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800" b="1" dirty="0" err="1">
                <a:solidFill>
                  <a:srgbClr val="131F34"/>
                </a:solidFill>
                <a:latin typeface="Aptos"/>
              </a:rPr>
              <a:t>Восстановление</a:t>
            </a:r>
            <a:r>
              <a:rPr sz="1800" b="1" dirty="0">
                <a:solidFill>
                  <a:srgbClr val="131F34"/>
                </a:solidFill>
                <a:latin typeface="Aptos"/>
              </a:rPr>
              <a:t> </a:t>
            </a:r>
            <a:endParaRPr lang="kk-KZ" sz="1800" b="1" dirty="0" smtClean="0">
              <a:solidFill>
                <a:srgbClr val="131F34"/>
              </a:solidFill>
              <a:latin typeface="Aptos"/>
            </a:endParaRPr>
          </a:p>
          <a:p>
            <a:pPr algn="ctr"/>
            <a:r>
              <a:rPr sz="1800" b="1" dirty="0" err="1" smtClean="0">
                <a:solidFill>
                  <a:srgbClr val="131F34"/>
                </a:solidFill>
                <a:latin typeface="Aptos"/>
              </a:rPr>
              <a:t>платежеспособности</a:t>
            </a:r>
            <a:endParaRPr sz="1800" b="1" dirty="0">
              <a:solidFill>
                <a:srgbClr val="131F34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03920" y="2971800"/>
            <a:ext cx="2697480" cy="6858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0">
                <a:solidFill>
                  <a:srgbClr val="202834"/>
                </a:solidFill>
                <a:latin typeface="Aptos"/>
              </a:rPr>
              <a:t>Доход / план / платеж / исполнение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503920" y="3977639"/>
            <a:ext cx="2697480" cy="868680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622792" y="4133087"/>
            <a:ext cx="246888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697482"/>
                </a:solidFill>
                <a:latin typeface="Aptos"/>
              </a:rPr>
              <a:t>Вывод: жизнеспособность плана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5715000"/>
            <a:ext cx="1069848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131F34"/>
                </a:solidFill>
                <a:latin typeface="Aptos"/>
              </a:rPr>
              <a:t>Формула разбора: НОРМА → ФАКТЫ → ПОЗИЦИИ СТОРОН → СУД → РЕЗУЛЬТАТ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>
                <a:solidFill>
                  <a:srgbClr val="131F34"/>
                </a:solidFill>
                <a:latin typeface="Aptos"/>
              </a:rPr>
              <a:t>9. Основные проблемы правоприменения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5074920" cy="1024128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1645920"/>
            <a:ext cx="50292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BE913A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1618488"/>
            <a:ext cx="38862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131F34"/>
                </a:solidFill>
                <a:latin typeface="Aptos"/>
              </a:rPr>
              <a:t>Доказательство неплатежеспособности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417320"/>
            <a:ext cx="5074920" cy="1024128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55080" y="1645920"/>
            <a:ext cx="50292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BE913A"/>
                </a:solidFill>
                <a:latin typeface="Apto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0880" y="1618488"/>
            <a:ext cx="3509935" cy="55399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 dirty="0" err="1">
                <a:solidFill>
                  <a:srgbClr val="131F34"/>
                </a:solidFill>
                <a:latin typeface="Aptos"/>
              </a:rPr>
              <a:t>Неполное</a:t>
            </a:r>
            <a:r>
              <a:rPr sz="1500" b="1" dirty="0">
                <a:solidFill>
                  <a:srgbClr val="131F34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31F34"/>
                </a:solidFill>
                <a:latin typeface="Aptos"/>
              </a:rPr>
              <a:t>раскрытие</a:t>
            </a:r>
            <a:r>
              <a:rPr sz="1500" b="1" dirty="0">
                <a:solidFill>
                  <a:srgbClr val="131F34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31F34"/>
                </a:solidFill>
                <a:latin typeface="Aptos"/>
              </a:rPr>
              <a:t>финансовой</a:t>
            </a:r>
            <a:r>
              <a:rPr sz="1500" b="1" dirty="0">
                <a:solidFill>
                  <a:srgbClr val="131F34"/>
                </a:solidFill>
                <a:latin typeface="Aptos"/>
              </a:rPr>
              <a:t> </a:t>
            </a:r>
            <a:endParaRPr lang="kk-KZ" sz="1500" b="1" dirty="0" smtClean="0">
              <a:solidFill>
                <a:srgbClr val="131F34"/>
              </a:solidFill>
              <a:latin typeface="Aptos"/>
            </a:endParaRPr>
          </a:p>
          <a:p>
            <a:pPr algn="l"/>
            <a:r>
              <a:rPr sz="1500" b="1" dirty="0" err="1" smtClean="0">
                <a:solidFill>
                  <a:srgbClr val="131F34"/>
                </a:solidFill>
                <a:latin typeface="Aptos"/>
              </a:rPr>
              <a:t>информации</a:t>
            </a:r>
            <a:endParaRPr sz="1500" b="1" dirty="0">
              <a:solidFill>
                <a:srgbClr val="131F34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40080" y="2834640"/>
            <a:ext cx="5074920" cy="1024128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59" y="3063240"/>
            <a:ext cx="50292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BE913A"/>
                </a:solidFill>
                <a:latin typeface="Apto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3035808"/>
            <a:ext cx="38862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131F34"/>
                </a:solidFill>
                <a:latin typeface="Aptos"/>
              </a:rPr>
              <a:t>Выявление имущества и анализ сделок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834640"/>
            <a:ext cx="5074920" cy="1024128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55080" y="3063240"/>
            <a:ext cx="50292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BE913A"/>
                </a:solidFill>
                <a:latin typeface="Apto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0" y="3035808"/>
            <a:ext cx="38862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131F34"/>
                </a:solidFill>
                <a:latin typeface="Aptos"/>
              </a:rPr>
              <a:t>Оценка добросовестности должника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251960"/>
            <a:ext cx="5074920" cy="1024128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59" y="4480560"/>
            <a:ext cx="50292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BE913A"/>
                </a:solidFill>
                <a:latin typeface="Aptos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4453128"/>
            <a:ext cx="38862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131F34"/>
                </a:solidFill>
                <a:latin typeface="Aptos"/>
              </a:rPr>
              <a:t>Исполнение планов восстановления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4251960"/>
            <a:ext cx="5074920" cy="1024128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55080" y="4480560"/>
            <a:ext cx="50292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BE913A"/>
                </a:solidFill>
                <a:latin typeface="Aptos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4453128"/>
            <a:ext cx="38862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131F34"/>
                </a:solidFill>
                <a:latin typeface="Aptos"/>
              </a:rPr>
              <a:t>Единообразие судебной практики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>
                <a:solidFill>
                  <a:srgbClr val="131F34"/>
                </a:solidFill>
                <a:latin typeface="Aptos"/>
              </a:rPr>
              <a:t>Правовая опора выступления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96696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00" b="0">
                <a:solidFill>
                  <a:srgbClr val="697482"/>
                </a:solidFill>
                <a:latin typeface="Aptos"/>
              </a:rPr>
              <a:t>Ключевые источники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10881360" cy="1051560"/>
          </a:xfrm>
          <a:prstGeom prst="round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27632"/>
            <a:ext cx="457200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Закон № 178-VII ЗРК от 30.12.2022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1645920"/>
            <a:ext cx="438912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1300" b="1">
                <a:solidFill>
                  <a:srgbClr val="BE913A"/>
                </a:solidFill>
                <a:latin typeface="Aptos"/>
              </a:rPr>
              <a:t>актуальная редакция — 12.07.2026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788920"/>
            <a:ext cx="1024128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028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Закон</a:t>
            </a:r>
            <a:r>
              <a:rPr dirty="0"/>
              <a:t> «О </a:t>
            </a:r>
            <a:r>
              <a:rPr dirty="0" err="1"/>
              <a:t>восстановлении</a:t>
            </a:r>
            <a:r>
              <a:rPr dirty="0"/>
              <a:t> </a:t>
            </a:r>
            <a:r>
              <a:rPr dirty="0" err="1"/>
              <a:t>платежеспособности</a:t>
            </a:r>
            <a:r>
              <a:rPr dirty="0"/>
              <a:t> и </a:t>
            </a:r>
            <a:r>
              <a:rPr dirty="0" err="1"/>
              <a:t>банкротстве</a:t>
            </a:r>
            <a:r>
              <a:rPr dirty="0"/>
              <a:t> </a:t>
            </a:r>
            <a:r>
              <a:rPr dirty="0" err="1"/>
              <a:t>граждан</a:t>
            </a:r>
            <a:r>
              <a:rPr dirty="0"/>
              <a:t> </a:t>
            </a:r>
            <a:r>
              <a:rPr dirty="0" err="1"/>
              <a:t>Республики</a:t>
            </a:r>
            <a:r>
              <a:rPr dirty="0"/>
              <a:t> </a:t>
            </a:r>
            <a:r>
              <a:rPr dirty="0" err="1"/>
              <a:t>Казахстан</a:t>
            </a:r>
            <a:r>
              <a:rPr dirty="0"/>
              <a:t>».</a:t>
            </a:r>
          </a:p>
          <a:p>
            <a:pPr>
              <a:spcAft>
                <a:spcPts val="800"/>
              </a:spcAft>
              <a:defRPr sz="1600">
                <a:solidFill>
                  <a:srgbClr val="2028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Гражданский</a:t>
            </a:r>
            <a:r>
              <a:rPr dirty="0"/>
              <a:t> </a:t>
            </a:r>
            <a:r>
              <a:rPr dirty="0" err="1"/>
              <a:t>кодекс</a:t>
            </a:r>
            <a:r>
              <a:rPr dirty="0"/>
              <a:t> РК — </a:t>
            </a:r>
            <a:r>
              <a:rPr dirty="0" err="1"/>
              <a:t>статья</a:t>
            </a:r>
            <a:r>
              <a:rPr dirty="0"/>
              <a:t> 20-1 о </a:t>
            </a:r>
            <a:r>
              <a:rPr dirty="0" err="1"/>
              <a:t>применении</a:t>
            </a:r>
            <a:r>
              <a:rPr dirty="0"/>
              <a:t> </a:t>
            </a:r>
            <a:r>
              <a:rPr dirty="0" err="1"/>
              <a:t>процедур</a:t>
            </a:r>
            <a:r>
              <a:rPr dirty="0"/>
              <a:t> к </a:t>
            </a:r>
            <a:r>
              <a:rPr dirty="0" err="1"/>
              <a:t>гражданину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неспособности</a:t>
            </a:r>
            <a:r>
              <a:rPr dirty="0"/>
              <a:t> </a:t>
            </a:r>
            <a:r>
              <a:rPr dirty="0" err="1"/>
              <a:t>удовлетворить</a:t>
            </a:r>
            <a:r>
              <a:rPr dirty="0"/>
              <a:t> </a:t>
            </a:r>
            <a:r>
              <a:rPr dirty="0" err="1"/>
              <a:t>требования</a:t>
            </a:r>
            <a:r>
              <a:rPr dirty="0"/>
              <a:t> </a:t>
            </a:r>
            <a:r>
              <a:rPr dirty="0" err="1"/>
              <a:t>кредиторов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600">
                <a:solidFill>
                  <a:srgbClr val="2028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КоАП</a:t>
            </a:r>
            <a:r>
              <a:rPr dirty="0"/>
              <a:t> РК — </a:t>
            </a:r>
            <a:r>
              <a:rPr dirty="0" err="1"/>
              <a:t>нормы</a:t>
            </a:r>
            <a:r>
              <a:rPr dirty="0"/>
              <a:t> </a:t>
            </a:r>
            <a:r>
              <a:rPr dirty="0" err="1"/>
              <a:t>об</a:t>
            </a:r>
            <a:r>
              <a:rPr dirty="0"/>
              <a:t> </a:t>
            </a:r>
            <a:r>
              <a:rPr dirty="0" err="1"/>
              <a:t>ответственности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неправомерные</a:t>
            </a:r>
            <a:r>
              <a:rPr dirty="0"/>
              <a:t> </a:t>
            </a:r>
            <a:r>
              <a:rPr dirty="0" err="1"/>
              <a:t>действия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восстановлении</a:t>
            </a:r>
            <a:r>
              <a:rPr dirty="0"/>
              <a:t> </a:t>
            </a:r>
            <a:r>
              <a:rPr dirty="0" err="1"/>
              <a:t>платежеспособности</a:t>
            </a:r>
            <a:r>
              <a:rPr dirty="0"/>
              <a:t> и </a:t>
            </a:r>
            <a:r>
              <a:rPr dirty="0" err="1"/>
              <a:t>банкротстве</a:t>
            </a:r>
            <a:r>
              <a:rPr dirty="0"/>
              <a:t> </a:t>
            </a:r>
            <a:r>
              <a:rPr dirty="0" err="1"/>
              <a:t>граждан</a:t>
            </a:r>
            <a:r>
              <a:rPr dirty="0" smtClean="0"/>
              <a:t>.</a:t>
            </a:r>
            <a:endParaRPr lang="kk-KZ" dirty="0" smtClean="0"/>
          </a:p>
          <a:p>
            <a:pPr>
              <a:spcAft>
                <a:spcPts val="800"/>
              </a:spcAft>
              <a:defRPr sz="1600">
                <a:solidFill>
                  <a:srgbClr val="202834"/>
                </a:solidFill>
                <a:latin typeface="Aptos"/>
              </a:defRPr>
            </a:pPr>
            <a:r>
              <a:rPr lang="ru-RU" dirty="0" smtClean="0"/>
              <a:t>• И другие нормативно-правовые акты.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>
                <a:solidFill>
                  <a:srgbClr val="131F34"/>
                </a:solidFill>
                <a:latin typeface="Aptos"/>
              </a:rPr>
              <a:t>Пути совершенствования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1508760"/>
            <a:ext cx="489204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719072"/>
            <a:ext cx="443484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131F34"/>
                </a:solidFill>
                <a:latin typeface="Aptos"/>
              </a:rPr>
              <a:t>Качество финансового анализа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51760"/>
            <a:ext cx="489204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862072"/>
            <a:ext cx="443484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131F34"/>
                </a:solidFill>
                <a:latin typeface="Aptos"/>
              </a:rPr>
              <a:t>Выявление имущества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3794760"/>
            <a:ext cx="489204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4005072"/>
            <a:ext cx="443484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 dirty="0" err="1">
                <a:solidFill>
                  <a:srgbClr val="131F34"/>
                </a:solidFill>
                <a:latin typeface="Aptos"/>
              </a:rPr>
              <a:t>Единообразие</a:t>
            </a:r>
            <a:r>
              <a:rPr sz="1500" b="1" dirty="0">
                <a:solidFill>
                  <a:srgbClr val="131F34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31F34"/>
                </a:solidFill>
                <a:latin typeface="Aptos"/>
              </a:rPr>
              <a:t>практики</a:t>
            </a:r>
            <a:endParaRPr sz="1500" b="1" dirty="0">
              <a:solidFill>
                <a:srgbClr val="131F34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400800" y="1508760"/>
            <a:ext cx="4892040" cy="749808"/>
          </a:xfrm>
          <a:prstGeom prst="round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29400" y="1606665"/>
            <a:ext cx="3415359" cy="55399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 dirty="0" err="1">
                <a:solidFill>
                  <a:srgbClr val="FFFFFF"/>
                </a:solidFill>
                <a:latin typeface="Aptos"/>
              </a:rPr>
              <a:t>Эффективность</a:t>
            </a:r>
            <a:r>
              <a:rPr sz="15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Aptos"/>
              </a:rPr>
              <a:t>восстановления</a:t>
            </a:r>
            <a:r>
              <a:rPr sz="1500" b="1" dirty="0">
                <a:solidFill>
                  <a:srgbClr val="FFFFFF"/>
                </a:solidFill>
                <a:latin typeface="Aptos"/>
              </a:rPr>
              <a:t> </a:t>
            </a:r>
            <a:endParaRPr lang="kk-KZ" sz="1500" b="1" dirty="0" smtClean="0">
              <a:solidFill>
                <a:srgbClr val="FFFFFF"/>
              </a:solidFill>
              <a:latin typeface="Aptos"/>
            </a:endParaRPr>
          </a:p>
          <a:p>
            <a:pPr algn="l"/>
            <a:r>
              <a:rPr sz="1500" b="1" dirty="0" err="1" smtClean="0">
                <a:solidFill>
                  <a:srgbClr val="FFFFFF"/>
                </a:solidFill>
                <a:latin typeface="Aptos"/>
              </a:rPr>
              <a:t>платежеспособности</a:t>
            </a:r>
            <a:endParaRPr sz="15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00800" y="2651760"/>
            <a:ext cx="4892040" cy="749808"/>
          </a:xfrm>
          <a:prstGeom prst="round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29400" y="2862072"/>
            <a:ext cx="443484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Качество работы финансовых управляющих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3794760"/>
            <a:ext cx="4892040" cy="749808"/>
          </a:xfrm>
          <a:prstGeom prst="round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29400" y="4005072"/>
            <a:ext cx="4434840" cy="274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 dirty="0" err="1">
                <a:solidFill>
                  <a:srgbClr val="FFFFFF"/>
                </a:solidFill>
                <a:latin typeface="Aptos"/>
              </a:rPr>
              <a:t>Баланс</a:t>
            </a:r>
            <a:r>
              <a:rPr sz="15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Aptos"/>
              </a:rPr>
              <a:t>интересов</a:t>
            </a:r>
            <a:r>
              <a:rPr sz="15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Aptos"/>
              </a:rPr>
              <a:t>сторон</a:t>
            </a:r>
            <a:endParaRPr sz="15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12</a:t>
            </a:r>
          </a:p>
        </p:txBody>
      </p:sp>
      <p:sp>
        <p:nvSpPr>
          <p:cNvPr id="19" name="Rounded Rectangle 7"/>
          <p:cNvSpPr/>
          <p:nvPr/>
        </p:nvSpPr>
        <p:spPr>
          <a:xfrm>
            <a:off x="685800" y="5075205"/>
            <a:ext cx="489204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B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3"/>
          <p:cNvSpPr/>
          <p:nvPr/>
        </p:nvSpPr>
        <p:spPr>
          <a:xfrm>
            <a:off x="6400800" y="5075205"/>
            <a:ext cx="4892040" cy="749808"/>
          </a:xfrm>
          <a:prstGeom prst="round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4400" y="5157721"/>
            <a:ext cx="3980129" cy="55399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r>
              <a:rPr lang="ru-RU" sz="1500" b="1" dirty="0">
                <a:latin typeface="Aptos"/>
              </a:rPr>
              <a:t>Допуск к деятельности по результатам </a:t>
            </a:r>
            <a:endParaRPr lang="ru-RU" sz="1500" b="1" dirty="0" smtClean="0">
              <a:latin typeface="Aptos"/>
            </a:endParaRPr>
          </a:p>
          <a:p>
            <a:r>
              <a:rPr lang="ru-RU" sz="1500" b="1" dirty="0" smtClean="0">
                <a:latin typeface="Aptos"/>
              </a:rPr>
              <a:t>квалификационного </a:t>
            </a:r>
            <a:r>
              <a:rPr lang="ru-RU" sz="1500" b="1" dirty="0">
                <a:latin typeface="Aptos"/>
              </a:rPr>
              <a:t>экзамена</a:t>
            </a:r>
            <a:endParaRPr sz="1500" b="1" dirty="0">
              <a:solidFill>
                <a:srgbClr val="131F34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29400" y="5312949"/>
            <a:ext cx="2843086" cy="32316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r>
              <a:rPr lang="kk-KZ" sz="1500" b="1" dirty="0" smtClean="0">
                <a:solidFill>
                  <a:srgbClr val="FFFFFF"/>
                </a:solidFill>
                <a:latin typeface="Aptos"/>
              </a:rPr>
              <a:t>Повышение </a:t>
            </a:r>
            <a:r>
              <a:rPr lang="ru-RU" sz="1500" b="1" dirty="0" smtClean="0">
                <a:solidFill>
                  <a:schemeClr val="bg1"/>
                </a:solidFill>
                <a:latin typeface="Aptos"/>
              </a:rPr>
              <a:t>квалификации</a:t>
            </a:r>
            <a:r>
              <a:rPr lang="kk-KZ" sz="1500" b="1" dirty="0" smtClean="0">
                <a:solidFill>
                  <a:schemeClr val="bg1"/>
                </a:solidFill>
                <a:latin typeface="Aptos"/>
              </a:rPr>
              <a:t> </a:t>
            </a:r>
            <a:endParaRPr sz="1500" b="1" dirty="0">
              <a:solidFill>
                <a:schemeClr val="bg1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700" b="1">
                <a:solidFill>
                  <a:srgbClr val="131F34"/>
                </a:solidFill>
                <a:latin typeface="Aptos"/>
              </a:rPr>
              <a:t>Финальная дискуссия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731520" cy="41148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107899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2300" b="1">
                <a:solidFill>
                  <a:srgbClr val="131F34"/>
                </a:solidFill>
                <a:latin typeface="Aptos"/>
              </a:rPr>
              <a:t>КУДА ДВИЖЕТСЯ ПРАКТИКА БАНКРОТСТВА ГРАЖДАН?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331720"/>
            <a:ext cx="10241280" cy="502920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2450592"/>
            <a:ext cx="9784080" cy="2560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202834"/>
                </a:solidFill>
                <a:latin typeface="Aptos"/>
              </a:rPr>
              <a:t>Где проходит граница между неплатежеспособностью и злоупотреблением?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063239"/>
            <a:ext cx="10241280" cy="502920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3182112"/>
            <a:ext cx="9784080" cy="2560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202834"/>
                </a:solidFill>
                <a:latin typeface="Aptos"/>
              </a:rPr>
              <a:t>Достаточно ли действующих механизмов проверки должника?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3794760"/>
            <a:ext cx="10241280" cy="502920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43000" y="3913632"/>
            <a:ext cx="9784080" cy="2560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202834"/>
                </a:solidFill>
                <a:latin typeface="Aptos"/>
              </a:rPr>
              <a:t>Нужно ли активнее применять восстановление платежеспособности?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4526280"/>
            <a:ext cx="10241280" cy="502920"/>
          </a:xfrm>
          <a:prstGeom prst="roundRect">
            <a:avLst/>
          </a:prstGeom>
          <a:solidFill>
            <a:srgbClr val="F4F6F9"/>
          </a:solidFill>
          <a:ln>
            <a:solidFill>
              <a:srgbClr val="F4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43000" y="4645152"/>
            <a:ext cx="9784080" cy="2560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202834"/>
                </a:solidFill>
                <a:latin typeface="Aptos"/>
              </a:rPr>
              <a:t>Как обеспечить единообразие судебной практики?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9960" y="6473952"/>
            <a:ext cx="411480" cy="20116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1F34"/>
          </a:solidFill>
          <a:ln>
            <a:solidFill>
              <a:srgbClr val="13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5156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"/>
              </a:rPr>
              <a:t>Банкротство — это не просто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3000" b="1">
                <a:solidFill>
                  <a:srgbClr val="BE913A"/>
                </a:solidFill>
                <a:latin typeface="Aptos"/>
              </a:rPr>
              <a:t>списание долгов.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17520" y="2743200"/>
            <a:ext cx="6126480" cy="45720"/>
          </a:xfrm>
          <a:prstGeom prst="rect">
            <a:avLst/>
          </a:prstGeom>
          <a:solidFill>
            <a:srgbClr val="BE913A"/>
          </a:solidFill>
          <a:ln>
            <a:solidFill>
              <a:srgbClr val="BE9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333163" y="3154680"/>
            <a:ext cx="7495193" cy="92333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800" b="0" dirty="0" err="1">
                <a:solidFill>
                  <a:srgbClr val="FFFFFF"/>
                </a:solidFill>
                <a:latin typeface="Aptos"/>
              </a:rPr>
              <a:t>Задача</a:t>
            </a:r>
            <a:r>
              <a:rPr sz="18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FFFFFF"/>
                </a:solidFill>
                <a:latin typeface="Aptos"/>
              </a:rPr>
              <a:t>процедуры</a:t>
            </a:r>
            <a:r>
              <a:rPr sz="1800" b="0" dirty="0">
                <a:solidFill>
                  <a:srgbClr val="FFFFFF"/>
                </a:solidFill>
                <a:latin typeface="Aptos"/>
              </a:rPr>
              <a:t> — </a:t>
            </a:r>
            <a:r>
              <a:rPr sz="1800" b="0" dirty="0" err="1">
                <a:solidFill>
                  <a:srgbClr val="FFFFFF"/>
                </a:solidFill>
                <a:latin typeface="Aptos"/>
              </a:rPr>
              <a:t>установить</a:t>
            </a:r>
            <a:r>
              <a:rPr sz="18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FFFFFF"/>
                </a:solidFill>
                <a:latin typeface="Aptos"/>
              </a:rPr>
              <a:t>реальную</a:t>
            </a:r>
            <a:r>
              <a:rPr sz="18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FFFFFF"/>
                </a:solidFill>
                <a:latin typeface="Aptos"/>
              </a:rPr>
              <a:t>неплатежеспособность</a:t>
            </a:r>
            <a:r>
              <a:rPr sz="1800" b="0" dirty="0">
                <a:solidFill>
                  <a:srgbClr val="FFFFFF"/>
                </a:solidFill>
                <a:latin typeface="Aptos"/>
              </a:rPr>
              <a:t>,</a:t>
            </a:r>
            <a:r>
              <a:rPr dirty="0"/>
              <a:t/>
            </a:r>
            <a:br>
              <a:rPr dirty="0"/>
            </a:br>
            <a:r>
              <a:rPr dirty="0" err="1">
                <a:solidFill>
                  <a:schemeClr val="bg1"/>
                </a:solidFill>
              </a:rPr>
              <a:t>обеспечить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добросовестность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должника</a:t>
            </a:r>
            <a:r>
              <a:rPr dirty="0">
                <a:solidFill>
                  <a:schemeClr val="bg1"/>
                </a:solidFill>
              </a:rPr>
              <a:t> и </a:t>
            </a:r>
            <a:r>
              <a:rPr dirty="0" err="1">
                <a:solidFill>
                  <a:schemeClr val="bg1"/>
                </a:solidFill>
              </a:rPr>
              <a:t>соблюсти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баланс</a:t>
            </a:r>
            <a:r>
              <a:rPr dirty="0">
                <a:solidFill>
                  <a:schemeClr val="bg1"/>
                </a:solidFill>
              </a:rPr>
              <a:t/>
            </a:r>
            <a:br>
              <a:rPr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интересов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должника</a:t>
            </a:r>
            <a:r>
              <a:rPr dirty="0">
                <a:solidFill>
                  <a:schemeClr val="bg1"/>
                </a:solidFill>
              </a:rPr>
              <a:t> и </a:t>
            </a:r>
            <a:r>
              <a:rPr dirty="0" err="1">
                <a:solidFill>
                  <a:schemeClr val="bg1"/>
                </a:solidFill>
              </a:rPr>
              <a:t>кредиторов</a:t>
            </a:r>
            <a:r>
              <a:rPr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66360"/>
            <a:ext cx="10332720" cy="4114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2100" b="1">
                <a:solidFill>
                  <a:srgbClr val="FFFFFF"/>
                </a:solidFill>
                <a:latin typeface="Aptos"/>
              </a:rPr>
              <a:t>СПАСИБО ЗА ВНИМАНИЕ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23560"/>
            <a:ext cx="1033272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0">
                <a:solidFill>
                  <a:srgbClr val="BEC8D7"/>
                </a:solidFill>
                <a:latin typeface="Aptos"/>
              </a:rPr>
              <a:t>Вопросы и обсуждение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684</Words>
  <Application>Microsoft Office PowerPoint</Application>
  <PresentationFormat>Произвольный</PresentationFormat>
  <Paragraphs>174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Чингиз Аблюкат</dc:creator>
  <dc:description>generated using python-pptx</dc:description>
  <cp:lastModifiedBy>Чингиз Аблюкат</cp:lastModifiedBy>
  <cp:revision>4</cp:revision>
  <dcterms:created xsi:type="dcterms:W3CDTF">2013-01-27T09:14:16Z</dcterms:created>
  <dcterms:modified xsi:type="dcterms:W3CDTF">2026-09-09T14:38:42Z</dcterms:modified>
</cp:coreProperties>
</file>