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360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356" r:id="rId20"/>
    <p:sldId id="274" r:id="rId21"/>
    <p:sldId id="278" r:id="rId22"/>
    <p:sldId id="277" r:id="rId23"/>
    <p:sldId id="276" r:id="rId24"/>
    <p:sldId id="275" r:id="rId25"/>
    <p:sldId id="282" r:id="rId26"/>
    <p:sldId id="281" r:id="rId27"/>
    <p:sldId id="280" r:id="rId28"/>
    <p:sldId id="279" r:id="rId29"/>
    <p:sldId id="287" r:id="rId30"/>
    <p:sldId id="286" r:id="rId31"/>
    <p:sldId id="285" r:id="rId32"/>
    <p:sldId id="284" r:id="rId33"/>
    <p:sldId id="283" r:id="rId34"/>
    <p:sldId id="288" r:id="rId35"/>
    <p:sldId id="290" r:id="rId36"/>
    <p:sldId id="293" r:id="rId37"/>
    <p:sldId id="292" r:id="rId38"/>
    <p:sldId id="295" r:id="rId39"/>
    <p:sldId id="296" r:id="rId40"/>
    <p:sldId id="358" r:id="rId41"/>
    <p:sldId id="300" r:id="rId42"/>
    <p:sldId id="298" r:id="rId43"/>
    <p:sldId id="299" r:id="rId44"/>
    <p:sldId id="363" r:id="rId45"/>
    <p:sldId id="364" r:id="rId46"/>
    <p:sldId id="294" r:id="rId47"/>
    <p:sldId id="291" r:id="rId48"/>
    <p:sldId id="289" r:id="rId49"/>
    <p:sldId id="301" r:id="rId50"/>
    <p:sldId id="306" r:id="rId51"/>
    <p:sldId id="305" r:id="rId52"/>
    <p:sldId id="304" r:id="rId53"/>
    <p:sldId id="310" r:id="rId54"/>
    <p:sldId id="308" r:id="rId55"/>
    <p:sldId id="307" r:id="rId56"/>
    <p:sldId id="316" r:id="rId57"/>
    <p:sldId id="317" r:id="rId58"/>
    <p:sldId id="315" r:id="rId59"/>
    <p:sldId id="314" r:id="rId60"/>
    <p:sldId id="361" r:id="rId61"/>
    <p:sldId id="313" r:id="rId62"/>
    <p:sldId id="312" r:id="rId63"/>
    <p:sldId id="311" r:id="rId64"/>
    <p:sldId id="323" r:id="rId65"/>
    <p:sldId id="322" r:id="rId66"/>
    <p:sldId id="321" r:id="rId67"/>
    <p:sldId id="320" r:id="rId68"/>
    <p:sldId id="319" r:id="rId69"/>
    <p:sldId id="318" r:id="rId70"/>
    <p:sldId id="329" r:id="rId71"/>
    <p:sldId id="328" r:id="rId72"/>
    <p:sldId id="327" r:id="rId73"/>
    <p:sldId id="326" r:id="rId74"/>
    <p:sldId id="325" r:id="rId75"/>
    <p:sldId id="324" r:id="rId76"/>
    <p:sldId id="335" r:id="rId77"/>
    <p:sldId id="334" r:id="rId78"/>
    <p:sldId id="333" r:id="rId79"/>
    <p:sldId id="332" r:id="rId80"/>
    <p:sldId id="331" r:id="rId81"/>
    <p:sldId id="330" r:id="rId82"/>
    <p:sldId id="340" r:id="rId83"/>
    <p:sldId id="338" r:id="rId84"/>
    <p:sldId id="339" r:id="rId85"/>
    <p:sldId id="337" r:id="rId86"/>
    <p:sldId id="336" r:id="rId87"/>
    <p:sldId id="343" r:id="rId88"/>
    <p:sldId id="342" r:id="rId89"/>
    <p:sldId id="357" r:id="rId90"/>
    <p:sldId id="347" r:id="rId91"/>
    <p:sldId id="346" r:id="rId92"/>
    <p:sldId id="345" r:id="rId93"/>
    <p:sldId id="344" r:id="rId94"/>
    <p:sldId id="341" r:id="rId95"/>
    <p:sldId id="350" r:id="rId96"/>
    <p:sldId id="349" r:id="rId97"/>
    <p:sldId id="353" r:id="rId98"/>
    <p:sldId id="354" r:id="rId99"/>
    <p:sldId id="352" r:id="rId100"/>
    <p:sldId id="355" r:id="rId101"/>
    <p:sldId id="351" r:id="rId102"/>
    <p:sldId id="348" r:id="rId103"/>
    <p:sldId id="258" r:id="rId104"/>
  </p:sldIdLst>
  <p:sldSz cx="9144000" cy="5143500" type="screen16x9"/>
  <p:notesSz cx="6858000" cy="9144000"/>
  <p:defaultTextStyle>
    <a:defPPr>
      <a:defRPr lang="x-none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6"/>
  </p:normalViewPr>
  <p:slideViewPr>
    <p:cSldViewPr snapToGrid="0" snapToObjects="1">
      <p:cViewPr varScale="1">
        <p:scale>
          <a:sx n="144" d="100"/>
          <a:sy n="144" d="100"/>
        </p:scale>
        <p:origin x="65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8D1304-D462-8044-887B-72C10F62F4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0C8F492-08E0-5A48-BBE8-C225743BEB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2C4593-D816-8746-963A-B79E54A75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D2BA2-DE3E-2243-BB53-0146A3148863}" type="datetimeFigureOut">
              <a:rPr lang="x-none" smtClean="0"/>
              <a:t>02.09.2026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BB2519-5571-7B48-9E8F-5F3C693D8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C82149-48D9-E942-B326-FEAEEECF1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A5D5-0078-EA49-BF21-8843D14FCDB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6795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86800C-C2D4-3549-A2D8-741F13D29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FC28BD-7AB6-0241-ABDA-9D53960187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50E6E8-BAC4-F94B-9311-E0F86561E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D2BA2-DE3E-2243-BB53-0146A3148863}" type="datetimeFigureOut">
              <a:rPr lang="x-none" smtClean="0"/>
              <a:t>02.09.2026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56D69D-1B1A-9F45-BDE0-6F2D4C655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6FE098-F22D-A34B-90C3-3D03269D3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A5D5-0078-EA49-BF21-8843D14FCDB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78270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5CF8A3-D2F1-054E-B8D8-5EBCA97AE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75A364-7274-9B4E-8537-648F44E3DC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C67520-0147-8345-B0DC-631EB0375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D2BA2-DE3E-2243-BB53-0146A3148863}" type="datetimeFigureOut">
              <a:rPr lang="x-none" smtClean="0"/>
              <a:t>02.09.2026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2E25BE-FC51-134A-9314-F400E8726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D94CCE-D799-2F40-B1E3-ACA68D38F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A5D5-0078-EA49-BF21-8843D14FCDB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12428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E44C8C-C66D-C64C-90C3-A4F296C9D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1AB442-258D-B941-BCE6-DBC7297082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C13D0B6-6D7F-9545-8E3E-D252589927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8D6FE7-8BF5-1749-A048-0CD926F53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D2BA2-DE3E-2243-BB53-0146A3148863}" type="datetimeFigureOut">
              <a:rPr lang="x-none" smtClean="0"/>
              <a:t>02.09.2026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627D3BB-6A4B-584C-BB1A-CD6EF2E65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C331FA2-C574-2541-892F-38F75A24D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A5D5-0078-EA49-BF21-8843D14FCDB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99673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84C239-4CB5-6E42-A748-70F95A3E1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A81E149-C3BB-784E-84A8-2268D31BF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5EACD90-6D56-0342-90F6-81B67F63F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481A326-261C-1748-8392-65DB42AF2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0C2B0C1-9B73-7E41-93A8-56A1F853D9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1CB4A6F-0186-B045-97C1-9B16FC208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D2BA2-DE3E-2243-BB53-0146A3148863}" type="datetimeFigureOut">
              <a:rPr lang="x-none" smtClean="0"/>
              <a:t>02.09.2026</a:t>
            </a:fld>
            <a:endParaRPr lang="x-none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2FF8FEE-3177-364E-AF85-CEB31CBE7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C4AF301-6590-1D46-83F9-4419D531F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A5D5-0078-EA49-BF21-8843D14FCDB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51350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AA2409-EEE1-F84D-84D8-129C5E672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C48B6A4-2B0D-1745-A779-B47EFFA76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D2BA2-DE3E-2243-BB53-0146A3148863}" type="datetimeFigureOut">
              <a:rPr lang="x-none" smtClean="0"/>
              <a:t>02.09.2026</a:t>
            </a:fld>
            <a:endParaRPr lang="x-none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F12F901-7DBE-1840-ADDB-A03AACE72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E9E6472-AABD-4E45-8B06-739EC0055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A5D5-0078-EA49-BF21-8843D14FCDB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49742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5DE9410-2C41-994A-99A5-4C3071DDB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D2BA2-DE3E-2243-BB53-0146A3148863}" type="datetimeFigureOut">
              <a:rPr lang="x-none" smtClean="0"/>
              <a:t>02.09.2026</a:t>
            </a:fld>
            <a:endParaRPr lang="x-none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A00D355-6295-9A4F-8AED-3C419A15F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14D76E2-33AF-CB43-9D0F-61BC756D7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A5D5-0078-EA49-BF21-8843D14FCDB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16818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28328-8B2C-E54C-8D1E-FB887C836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A13417-7273-5A41-8D4F-05DC08A44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E14DC72-F219-4A46-A11B-E35FC8CF6C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DF1BE4-178F-1E4C-9066-E9F7FF714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D2BA2-DE3E-2243-BB53-0146A3148863}" type="datetimeFigureOut">
              <a:rPr lang="x-none" smtClean="0"/>
              <a:t>02.09.2026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9E56F0B-8275-C143-9421-E0203B196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C31B44-5054-B944-B6A9-3350411B8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A5D5-0078-EA49-BF21-8843D14FCDB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88710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573F3A-A672-6D41-9350-30FAEDE9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825E0CB-9AF0-7441-8E0D-BA087800E1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15995EC-F541-9D4E-9F3D-437DAC0A74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EB23054-DB59-D140-8A9C-D58D9F99D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D2BA2-DE3E-2243-BB53-0146A3148863}" type="datetimeFigureOut">
              <a:rPr lang="x-none" smtClean="0"/>
              <a:t>02.09.2026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4097292-9C0F-A141-AC5F-4B033F0D0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947782E-EAC1-524E-A448-E7B97E7C4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A5D5-0078-EA49-BF21-8843D14FCDB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46349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1F209B-F12C-4D43-A116-BD2F5B3A2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E1B2079-5363-7C42-9652-4AEFD58A94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2E3ABC-00AD-A440-B258-53C2A85A0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D2BA2-DE3E-2243-BB53-0146A3148863}" type="datetimeFigureOut">
              <a:rPr lang="x-none" smtClean="0"/>
              <a:t>02.09.2026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346FAA-144F-B341-B7CD-7B0678C67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70E05F-1718-8242-A79C-0775CA0E2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A5D5-0078-EA49-BF21-8843D14FCDB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55358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410F44D-BFFE-964B-A02B-411F04A3D0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AD2BD0A-ED38-1841-A676-8061076D94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A3C660-FCC0-154B-86CF-590AFD50F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D2BA2-DE3E-2243-BB53-0146A3148863}" type="datetimeFigureOut">
              <a:rPr lang="x-none" smtClean="0"/>
              <a:t>02.09.2026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EEDE3F-8C20-EF49-86EA-AAEEBA8C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CD61E4C-E54F-6649-914B-EEF7CEF22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A5D5-0078-EA49-BF21-8843D14FCDB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1467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5AD338-0027-C543-BBD0-14D2F11CF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C18C58-9813-8C44-B922-3B52C9CCF4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DEBA80-660E-CA49-8100-ED3FDED001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D2BA2-DE3E-2243-BB53-0146A3148863}" type="datetimeFigureOut">
              <a:rPr lang="x-none" smtClean="0"/>
              <a:t>02.09.2026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1789B4-4232-534F-BABB-5E1D2F00F9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521C02-439A-F04C-93D7-8C1EF43BC0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DA5D5-0078-EA49-BF21-8843D14FCDB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48258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#sub520109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#sub520102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prg.kz/document/?doc_id=33478302#sub_id=14010000" TargetMode="External"/><Relationship Id="rId3" Type="http://schemas.openxmlformats.org/officeDocument/2006/relationships/hyperlink" Target="https://prg.kz/document/?doc_id=33478302#sub_id=1000101" TargetMode="External"/><Relationship Id="rId7" Type="http://schemas.openxmlformats.org/officeDocument/2006/relationships/hyperlink" Target="https://prg.kz/document/?doc_id=33478302#sub_id=140000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rg.kz/document/?doc_id=33478302#sub_id=130000" TargetMode="External"/><Relationship Id="rId5" Type="http://schemas.openxmlformats.org/officeDocument/2006/relationships/hyperlink" Target="https://prg.kz/document/?doc_id=33478302#sub_id=10004" TargetMode="External"/><Relationship Id="rId10" Type="http://schemas.openxmlformats.org/officeDocument/2006/relationships/hyperlink" Target="https://prg.kz/document/?doc_id=33478302#sub_id=10008" TargetMode="External"/><Relationship Id="rId4" Type="http://schemas.openxmlformats.org/officeDocument/2006/relationships/hyperlink" Target="https://prg.kz/document/?doc_id=33478302#sub_id=10003" TargetMode="External"/><Relationship Id="rId9" Type="http://schemas.openxmlformats.org/officeDocument/2006/relationships/hyperlink" Target="https://prg.kz/document/?doc_id=33478302#sub_id=150000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prg.kz/Document/?doc_id=31575252#sub_id=30029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hyperlink" Target="npl:K1400000235#2208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prg.kz/Document/?link_id=1011791487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prg.kz/Document/?doc_id=38910832#sub_id=270000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#sub10181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hyperlink" Target="#sub510200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#sub520000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#sub10181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hyperlink" Target="#sub510200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#sub10181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hyperlink" Target="#sub510200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online.zakon.kz/Document/?doc_id=35766488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://prg.kz/Document/?doc_id=38704379#sub_id=153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png"/><Relationship Id="rId4" Type="http://schemas.openxmlformats.org/officeDocument/2006/relationships/hyperlink" Target="http://prg.kz/Document/?doc_id=34010504#sub_id=153" TargetMode="Externa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hyperlink" Target="npl:V2000021680#128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1294FA0-FCBC-D34A-A2FA-B00034DF83F2}"/>
              </a:ext>
            </a:extLst>
          </p:cNvPr>
          <p:cNvSpPr txBox="1">
            <a:spLocks/>
          </p:cNvSpPr>
          <p:nvPr/>
        </p:nvSpPr>
        <p:spPr>
          <a:xfrm>
            <a:off x="677600" y="1436693"/>
            <a:ext cx="6882766" cy="1195779"/>
          </a:xfrm>
          <a:prstGeom prst="rect">
            <a:avLst/>
          </a:prstGeom>
        </p:spPr>
        <p:txBody>
          <a:bodyPr vert="horz" lIns="68580" tIns="34290" rIns="68580" bIns="3429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latin typeface="HelveticaNeueCyr" pitchFamily="50" charset="-52"/>
                <a:ea typeface="Helvetica Neue" panose="02000503000000020004" pitchFamily="2" charset="0"/>
                <a:cs typeface="Helvetica Neue" panose="02000503000000020004" pitchFamily="2" charset="0"/>
              </a:rPr>
              <a:t>Поговорим о некоторых изменениях в Трудовой кодекс РК</a:t>
            </a:r>
            <a:endParaRPr lang="ru-RU" sz="2800" b="1" dirty="0">
              <a:solidFill>
                <a:srgbClr val="C00000"/>
              </a:solidFill>
              <a:latin typeface="HelveticaNeueCyr" pitchFamily="50" charset="-52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21981E-77FB-1F43-9C63-841AF10478CE}"/>
              </a:ext>
            </a:extLst>
          </p:cNvPr>
          <p:cNvSpPr txBox="1"/>
          <p:nvPr/>
        </p:nvSpPr>
        <p:spPr>
          <a:xfrm>
            <a:off x="4784807" y="3389114"/>
            <a:ext cx="41635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Гилёва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Наталья Васильевна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9DF08C-7544-A74A-B585-21D137F36246}"/>
              </a:ext>
            </a:extLst>
          </p:cNvPr>
          <p:cNvSpPr txBox="1"/>
          <p:nvPr/>
        </p:nvSpPr>
        <p:spPr>
          <a:xfrm>
            <a:off x="4784807" y="3721328"/>
            <a:ext cx="42169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кандидат юридических наук,</a:t>
            </a:r>
          </a:p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доцент кафедры международного права </a:t>
            </a:r>
          </a:p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Факультета международных отношений </a:t>
            </a:r>
          </a:p>
          <a:p>
            <a:pPr>
              <a:defRPr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КазНУ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им. аль-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Фараби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 в области трудового законодательства РК</a:t>
            </a:r>
          </a:p>
        </p:txBody>
      </p:sp>
    </p:spTree>
    <p:extLst>
      <p:ext uri="{BB962C8B-B14F-4D97-AF65-F5344CB8AC3E}">
        <p14:creationId xmlns:p14="http://schemas.microsoft.com/office/powerpoint/2010/main" val="365431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4" y="0"/>
            <a:ext cx="9144000" cy="5143500"/>
          </a:xfrm>
          <a:prstGeom prst="rect">
            <a:avLst/>
          </a:prstGeom>
        </p:spPr>
      </p:pic>
      <p:pic>
        <p:nvPicPr>
          <p:cNvPr id="6" name="Рисунок 5" descr="https://www.shareicon.net/data/2016/06/23/785449_book_512x5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03" y="1270000"/>
            <a:ext cx="1187450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 descr="http://1.zosh.zt.ua/wp-content/uploads/2018/05/untitled_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03" y="2723753"/>
            <a:ext cx="1073150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908175" y="980291"/>
            <a:ext cx="6882922" cy="338752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  <a:defRPr/>
            </a:pPr>
            <a:endParaRPr lang="ru-RU" altLang="ru-RU" b="1" dirty="0">
              <a:solidFill>
                <a:srgbClr val="C00000"/>
              </a:solidFill>
            </a:endParaRPr>
          </a:p>
          <a:p>
            <a:pPr algn="l">
              <a:buFont typeface="Wingdings" panose="05000000000000000000" pitchFamily="2" charset="2"/>
              <a:buNone/>
              <a:defRPr/>
            </a:pPr>
            <a:r>
              <a:rPr lang="ru-RU" alt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акты работодателя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приказы, распоряжения, инструкции, </a:t>
            </a:r>
            <a:r>
              <a:rPr lang="ru-RU" alt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правила,</a:t>
            </a:r>
            <a:r>
              <a:rPr lang="ru-RU" alt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положения, </a:t>
            </a:r>
            <a:r>
              <a:rPr lang="ru-RU" altLang="ru-RU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графики сменности, графики вахт, графики отпусков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издаваемые работодателем  </a:t>
            </a:r>
            <a:r>
              <a:rPr lang="ru-RU" alt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(до изменений в ТК РК);</a:t>
            </a:r>
          </a:p>
          <a:p>
            <a:pPr algn="l">
              <a:buFont typeface="Wingdings" panose="05000000000000000000" pitchFamily="2" charset="2"/>
              <a:buNone/>
              <a:defRPr/>
            </a:pPr>
            <a:endParaRPr lang="ru-RU" altLang="ru-RU" dirty="0"/>
          </a:p>
          <a:p>
            <a:pPr algn="l">
              <a:buFont typeface="Wingdings" panose="05000000000000000000" pitchFamily="2" charset="2"/>
              <a:buNone/>
              <a:defRPr/>
            </a:pPr>
            <a:r>
              <a:rPr lang="ru-RU" altLang="ru-RU" b="1" dirty="0">
                <a:solidFill>
                  <a:srgbClr val="C00000"/>
                </a:solidFill>
              </a:rPr>
              <a:t>трудовой распорядок </a:t>
            </a:r>
            <a:r>
              <a:rPr lang="ru-RU" altLang="ru-RU" b="1" dirty="0"/>
              <a:t>- порядок регулирования отношений по организации труда работников и работодателя</a:t>
            </a:r>
            <a:r>
              <a:rPr lang="ru-RU" altLang="ru-RU" dirty="0"/>
              <a:t> </a:t>
            </a:r>
          </a:p>
          <a:p>
            <a:pPr algn="l">
              <a:buFont typeface="Wingdings" panose="05000000000000000000" pitchFamily="2" charset="2"/>
              <a:buNone/>
              <a:defRPr/>
            </a:pPr>
            <a:r>
              <a:rPr lang="ru-RU" altLang="ru-RU" dirty="0"/>
              <a:t>Правила трудового распорядка утверждаются</a:t>
            </a:r>
            <a:r>
              <a:rPr lang="en-US" altLang="ru-RU" dirty="0"/>
              <a:t> </a:t>
            </a:r>
            <a:r>
              <a:rPr lang="ru-RU" altLang="ru-RU" dirty="0"/>
              <a:t>работодателем.</a:t>
            </a:r>
            <a:r>
              <a:rPr lang="en-US" altLang="ru-RU" dirty="0"/>
              <a:t>	</a:t>
            </a:r>
            <a:endParaRPr lang="ru-RU" altLang="ru-RU" dirty="0"/>
          </a:p>
          <a:p>
            <a:pPr>
              <a:buFont typeface="Wingdings" panose="05000000000000000000" pitchFamily="2" charset="2"/>
              <a:buNone/>
              <a:defRPr/>
            </a:pP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202055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 noChangeArrowheads="1"/>
          </p:cNvSpPr>
          <p:nvPr/>
        </p:nvSpPr>
        <p:spPr>
          <a:xfrm>
            <a:off x="1638300" y="908050"/>
            <a:ext cx="7048500" cy="92075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55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2800" b="1" dirty="0"/>
              <a:t/>
            </a:r>
            <a:br>
              <a:rPr lang="ru-RU" altLang="ru-RU" sz="2800" b="1" dirty="0"/>
            </a:br>
            <a:r>
              <a:rPr lang="ru-RU" altLang="ru-RU" sz="2800" b="1" dirty="0"/>
              <a:t/>
            </a:r>
            <a:br>
              <a:rPr lang="ru-RU" altLang="ru-RU" sz="2800" b="1" dirty="0"/>
            </a:br>
            <a:r>
              <a:rPr lang="ru-RU" altLang="ru-RU" sz="3600" b="1" dirty="0"/>
              <a:t>Статья 1. Основные понятия, используемые в настоящем Кодексе</a:t>
            </a:r>
            <a:r>
              <a:rPr lang="ru-RU" altLang="ru-RU" sz="3600" dirty="0"/>
              <a:t/>
            </a:r>
            <a:br>
              <a:rPr lang="ru-RU" altLang="ru-RU" sz="3600" dirty="0"/>
            </a:br>
            <a:endParaRPr lang="ru-RU" altLang="ru-RU" sz="3600" dirty="0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1638300" y="1828800"/>
            <a:ext cx="7048500" cy="243248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None/>
              <a:defRPr/>
            </a:pPr>
            <a:r>
              <a:rPr lang="ru-RU" sz="2000" dirty="0"/>
              <a:t>41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акты работодателя – приказы, распоряжения, инструкции, правила, положения, графики сменности, графики вахт, графики отпусков,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иные акты, регулирующие трудовые и непосредственно связанные с ними отношения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издаваемые работодателем;</a:t>
            </a:r>
          </a:p>
        </p:txBody>
      </p:sp>
      <p:pic>
        <p:nvPicPr>
          <p:cNvPr id="11" name="Рисунок 10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35" y="1290776"/>
            <a:ext cx="1252121" cy="10760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7613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 noChangeArrowheads="1"/>
          </p:cNvSpPr>
          <p:nvPr/>
        </p:nvSpPr>
        <p:spPr>
          <a:xfrm>
            <a:off x="1482754" y="447675"/>
            <a:ext cx="7668336" cy="92075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55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2800" b="1" dirty="0"/>
              <a:t/>
            </a:r>
            <a:br>
              <a:rPr lang="ru-RU" altLang="ru-RU" sz="2800" b="1" dirty="0"/>
            </a:br>
            <a:r>
              <a:rPr lang="ru-RU" altLang="ru-RU" sz="2800" b="1" dirty="0"/>
              <a:t/>
            </a:r>
            <a:br>
              <a:rPr lang="ru-RU" altLang="ru-RU" sz="2800" b="1" dirty="0"/>
            </a:br>
            <a:r>
              <a:rPr lang="ru-RU" altLang="ru-RU" sz="3600" b="1" dirty="0"/>
              <a:t>Статья 1. Основные понятия, используемые в настоящем Кодексе</a:t>
            </a:r>
            <a:r>
              <a:rPr lang="ru-RU" altLang="ru-RU" sz="3600" dirty="0"/>
              <a:t/>
            </a:r>
            <a:br>
              <a:rPr lang="ru-RU" altLang="ru-RU" sz="3600" dirty="0"/>
            </a:br>
            <a:endParaRPr lang="ru-RU" altLang="ru-RU" sz="3600" dirty="0"/>
          </a:p>
        </p:txBody>
      </p:sp>
      <p:sp>
        <p:nvSpPr>
          <p:cNvPr id="11" name="Объект 2"/>
          <p:cNvSpPr txBox="1">
            <a:spLocks noChangeArrowheads="1"/>
          </p:cNvSpPr>
          <p:nvPr/>
        </p:nvSpPr>
        <p:spPr bwMode="auto">
          <a:xfrm>
            <a:off x="1482755" y="1282963"/>
            <a:ext cx="7541395" cy="3271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None/>
              <a:tabLst/>
              <a:defRPr/>
            </a:pPr>
            <a:r>
              <a:rPr kumimoji="0" lang="ru-RU" alt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21) </a:t>
            </a:r>
            <a:r>
              <a:rPr kumimoji="0" lang="ru-RU" alt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трудовые отношения </a:t>
            </a:r>
            <a:r>
              <a:rPr kumimoji="0" lang="ru-RU" alt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– отношения между работником и работодателем, возникающие при осуществлении прав и обязанностей, предусмотренных трудовым законодательством Республики Казахстан, соглашениями, трудовым, коллективным договорами и актами работодателя;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anose="05000000000000000000" pitchFamily="2" charset="2"/>
              <a:buNone/>
              <a:tabLst/>
              <a:defRPr/>
            </a:pPr>
            <a:endParaRPr kumimoji="0" lang="ru-RU" altLang="ru-RU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None/>
              <a:tabLst/>
              <a:defRPr/>
            </a:pPr>
            <a:r>
              <a:rPr kumimoji="0" lang="ru-RU" alt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22) </a:t>
            </a:r>
            <a:r>
              <a:rPr kumimoji="0" lang="ru-RU" alt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отношения, непосредственно связанные с трудовыми</a:t>
            </a:r>
            <a:r>
              <a:rPr kumimoji="0" lang="ru-RU" alt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, – отношения, складывающиеся по поводу организации и управления трудом, </a:t>
            </a:r>
            <a:r>
              <a:rPr kumimoji="0" lang="ru-RU" alt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трудоустройства, </a:t>
            </a:r>
            <a:r>
              <a:rPr kumimoji="0" lang="ru-RU" alt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профессиональной подготовки, переподготовки и повышения, а также признания профессиональной квалификации работников, социального партнерства, заключения коллективных договоров и соглашений, участия работников (представителей работников) в установлении условий труда в предусмотренных настоящим Кодексом случаях, </a:t>
            </a:r>
            <a:r>
              <a:rPr kumimoji="0" lang="ru-RU" alt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разрешения трудовых споров</a:t>
            </a:r>
            <a:r>
              <a:rPr kumimoji="0" lang="ru-RU" alt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и контроля за соблюдением трудового законодательства Республики Казахстан;</a:t>
            </a:r>
            <a:endParaRPr kumimoji="0" lang="ru-RU" altLang="ru-RU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/>
            </a:endParaRPr>
          </a:p>
        </p:txBody>
      </p:sp>
      <p:pic>
        <p:nvPicPr>
          <p:cNvPr id="12" name="Рисунок 11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83" y="908050"/>
            <a:ext cx="1252121" cy="10760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1828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Объект 2"/>
          <p:cNvSpPr txBox="1">
            <a:spLocks noChangeArrowheads="1"/>
          </p:cNvSpPr>
          <p:nvPr/>
        </p:nvSpPr>
        <p:spPr bwMode="auto">
          <a:xfrm>
            <a:off x="1482756" y="1282963"/>
            <a:ext cx="7025814" cy="3271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just" defTabSz="914400">
              <a:buClr>
                <a:srgbClr val="00007D"/>
              </a:buClr>
              <a:buNone/>
              <a:defRPr/>
            </a:pPr>
            <a:endParaRPr lang="ru-RU" altLang="ru-RU" sz="1600" kern="0" dirty="0">
              <a:solidFill>
                <a:srgbClr val="000000"/>
              </a:solidFill>
              <a:cs typeface="Arial"/>
            </a:endParaRPr>
          </a:p>
          <a:p>
            <a:pPr marL="0" lvl="0" indent="0" algn="just" defTabSz="914400">
              <a:buClr>
                <a:srgbClr val="00007D"/>
              </a:buClr>
              <a:buNone/>
              <a:defRPr/>
            </a:pPr>
            <a:endParaRPr lang="ru-RU" altLang="ru-RU" sz="1600" kern="0" dirty="0">
              <a:solidFill>
                <a:srgbClr val="000000"/>
              </a:solidFill>
              <a:cs typeface="Arial"/>
            </a:endParaRPr>
          </a:p>
          <a:p>
            <a:pPr marL="0" lvl="0" indent="0" algn="just" defTabSz="914400">
              <a:buClr>
                <a:srgbClr val="00007D"/>
              </a:buClr>
              <a:buNone/>
              <a:defRPr/>
            </a:pPr>
            <a:r>
              <a:rPr lang="ru-RU" altLang="ru-RU" sz="2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физические и (или) юридические лица, уполномоченные на основании учредительных документов </a:t>
            </a:r>
            <a:r>
              <a:rPr lang="ru-RU" altLang="ru-RU" sz="2400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(или) </a:t>
            </a:r>
            <a:r>
              <a:rPr lang="ru-RU" altLang="ru-RU" sz="2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доверенности </a:t>
            </a:r>
            <a:r>
              <a:rPr lang="ru-RU" altLang="ru-RU" sz="2400" i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представлять интересы работодателя</a:t>
            </a:r>
            <a:r>
              <a:rPr lang="ru-RU" altLang="ru-RU" sz="2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группы работодателей (п.п.40) п. 1 ст. 1 ТК РК);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None/>
              <a:tabLst/>
              <a:defRPr/>
            </a:pPr>
            <a:endParaRPr kumimoji="0" lang="ru-RU" altLang="ru-RU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/>
            </a:endParaRPr>
          </a:p>
        </p:txBody>
      </p:sp>
      <p:sp>
        <p:nvSpPr>
          <p:cNvPr id="10" name="Заголовок 1"/>
          <p:cNvSpPr txBox="1">
            <a:spLocks noChangeArrowheads="1"/>
          </p:cNvSpPr>
          <p:nvPr/>
        </p:nvSpPr>
        <p:spPr>
          <a:xfrm>
            <a:off x="1482754" y="447675"/>
            <a:ext cx="7668336" cy="92075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85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2800" b="1" dirty="0"/>
              <a:t/>
            </a:r>
            <a:br>
              <a:rPr lang="ru-RU" altLang="ru-RU" sz="2800" b="1" dirty="0"/>
            </a:br>
            <a:r>
              <a:rPr lang="ru-RU" altLang="ru-RU" sz="2800" b="1" dirty="0"/>
              <a:t/>
            </a:r>
            <a:br>
              <a:rPr lang="ru-RU" altLang="ru-RU" sz="2800" b="1" dirty="0"/>
            </a:br>
            <a:r>
              <a:rPr lang="ru-RU" altLang="ru-RU" sz="3600" b="1" dirty="0"/>
              <a:t>Представители работодателей</a:t>
            </a:r>
            <a:endParaRPr lang="ru-RU" altLang="ru-RU" sz="3600" dirty="0"/>
          </a:p>
        </p:txBody>
      </p:sp>
      <p:pic>
        <p:nvPicPr>
          <p:cNvPr id="13" name="Рисунок 12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54" y="988967"/>
            <a:ext cx="1023150" cy="9108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4936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Заголовок 1"/>
          <p:cNvSpPr txBox="1">
            <a:spLocks noChangeArrowheads="1"/>
          </p:cNvSpPr>
          <p:nvPr/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ru-RU" alt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alt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Times New Roman" panose="02020603050405020304" pitchFamily="18" charset="0"/>
              </a:rPr>
              <a:t>Статья 65. Порядок применения дисциплинарных взысканий </a:t>
            </a:r>
            <a:r>
              <a:rPr kumimoji="0" lang="ru-RU" altLang="ru-RU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/>
            </a:r>
            <a:br>
              <a:rPr kumimoji="0" lang="ru-RU" altLang="ru-RU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ru-RU" altLang="ru-RU" sz="4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6" name="Объект 2"/>
          <p:cNvSpPr txBox="1">
            <a:spLocks noChangeArrowheads="1"/>
          </p:cNvSpPr>
          <p:nvPr/>
        </p:nvSpPr>
        <p:spPr bwMode="auto">
          <a:xfrm>
            <a:off x="1029809" y="1263112"/>
            <a:ext cx="7894790" cy="342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None/>
              <a:tabLst/>
              <a:defRPr/>
            </a:pP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Требование</a:t>
            </a: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о представлении объяснения по факту совершенного дисциплинарного проступка оформляется в письменной форме с подтверждением получения </a:t>
            </a: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требования работодателя</a:t>
            </a: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None/>
              <a:tabLst/>
              <a:defRPr/>
            </a:pPr>
            <a:endParaRPr kumimoji="0" lang="ru-RU" altLang="ru-RU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None/>
              <a:tabLst/>
              <a:defRPr/>
            </a:pP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В случае уклонения или отказа работника от получения требования </a:t>
            </a:r>
            <a:r>
              <a:rPr kumimoji="0" lang="ru-RU" alt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представителем работодателя </a:t>
            </a: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составляется соответствующий </a:t>
            </a: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акт.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None/>
              <a:tabLst/>
              <a:defRPr/>
            </a:pPr>
            <a:endParaRPr kumimoji="0" lang="ru-RU" altLang="ru-RU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None/>
              <a:tabLst/>
              <a:defRPr/>
            </a:pP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Если работником не представлено объяснение по истечении двух рабочих дней с даты получения требования или составления </a:t>
            </a: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акта об уклонении </a:t>
            </a: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или отказе от получения требования, то </a:t>
            </a:r>
            <a:r>
              <a:rPr kumimoji="0" lang="ru-RU" alt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представителем работодателя </a:t>
            </a: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составляется соответствующий </a:t>
            </a: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акт</a:t>
            </a: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.</a:t>
            </a:r>
            <a:endParaRPr kumimoji="0" lang="ru-RU" altLang="ru-RU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7" name="Рисунок 16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0" y="1505690"/>
            <a:ext cx="907419" cy="8792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2012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22"/>
            <a:ext cx="9144000" cy="51435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 noChangeArrowheads="1"/>
          </p:cNvSpPr>
          <p:nvPr/>
        </p:nvSpPr>
        <p:spPr bwMode="auto">
          <a:xfrm>
            <a:off x="1391478" y="494513"/>
            <a:ext cx="7503133" cy="751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ru-RU" alt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alt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Times New Roman" panose="02020603050405020304" pitchFamily="18" charset="0"/>
              </a:rPr>
              <a:t>Статья 53. Порядок расторжения трудового договора по инициативе работодателя</a:t>
            </a:r>
            <a:endParaRPr kumimoji="0" lang="ru-RU" altLang="ru-RU" sz="4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8" name="Объект 2"/>
          <p:cNvSpPr txBox="1">
            <a:spLocks noChangeArrowheads="1"/>
          </p:cNvSpPr>
          <p:nvPr/>
        </p:nvSpPr>
        <p:spPr>
          <a:xfrm>
            <a:off x="1391478" y="1503336"/>
            <a:ext cx="7315873" cy="3162573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altLang="ru-RU" sz="2000" b="1" dirty="0">
                <a:cs typeface="Times New Roman" panose="02020603050405020304" pitchFamily="18" charset="0"/>
              </a:rPr>
              <a:t>Решение о направлении работника </a:t>
            </a:r>
            <a:r>
              <a:rPr lang="ru-RU" altLang="ru-RU" sz="2000" dirty="0">
                <a:cs typeface="Times New Roman" panose="02020603050405020304" pitchFamily="18" charset="0"/>
              </a:rPr>
              <a:t>на медицинское освидетельствование принимается</a:t>
            </a:r>
            <a:r>
              <a:rPr lang="ru-RU" alt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 представителем работодателя </a:t>
            </a:r>
            <a:r>
              <a:rPr lang="ru-RU" altLang="ru-RU" sz="2000" b="1" dirty="0">
                <a:cs typeface="Times New Roman" panose="02020603050405020304" pitchFamily="18" charset="0"/>
              </a:rPr>
              <a:t>(п. 7 ст. 53 ТК РК)</a:t>
            </a:r>
            <a:r>
              <a:rPr lang="ru-RU" altLang="ru-RU" sz="2000" dirty="0"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altLang="ru-RU" sz="2000" dirty="0">
              <a:cs typeface="Times New Roman" panose="02020603050405020304" pitchFamily="18" charset="0"/>
            </a:endParaRPr>
          </a:p>
          <a:p>
            <a:pPr algn="just"/>
            <a:r>
              <a:rPr lang="ru-RU" altLang="ru-RU" sz="2000" dirty="0">
                <a:cs typeface="Times New Roman" panose="02020603050405020304" pitchFamily="18" charset="0"/>
              </a:rPr>
              <a:t>Расторжение трудового договора по основанию, предусмотренному </a:t>
            </a:r>
            <a:r>
              <a:rPr lang="ru-RU" altLang="ru-RU" sz="2000" u="sng" dirty="0">
                <a:cs typeface="Times New Roman" panose="02020603050405020304" pitchFamily="18" charset="0"/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п.п.10) п.1 ст. 52</a:t>
            </a:r>
            <a:r>
              <a:rPr lang="ru-RU" altLang="ru-RU" sz="2000" dirty="0">
                <a:cs typeface="Times New Roman" panose="02020603050405020304" pitchFamily="18" charset="0"/>
              </a:rPr>
              <a:t> Кодекса, должно быть подтверждено </a:t>
            </a:r>
            <a:r>
              <a:rPr lang="ru-RU" alt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актом об отказе работника</a:t>
            </a:r>
            <a:r>
              <a:rPr lang="ru-RU" altLang="ru-RU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cs typeface="Times New Roman" panose="02020603050405020304" pitchFamily="18" charset="0"/>
              </a:rPr>
              <a:t>от прохождения медицинского освидетельствования</a:t>
            </a:r>
            <a:r>
              <a:rPr lang="ru-RU" altLang="ru-RU" sz="2000" b="1" dirty="0">
                <a:cs typeface="Times New Roman" panose="02020603050405020304" pitchFamily="18" charset="0"/>
              </a:rPr>
              <a:t> (п.7-1 ст. 53 ТК РК).</a:t>
            </a:r>
          </a:p>
          <a:p>
            <a:endParaRPr lang="ru-RU" altLang="ru-RU" dirty="0"/>
          </a:p>
        </p:txBody>
      </p:sp>
      <p:pic>
        <p:nvPicPr>
          <p:cNvPr id="9" name="Рисунок 8" descr="Picture background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6" y="875100"/>
            <a:ext cx="737566" cy="7549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265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 noChangeArrowheads="1"/>
          </p:cNvSpPr>
          <p:nvPr/>
        </p:nvSpPr>
        <p:spPr>
          <a:xfrm>
            <a:off x="432422" y="952698"/>
            <a:ext cx="7684872" cy="386434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25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9600" b="1" dirty="0">
              <a:latin typeface="+mn-lt"/>
              <a:cs typeface="Times New Roman" panose="02020603050405020304" pitchFamily="18" charset="0"/>
            </a:endParaRPr>
          </a:p>
          <a:p>
            <a:r>
              <a:rPr lang="ru-RU" altLang="ru-RU" sz="9600" b="1" dirty="0">
                <a:latin typeface="+mn-lt"/>
                <a:cs typeface="Times New Roman" panose="02020603050405020304" pitchFamily="18" charset="0"/>
              </a:rPr>
              <a:t>Работодатель обязан: </a:t>
            </a:r>
            <a:r>
              <a:rPr lang="ru-RU" altLang="ru-RU" sz="9600" dirty="0">
                <a:latin typeface="+mn-lt"/>
                <a:cs typeface="Times New Roman" panose="02020603050405020304" pitchFamily="18" charset="0"/>
              </a:rPr>
              <a:t/>
            </a:r>
            <a:br>
              <a:rPr lang="ru-RU" altLang="ru-RU" sz="9600" dirty="0">
                <a:latin typeface="+mn-lt"/>
                <a:cs typeface="Times New Roman" panose="02020603050405020304" pitchFamily="18" charset="0"/>
              </a:rPr>
            </a:br>
            <a:endParaRPr lang="ru-RU" altLang="ru-RU" sz="9600" dirty="0">
              <a:latin typeface="+mn-lt"/>
            </a:endParaRPr>
          </a:p>
        </p:txBody>
      </p:sp>
      <p:sp>
        <p:nvSpPr>
          <p:cNvPr id="10" name="Объект 2"/>
          <p:cNvSpPr txBox="1">
            <a:spLocks noChangeArrowheads="1"/>
          </p:cNvSpPr>
          <p:nvPr/>
        </p:nvSpPr>
        <p:spPr bwMode="auto">
          <a:xfrm>
            <a:off x="432422" y="1239338"/>
            <a:ext cx="8300874" cy="3670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None/>
              <a:tabLst/>
              <a:defRPr/>
            </a:pP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знакомить работника с правилами трудового распорядка, иными актами работодателя, имеющими непосредственное отношение к работе (трудовой функции) работника, </a:t>
            </a:r>
            <a:r>
              <a:rPr kumimoji="0" lang="ru-RU" alt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и в случаях, предусмотренных настоящим Кодексом, другими актами работодателя </a:t>
            </a:r>
            <a:r>
              <a:rPr kumimoji="0" lang="ru-RU" alt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лично или путем направления их посредством курьерской почтовой связи, почтовой связи, факсимильной связи, электронной почты и иных информационно-коммуникационных технологий (п.п.6) п. 2 ст. 23 ТК РК)</a:t>
            </a: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endParaRPr lang="ru-RU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Принимающая сторона обязана:1) знакомить работника направляющей стороны с правилами трудового распорядка, </a:t>
            </a:r>
            <a:r>
              <a:rPr lang="ru-RU" sz="2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иными актами принимающей стороны,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имеющими непосредственное отношение к работе (трудовой функции);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anose="05000000000000000000" pitchFamily="2" charset="2"/>
              <a:buChar char="n"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anose="05000000000000000000" pitchFamily="2" charset="2"/>
              <a:buChar char="n"/>
              <a:tabLst/>
              <a:defRPr/>
            </a:pPr>
            <a:endParaRPr kumimoji="0" lang="ru-RU" altLang="ru-RU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4222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Объект 2"/>
          <p:cNvSpPr txBox="1">
            <a:spLocks noChangeArrowheads="1"/>
          </p:cNvSpPr>
          <p:nvPr/>
        </p:nvSpPr>
        <p:spPr>
          <a:xfrm>
            <a:off x="1173163" y="850900"/>
            <a:ext cx="7399337" cy="429260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(</a:t>
            </a:r>
            <a:r>
              <a:rPr lang="ru-RU" alt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прежняя редакция </a:t>
            </a:r>
            <a:r>
              <a:rPr lang="ru-RU" altLang="ru-RU" sz="2000" i="1" dirty="0">
                <a:cs typeface="Times New Roman" panose="02020603050405020304" pitchFamily="18" charset="0"/>
              </a:rPr>
              <a:t>Нормативного Постановления ВС РК </a:t>
            </a:r>
            <a:r>
              <a:rPr lang="ru-RU" sz="2000" dirty="0">
                <a:cs typeface="Times New Roman" panose="02020603050405020304" pitchFamily="18" charset="0"/>
              </a:rPr>
              <a:t>от 6 октября 2017 года № 9</a:t>
            </a:r>
            <a:r>
              <a:rPr lang="ru-RU" altLang="ru-RU" sz="2000" i="1" dirty="0">
                <a:cs typeface="Times New Roman" panose="02020603050405020304" pitchFamily="18" charset="0"/>
              </a:rPr>
              <a:t>)   </a:t>
            </a:r>
            <a:r>
              <a:rPr lang="ru-RU" altLang="ru-RU" sz="2000" b="1" dirty="0">
                <a:cs typeface="Times New Roman" panose="02020603050405020304" pitchFamily="18" charset="0"/>
              </a:rPr>
              <a:t>Акт о факте </a:t>
            </a:r>
            <a:r>
              <a:rPr lang="ru-RU" altLang="ru-RU" sz="2000" dirty="0">
                <a:cs typeface="Times New Roman" panose="02020603050405020304" pitchFamily="18" charset="0"/>
              </a:rPr>
              <a:t>совершения работником дисциплинарного проступка или </a:t>
            </a:r>
            <a:r>
              <a:rPr lang="ru-RU" altLang="ru-RU" sz="2000" b="1" dirty="0">
                <a:cs typeface="Times New Roman" panose="02020603050405020304" pitchFamily="18" charset="0"/>
              </a:rPr>
              <a:t>акт об отказе </a:t>
            </a:r>
            <a:r>
              <a:rPr lang="ru-RU" altLang="ru-RU" sz="2000" dirty="0">
                <a:cs typeface="Times New Roman" panose="02020603050405020304" pitchFamily="18" charset="0"/>
              </a:rPr>
              <a:t>работника от дачи письменного объяснения </a:t>
            </a:r>
            <a:r>
              <a:rPr lang="ru-RU" alt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не являются актом работодателя</a:t>
            </a:r>
            <a:r>
              <a:rPr lang="ru-RU" altLang="ru-RU" sz="2000" dirty="0">
                <a:solidFill>
                  <a:srgbClr val="C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cs typeface="Times New Roman" panose="02020603050405020304" pitchFamily="18" charset="0"/>
              </a:rPr>
              <a:t>и не требуют ознакомления с работником, допустившим дисциплинарный проступок (п. 17 НП ВС РК);</a:t>
            </a:r>
          </a:p>
          <a:p>
            <a:pPr algn="just">
              <a:buFont typeface="Wingdings" panose="05000000000000000000" pitchFamily="2" charset="2"/>
              <a:buNone/>
              <a:defRPr/>
            </a:pPr>
            <a:endParaRPr lang="ru-RU" altLang="ru-RU" sz="2000" dirty="0"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altLang="ru-RU" sz="2000" dirty="0">
                <a:solidFill>
                  <a:srgbClr val="000000"/>
                </a:solidFill>
                <a:cs typeface="Times New Roman" panose="02020603050405020304" pitchFamily="18" charset="0"/>
              </a:rPr>
              <a:t>(</a:t>
            </a:r>
            <a:r>
              <a:rPr lang="ru-RU" altLang="ru-RU" sz="20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действующая редакция</a:t>
            </a:r>
            <a:r>
              <a:rPr lang="ru-RU" alt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ru-RU" altLang="ru-RU" sz="2000" i="1" dirty="0">
                <a:cs typeface="Times New Roman" panose="02020603050405020304" pitchFamily="18" charset="0"/>
              </a:rPr>
              <a:t>Нормативного Постановления ВС РК </a:t>
            </a:r>
            <a:r>
              <a:rPr lang="ru-RU" sz="2000" dirty="0">
                <a:cs typeface="Times New Roman" panose="02020603050405020304" pitchFamily="18" charset="0"/>
              </a:rPr>
              <a:t>от 28 ноября 2024 года № 1</a:t>
            </a:r>
            <a:r>
              <a:rPr lang="ru-RU" altLang="ru-RU" sz="2000" i="1" dirty="0">
                <a:solidFill>
                  <a:srgbClr val="000000"/>
                </a:solidFill>
                <a:cs typeface="Times New Roman" panose="02020603050405020304" pitchFamily="18" charset="0"/>
              </a:rPr>
              <a:t>)  </a:t>
            </a:r>
            <a:r>
              <a:rPr lang="ru-RU" altLang="ru-RU" sz="2000" dirty="0">
                <a:cs typeface="Times New Roman" panose="02020603050405020304" pitchFamily="18" charset="0"/>
              </a:rPr>
              <a:t>Нормы трудового законодательства не возлагают на работодателя обязанность по ознакомлению с </a:t>
            </a:r>
            <a:r>
              <a:rPr lang="ru-RU" alt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актом</a:t>
            </a:r>
            <a:r>
              <a:rPr lang="ru-RU" altLang="ru-RU" sz="2000" dirty="0">
                <a:cs typeface="Times New Roman" panose="02020603050405020304" pitchFamily="18" charset="0"/>
              </a:rPr>
              <a:t> о факте совершения работником дисциплинарного проступка и с </a:t>
            </a:r>
            <a:r>
              <a:rPr lang="ru-RU" alt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актом</a:t>
            </a:r>
            <a:r>
              <a:rPr lang="ru-RU" altLang="ru-RU" sz="2000" dirty="0">
                <a:solidFill>
                  <a:srgbClr val="C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cs typeface="Times New Roman" panose="02020603050405020304" pitchFamily="18" charset="0"/>
              </a:rPr>
              <a:t>об отказе работника от дачи письменного объяснения (п. 19 НП ВС РК).</a:t>
            </a:r>
          </a:p>
          <a:p>
            <a:pPr algn="just">
              <a:defRPr/>
            </a:pP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altLang="ru-RU" sz="3000" dirty="0"/>
          </a:p>
        </p:txBody>
      </p:sp>
      <p:pic>
        <p:nvPicPr>
          <p:cNvPr id="7" name="Рисунок 3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928811"/>
            <a:ext cx="668338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249" y="3084574"/>
            <a:ext cx="57308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7138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D6934-EB0C-4D77-06F8-84595BE15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FAD5E6-DFDA-7BDF-8C11-B049D4D311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5BBBE22-6631-403B-362E-B666045786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6494" cy="5147178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1B7215C-5C36-2588-5097-55FC388C4C19}"/>
              </a:ext>
            </a:extLst>
          </p:cNvPr>
          <p:cNvSpPr txBox="1">
            <a:spLocks noChangeArrowheads="1"/>
          </p:cNvSpPr>
          <p:nvPr/>
        </p:nvSpPr>
        <p:spPr>
          <a:xfrm>
            <a:off x="1460938" y="677466"/>
            <a:ext cx="7598978" cy="1223963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altLang="ru-RU" dirty="0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A8549E13-FD4B-D9FC-FD35-27E7321792BF}"/>
              </a:ext>
            </a:extLst>
          </p:cNvPr>
          <p:cNvSpPr txBox="1">
            <a:spLocks/>
          </p:cNvSpPr>
          <p:nvPr/>
        </p:nvSpPr>
        <p:spPr>
          <a:xfrm>
            <a:off x="382973" y="1737122"/>
            <a:ext cx="8569325" cy="335130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None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/>
          </a:p>
        </p:txBody>
      </p:sp>
      <p:pic>
        <p:nvPicPr>
          <p:cNvPr id="7" name="Рисунок 6" descr="Picture background">
            <a:extLst>
              <a:ext uri="{FF2B5EF4-FFF2-40B4-BE49-F238E27FC236}">
                <a16:creationId xmlns:a16="http://schemas.microsoft.com/office/drawing/2014/main" id="{3FCCC05F-92E6-F92F-C22B-0DE2A3628AD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40" y="742868"/>
            <a:ext cx="85725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DEB21FC-6B66-AF88-BF62-09A256601A8B}"/>
              </a:ext>
            </a:extLst>
          </p:cNvPr>
          <p:cNvSpPr txBox="1"/>
          <p:nvPr/>
        </p:nvSpPr>
        <p:spPr>
          <a:xfrm>
            <a:off x="1681603" y="703898"/>
            <a:ext cx="7203979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54000" algn="just"/>
            <a:r>
              <a:rPr lang="ru-RU" b="1" dirty="0">
                <a:cs typeface="Times New Roman" panose="02020603050405020304" pitchFamily="18" charset="0"/>
              </a:rPr>
              <a:t>Трудовой спор </a:t>
            </a:r>
            <a:r>
              <a:rPr lang="ru-RU" dirty="0">
                <a:cs typeface="Times New Roman" panose="02020603050405020304" pitchFamily="18" charset="0"/>
              </a:rPr>
              <a:t>- разногласия между </a:t>
            </a:r>
            <a:r>
              <a:rPr lang="ru-RU" b="1" dirty="0">
                <a:solidFill>
                  <a:srgbClr val="C00000"/>
                </a:solidFill>
                <a:cs typeface="Times New Roman" panose="02020603050405020304" pitchFamily="18" charset="0"/>
              </a:rPr>
              <a:t>работником</a:t>
            </a:r>
            <a:r>
              <a:rPr lang="ru-RU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ru-RU" dirty="0">
                <a:cs typeface="Times New Roman" panose="02020603050405020304" pitchFamily="18" charset="0"/>
              </a:rPr>
              <a:t>(работниками) и </a:t>
            </a:r>
            <a:r>
              <a:rPr lang="ru-RU" b="1" dirty="0">
                <a:solidFill>
                  <a:srgbClr val="C00000"/>
                </a:solidFill>
                <a:cs typeface="Times New Roman" panose="02020603050405020304" pitchFamily="18" charset="0"/>
              </a:rPr>
              <a:t>работодателем</a:t>
            </a:r>
            <a:r>
              <a:rPr lang="ru-RU" dirty="0">
                <a:cs typeface="Times New Roman" panose="02020603050405020304" pitchFamily="18" charset="0"/>
              </a:rPr>
              <a:t> (работодателями), </a:t>
            </a:r>
            <a:r>
              <a:rPr lang="ru-RU" b="1" dirty="0">
                <a:solidFill>
                  <a:srgbClr val="C00000"/>
                </a:solidFill>
                <a:cs typeface="Times New Roman" panose="02020603050405020304" pitchFamily="18" charset="0"/>
              </a:rPr>
              <a:t>в том числе ранее состоявшими в трудовых отношениях,</a:t>
            </a:r>
            <a:r>
              <a:rPr lang="ru-RU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ru-RU" dirty="0">
                <a:cs typeface="Times New Roman" panose="02020603050405020304" pitchFamily="18" charset="0"/>
              </a:rPr>
              <a:t>по вопросам применения трудового законодательства Республики Казахстан, выполнения или изменения условий соглашений, трудового и (или) коллективного договоров, актов работодателя (п.п.16) п. 1 ст. 1 ТК РК);</a:t>
            </a:r>
          </a:p>
          <a:p>
            <a:pPr indent="254000" algn="just">
              <a:buNone/>
            </a:pPr>
            <a:endParaRPr lang="ru-RU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54000" algn="just"/>
            <a:r>
              <a:rPr lang="ru-RU" sz="1800" dirty="0">
                <a:cs typeface="Times New Roman" panose="02020603050405020304" pitchFamily="18" charset="0"/>
              </a:rPr>
              <a:t>Соглашение о работе согласительной комиссии должно содержать положения о порядке привлечения </a:t>
            </a:r>
            <a:r>
              <a:rPr lang="ru-RU" sz="1800" b="1" dirty="0">
                <a:cs typeface="Times New Roman" panose="02020603050405020304" pitchFamily="18" charset="0"/>
              </a:rPr>
              <a:t>независимого посредника </a:t>
            </a:r>
            <a:r>
              <a:rPr lang="ru-RU" sz="1800" dirty="0">
                <a:cs typeface="Times New Roman" panose="02020603050405020304" pitchFamily="18" charset="0"/>
              </a:rPr>
              <a:t>к работе согласительной комиссии и участия в ней.</a:t>
            </a:r>
          </a:p>
          <a:p>
            <a:pPr indent="254000" algn="just">
              <a:buNone/>
            </a:pPr>
            <a:endParaRPr lang="ru-RU" sz="1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54000" algn="just">
              <a:buNone/>
            </a:pPr>
            <a:r>
              <a:rPr lang="ru-RU" sz="1800" b="1" dirty="0" smtClean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800" b="1" i="0" dirty="0" smtClean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осредник</a:t>
            </a:r>
            <a:r>
              <a:rPr lang="ru-RU" sz="1800" b="0" i="0" dirty="0" smtClean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800" b="0" i="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физическое или юридическое лицо, привлекаемое </a:t>
            </a:r>
            <a:r>
              <a:rPr lang="ru-RU" sz="1800" b="1" i="1" dirty="0" smtClean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сторонами </a:t>
            </a:r>
            <a:r>
              <a:rPr lang="ru-RU" sz="1800" b="1" i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трудовых отношений</a:t>
            </a:r>
            <a:r>
              <a:rPr lang="ru-RU" sz="1800" b="0" i="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для оказания услуг по разрешению трудового спора (п.п.12) п. 1 ст. 1 ТК РК);</a:t>
            </a:r>
          </a:p>
          <a:p>
            <a:pPr indent="254000" algn="just">
              <a:buNone/>
            </a:pPr>
            <a:endParaRPr lang="ru-RU" sz="18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54000" algn="just">
              <a:buNone/>
            </a:pPr>
            <a:r>
              <a:rPr lang="ru-RU" sz="1800" b="1" dirty="0">
                <a:solidFill>
                  <a:srgbClr val="C00000"/>
                </a:solidFill>
                <a:cs typeface="Times New Roman" panose="02020603050405020304" pitchFamily="18" charset="0"/>
              </a:rPr>
              <a:t>Сторонами трудовых отношений являются работник и </a:t>
            </a:r>
            <a:r>
              <a:rPr lang="ru-RU" sz="18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работодатель</a:t>
            </a:r>
            <a:endParaRPr lang="ru-RU" sz="1400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111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 noChangeArrowheads="1"/>
          </p:cNvSpPr>
          <p:nvPr/>
        </p:nvSpPr>
        <p:spPr>
          <a:xfrm>
            <a:off x="457200" y="457200"/>
            <a:ext cx="8229600" cy="1371600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000" dirty="0"/>
              <a:t>пункт 1 статьи 22 дополнить подпунктом 27) следующего содержания:</a:t>
            </a:r>
            <a:r>
              <a:rPr lang="ru-RU" altLang="ru-RU" dirty="0"/>
              <a:t/>
            </a:r>
            <a:br>
              <a:rPr lang="ru-RU" altLang="ru-RU" dirty="0"/>
            </a:br>
            <a:endParaRPr lang="ru-RU" altLang="ru-RU" dirty="0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1615736" y="1412875"/>
            <a:ext cx="7045664" cy="2519933"/>
          </a:xfrm>
          <a:prstGeom prst="rect">
            <a:avLst/>
          </a:prstGeom>
        </p:spPr>
        <p:txBody>
          <a:bodyPr vert="horz" lIns="68580" tIns="34290" rIns="68580" bIns="34290" rtlCol="0">
            <a:normAutofit fontScale="925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400" b="1" dirty="0"/>
              <a:t>Статья 22. Основные права и обязанности работника </a:t>
            </a:r>
            <a:endParaRPr lang="ru-RU" sz="2400" dirty="0"/>
          </a:p>
          <a:p>
            <a:pPr>
              <a:defRPr/>
            </a:pPr>
            <a:endParaRPr lang="ru-RU" sz="2400" dirty="0"/>
          </a:p>
          <a:p>
            <a:pPr algn="l">
              <a:defRPr/>
            </a:pPr>
            <a:r>
              <a:rPr lang="ru-RU" sz="2400" dirty="0"/>
              <a:t>1. </a:t>
            </a:r>
            <a:r>
              <a:rPr lang="ru-RU" sz="2800" dirty="0">
                <a:cs typeface="Times New Roman" panose="02020603050405020304" pitchFamily="18" charset="0"/>
              </a:rPr>
              <a:t>Работник имеет право на: … </a:t>
            </a:r>
          </a:p>
          <a:p>
            <a:pPr algn="l">
              <a:defRPr/>
            </a:pPr>
            <a:r>
              <a:rPr lang="ru-RU" sz="2800" b="1" dirty="0">
                <a:cs typeface="Times New Roman" panose="02020603050405020304" pitchFamily="18" charset="0"/>
              </a:rPr>
              <a:t>27) </a:t>
            </a:r>
            <a:r>
              <a:rPr lang="ru-RU" sz="2800" b="1" i="1" dirty="0">
                <a:cs typeface="Times New Roman" panose="02020603050405020304" pitchFamily="18" charset="0"/>
              </a:rPr>
              <a:t>неприкосновенность частной жизни</a:t>
            </a:r>
            <a:r>
              <a:rPr lang="ru-RU" sz="2800" dirty="0">
                <a:cs typeface="Times New Roman" panose="02020603050405020304" pitchFamily="18" charset="0"/>
              </a:rPr>
              <a:t>, уважение и защиту своей чести и достоинства в сфере труда.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ru-RU" dirty="0"/>
          </a:p>
        </p:txBody>
      </p:sp>
      <p:pic>
        <p:nvPicPr>
          <p:cNvPr id="11" name="Рисунок 10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68" y="1603772"/>
            <a:ext cx="1219200" cy="1219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95593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Объект 2"/>
          <p:cNvSpPr txBox="1">
            <a:spLocks noChangeArrowheads="1"/>
          </p:cNvSpPr>
          <p:nvPr/>
        </p:nvSpPr>
        <p:spPr>
          <a:xfrm>
            <a:off x="1177587" y="841772"/>
            <a:ext cx="7640949" cy="412084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altLang="ru-RU" b="1" dirty="0">
                <a:solidFill>
                  <a:srgbClr val="C00000"/>
                </a:solidFill>
                <a:cs typeface="Times New Roman" panose="02020603050405020304" pitchFamily="18" charset="0"/>
              </a:rPr>
              <a:t>Неприкосновенность частной жизни</a:t>
            </a:r>
            <a:r>
              <a:rPr lang="ru-RU" altLang="ru-RU" b="1" dirty="0">
                <a:solidFill>
                  <a:srgbClr val="FF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dirty="0">
                <a:cs typeface="Times New Roman" panose="02020603050405020304" pitchFamily="18" charset="0"/>
              </a:rPr>
              <a:t>одно из основных конституционных прав, который принадлежит человеку от рождения.</a:t>
            </a:r>
          </a:p>
          <a:p>
            <a:pPr algn="just"/>
            <a:r>
              <a:rPr lang="ru-RU" altLang="ru-RU" b="1" dirty="0">
                <a:solidFill>
                  <a:srgbClr val="C00000"/>
                </a:solidFill>
                <a:cs typeface="Times New Roman" panose="02020603050405020304" pitchFamily="18" charset="0"/>
              </a:rPr>
              <a:t>Неприкосновенность частной жизни</a:t>
            </a:r>
            <a:r>
              <a:rPr lang="ru-RU" altLang="ru-RU" b="1" dirty="0">
                <a:solidFill>
                  <a:srgbClr val="FF0000"/>
                </a:solidFill>
                <a:cs typeface="Times New Roman" panose="02020603050405020304" pitchFamily="18" charset="0"/>
              </a:rPr>
              <a:t> </a:t>
            </a:r>
            <a:r>
              <a:rPr lang="ru-RU" altLang="ru-RU" dirty="0">
                <a:cs typeface="Times New Roman" panose="02020603050405020304" pitchFamily="18" charset="0"/>
              </a:rPr>
              <a:t>— </a:t>
            </a:r>
            <a:r>
              <a:rPr lang="ru-RU" altLang="ru-RU" i="1" dirty="0">
                <a:cs typeface="Times New Roman" panose="02020603050405020304" pitchFamily="18" charset="0"/>
              </a:rPr>
              <a:t>это право человека контролировать информацию о самом себе, сохранять в тайне сведения, касающиеся его личной или семейной жизни, сведения которые человек не желает придавать гласность, если этого не требует закон.</a:t>
            </a:r>
          </a:p>
          <a:p>
            <a:pPr algn="just"/>
            <a:r>
              <a:rPr lang="ru-RU" altLang="ru-RU" b="1" dirty="0">
                <a:cs typeface="Times New Roman" panose="02020603050405020304" pitchFamily="18" charset="0"/>
              </a:rPr>
              <a:t>Личная и семейная тайна</a:t>
            </a:r>
            <a:r>
              <a:rPr lang="ru-RU" altLang="ru-RU" dirty="0">
                <a:cs typeface="Times New Roman" panose="02020603050405020304" pitchFamily="18" charset="0"/>
              </a:rPr>
              <a:t> — сведения, которые человек сохраняет в режиме секретности от других лиц. </a:t>
            </a:r>
          </a:p>
          <a:p>
            <a:pPr algn="just"/>
            <a:r>
              <a:rPr lang="ru-RU" altLang="ru-RU" i="1" dirty="0">
                <a:cs typeface="Times New Roman" panose="02020603050405020304" pitchFamily="18" charset="0"/>
              </a:rPr>
              <a:t>К ним могут относиться</a:t>
            </a:r>
            <a:r>
              <a:rPr lang="ru-RU" altLang="ru-RU" dirty="0">
                <a:cs typeface="Times New Roman" panose="02020603050405020304" pitchFamily="18" charset="0"/>
              </a:rPr>
              <a:t>, например, тайна усыновления, личные имущественные и неимущественные отношения в семье, дружеских и интимных отношениях, сексуальной ориентации, религиозных или атеистических взглядах, имущественном положении, источниках доходов, увлечениях, вредных привычках, заболеваниях и т. д.</a:t>
            </a:r>
            <a:endParaRPr lang="ru-RU" altLang="ru-RU" dirty="0"/>
          </a:p>
        </p:txBody>
      </p:sp>
      <p:pic>
        <p:nvPicPr>
          <p:cNvPr id="8" name="Рисунок 7" descr="Picture background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3" r="12429"/>
          <a:stretch/>
        </p:blipFill>
        <p:spPr bwMode="auto">
          <a:xfrm>
            <a:off x="174410" y="1034073"/>
            <a:ext cx="1003177" cy="9989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4572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 noChangeArrowheads="1"/>
          </p:cNvSpPr>
          <p:nvPr/>
        </p:nvSpPr>
        <p:spPr bwMode="auto">
          <a:xfrm>
            <a:off x="1216241" y="841772"/>
            <a:ext cx="7470558" cy="694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j-ea"/>
                <a:cs typeface="Times New Roman" panose="02020603050405020304" pitchFamily="18" charset="0"/>
              </a:rPr>
              <a:t>Статья 54. Ограничение возможности расторжения трудового договора по инициативе работодателя</a:t>
            </a: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j-ea"/>
                <a:cs typeface="Arial"/>
              </a:rPr>
              <a:t/>
            </a:r>
            <a:b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j-ea"/>
                <a:cs typeface="Arial"/>
              </a:rPr>
            </a:br>
            <a:endParaRPr kumimoji="0" lang="ru-RU" altLang="ru-RU" sz="18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j-ea"/>
              <a:cs typeface="Arial"/>
            </a:endParaRPr>
          </a:p>
        </p:txBody>
      </p:sp>
      <p:sp>
        <p:nvSpPr>
          <p:cNvPr id="9" name="Объект 2"/>
          <p:cNvSpPr txBox="1">
            <a:spLocks noChangeArrowheads="1"/>
          </p:cNvSpPr>
          <p:nvPr/>
        </p:nvSpPr>
        <p:spPr bwMode="auto">
          <a:xfrm>
            <a:off x="1142999" y="1484313"/>
            <a:ext cx="7814569" cy="350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None/>
              <a:tabLst/>
              <a:defRPr/>
            </a:pP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Расторжение трудового договора по инициативе работодателя по основаниям, предусмотренным </a:t>
            </a:r>
            <a:r>
              <a:rPr kumimoji="0" lang="ru-RU" altLang="ru-RU" sz="1800" b="0" i="0" u="sng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п.п</a:t>
            </a:r>
            <a:r>
              <a:rPr kumimoji="0" lang="ru-RU" altLang="ru-RU" sz="1800" b="0" i="0" u="sng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. 2) и 3) п.1 ст. 52</a:t>
            </a: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Кодекса</a:t>
            </a:r>
            <a:r>
              <a:rPr kumimoji="0" lang="ru-RU" alt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, не допускается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с беременными женщинами, предоставившими работодателю справку о беременности,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женщинами, имеющими детей в возрасте до трех лет,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alt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одиноким родителем</a:t>
            </a: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, воспитывающим ребенка в возрасте до четырнадцати лет (</a:t>
            </a:r>
            <a:r>
              <a:rPr kumimoji="0" lang="ru-RU" altLang="ru-RU" sz="20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ребенка с инвалидностью до </a:t>
            </a: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восемнадцати лет),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alt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иными лицами</a:t>
            </a: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, воспитывающими указанную категорию детей без родителя.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Wingdings" panose="05000000000000000000" pitchFamily="2" charset="2"/>
              <a:buChar char="n"/>
              <a:tabLst/>
              <a:defRPr/>
            </a:pPr>
            <a:endParaRPr kumimoji="0" lang="ru-RU" altLang="ru-RU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0" name="Рисунок 9" descr="Picture background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38" y="841772"/>
            <a:ext cx="785119" cy="8538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9461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986"/>
            <a:ext cx="9144000" cy="51435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00325" y="923279"/>
            <a:ext cx="735959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800" b="1" dirty="0"/>
              <a:t>п. 4 ст. 76 ТК РК</a:t>
            </a:r>
          </a:p>
          <a:p>
            <a:pPr algn="just"/>
            <a:r>
              <a:rPr lang="ru-RU" altLang="ru-RU" sz="1800" dirty="0"/>
              <a:t> </a:t>
            </a:r>
            <a:r>
              <a:rPr lang="ru-RU" altLang="ru-RU" sz="1800" dirty="0">
                <a:cs typeface="Times New Roman" panose="02020603050405020304" pitchFamily="18" charset="0"/>
              </a:rPr>
              <a:t>Работодатель не вправе привлекать к работе </a:t>
            </a:r>
            <a:r>
              <a:rPr lang="ru-RU" altLang="ru-RU" sz="1800" dirty="0">
                <a:solidFill>
                  <a:srgbClr val="C00000"/>
                </a:solidFill>
                <a:cs typeface="Times New Roman" panose="02020603050405020304" pitchFamily="18" charset="0"/>
              </a:rPr>
              <a:t>в ночное время </a:t>
            </a:r>
            <a:r>
              <a:rPr lang="ru-RU" altLang="ru-RU" sz="1800" dirty="0">
                <a:cs typeface="Times New Roman" panose="02020603050405020304" pitchFamily="18" charset="0"/>
              </a:rPr>
              <a:t>без письменного согласия следующих работников:</a:t>
            </a:r>
          </a:p>
          <a:p>
            <a:pPr algn="just"/>
            <a:r>
              <a:rPr lang="ru-RU" altLang="ru-RU" sz="1800" dirty="0">
                <a:cs typeface="Times New Roman" panose="02020603050405020304" pitchFamily="18" charset="0"/>
              </a:rPr>
              <a:t>1) женщин, имеющих детей в возрасте до семи лет, и других лиц, воспитывающих детей в возрасте </a:t>
            </a:r>
            <a:r>
              <a:rPr lang="ru-RU" altLang="ru-RU" sz="1800" b="1" dirty="0">
                <a:cs typeface="Times New Roman" panose="02020603050405020304" pitchFamily="18" charset="0"/>
              </a:rPr>
              <a:t>до семи лет без матери</a:t>
            </a:r>
            <a:r>
              <a:rPr lang="ru-RU" altLang="ru-RU" sz="1800" dirty="0"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altLang="ru-RU" sz="1800" dirty="0">
                <a:cs typeface="Times New Roman" panose="02020603050405020304" pitchFamily="18" charset="0"/>
              </a:rPr>
              <a:t>2) работников, воспитывающих </a:t>
            </a:r>
            <a:r>
              <a:rPr lang="ru-RU" altLang="ru-RU" sz="1800" dirty="0">
                <a:solidFill>
                  <a:srgbClr val="C00000"/>
                </a:solidFill>
                <a:cs typeface="Times New Roman" panose="02020603050405020304" pitchFamily="18" charset="0"/>
              </a:rPr>
              <a:t>детей с инвалидностью </a:t>
            </a:r>
            <a:r>
              <a:rPr lang="ru-RU" altLang="ru-RU" sz="1800" dirty="0">
                <a:cs typeface="Times New Roman" panose="02020603050405020304" pitchFamily="18" charset="0"/>
              </a:rPr>
              <a:t>до восемнадцати лет.</a:t>
            </a:r>
          </a:p>
          <a:p>
            <a:pPr algn="just"/>
            <a:endParaRPr lang="ru-RU" altLang="ru-RU" sz="1800" dirty="0">
              <a:cs typeface="Times New Roman" panose="02020603050405020304" pitchFamily="18" charset="0"/>
            </a:endParaRPr>
          </a:p>
          <a:p>
            <a:pPr algn="just"/>
            <a:r>
              <a:rPr lang="ru-RU" altLang="ru-RU" sz="1800" b="1" dirty="0">
                <a:cs typeface="Times New Roman" panose="02020603050405020304" pitchFamily="18" charset="0"/>
              </a:rPr>
              <a:t>п. 5 ст. 127 ТК РК </a:t>
            </a:r>
            <a:r>
              <a:rPr lang="ru-RU" altLang="ru-RU" sz="1800" dirty="0">
                <a:cs typeface="Times New Roman" panose="02020603050405020304" pitchFamily="18" charset="0"/>
              </a:rPr>
              <a:t>от направления в командировку вправе отказаться работники, имеющие детей в возрасте до трех лет, </a:t>
            </a:r>
            <a:r>
              <a:rPr lang="ru-RU" altLang="ru-RU" sz="1800" i="1" dirty="0">
                <a:cs typeface="Times New Roman" panose="02020603050405020304" pitchFamily="18" charset="0"/>
              </a:rPr>
              <a:t>работники, осуществляющие уход </a:t>
            </a:r>
            <a:r>
              <a:rPr lang="ru-RU" altLang="ru-RU" sz="1800" b="1" i="1" dirty="0">
                <a:cs typeface="Times New Roman" panose="02020603050405020304" pitchFamily="18" charset="0"/>
              </a:rPr>
              <a:t>за больными членами семьи </a:t>
            </a:r>
            <a:r>
              <a:rPr lang="ru-RU" altLang="ru-RU" sz="1800" i="1" dirty="0">
                <a:cs typeface="Times New Roman" panose="02020603050405020304" pitchFamily="18" charset="0"/>
              </a:rPr>
              <a:t>либо воспитывающие детей с инвалидностью, е</a:t>
            </a:r>
            <a:r>
              <a:rPr lang="ru-RU" altLang="ru-RU" sz="1800" dirty="0">
                <a:cs typeface="Times New Roman" panose="02020603050405020304" pitchFamily="18" charset="0"/>
              </a:rPr>
              <a:t>сли на основании медицинского заключения дети с инвалидностью либо больные члены семьи </a:t>
            </a:r>
            <a:r>
              <a:rPr lang="ru-RU" altLang="ru-RU" sz="1800" dirty="0">
                <a:solidFill>
                  <a:srgbClr val="C00000"/>
                </a:solidFill>
                <a:cs typeface="Times New Roman" panose="02020603050405020304" pitchFamily="18" charset="0"/>
              </a:rPr>
              <a:t>нуждаются в осуществлении постоянного ухода</a:t>
            </a:r>
            <a:r>
              <a:rPr lang="ru-RU" altLang="ru-RU" sz="1800" dirty="0"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Рисунок 5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75" y="954594"/>
            <a:ext cx="942975" cy="942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0548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 noChangeArrowheads="1"/>
          </p:cNvSpPr>
          <p:nvPr/>
        </p:nvSpPr>
        <p:spPr bwMode="auto">
          <a:xfrm>
            <a:off x="1207362" y="1004008"/>
            <a:ext cx="6751468" cy="624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Times New Roman" panose="02020603050405020304" pitchFamily="18" charset="0"/>
              </a:rPr>
              <a:t>Закон РК «О противодействии коррупции»</a:t>
            </a: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Times New Roman" panose="02020603050405020304" pitchFamily="18" charset="0"/>
              </a:rPr>
              <a:t/>
            </a:r>
            <a:b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Times New Roman" panose="02020603050405020304" pitchFamily="18" charset="0"/>
              </a:rPr>
            </a:br>
            <a:endParaRPr kumimoji="0" lang="ru-RU" altLang="ru-RU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j-ea"/>
              <a:cs typeface="Arial"/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287262" y="1628775"/>
            <a:ext cx="7482087" cy="288995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ru-RU" sz="2000" b="1" dirty="0">
                <a:cs typeface="Times New Roman" panose="02020603050405020304" pitchFamily="18" charset="0"/>
              </a:rPr>
              <a:t>Статья 18. Субъекты противодействия коррупции</a:t>
            </a:r>
          </a:p>
          <a:p>
            <a:pPr algn="l">
              <a:buFont typeface="Wingdings" panose="05000000000000000000" pitchFamily="2" charset="2"/>
              <a:buNone/>
              <a:defRPr/>
            </a:pPr>
            <a:endParaRPr lang="ru-RU" sz="2000" dirty="0">
              <a:cs typeface="Times New Roman" panose="02020603050405020304" pitchFamily="18" charset="0"/>
            </a:endParaRPr>
          </a:p>
          <a:p>
            <a:pPr algn="l">
              <a:buFont typeface="Wingdings" panose="05000000000000000000" pitchFamily="2" charset="2"/>
              <a:buNone/>
              <a:defRPr/>
            </a:pPr>
            <a:r>
              <a:rPr lang="ru-RU" sz="2000" dirty="0"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C00000"/>
                </a:solidFill>
                <a:cs typeface="Times New Roman" panose="02020603050405020304" pitchFamily="18" charset="0"/>
              </a:rPr>
              <a:t>К субъектам противодействия коррупции относятся:</a:t>
            </a:r>
          </a:p>
          <a:p>
            <a:pPr algn="l">
              <a:defRPr/>
            </a:pPr>
            <a:r>
              <a:rPr lang="ru-RU" sz="2000" dirty="0">
                <a:cs typeface="Times New Roman" panose="02020603050405020304" pitchFamily="18" charset="0"/>
              </a:rPr>
              <a:t>1) уполномоченный орган по противодействию коррупции;</a:t>
            </a:r>
          </a:p>
          <a:p>
            <a:pPr algn="l">
              <a:defRPr/>
            </a:pPr>
            <a:r>
              <a:rPr lang="ru-RU" sz="2000" dirty="0">
                <a:cs typeface="Times New Roman" panose="02020603050405020304" pitchFamily="18" charset="0"/>
              </a:rPr>
              <a:t>2) иные субъекты противодействия коррупции – государственные органы, </a:t>
            </a:r>
            <a:r>
              <a:rPr lang="ru-RU" sz="2000" dirty="0">
                <a:solidFill>
                  <a:srgbClr val="C00000"/>
                </a:solidFill>
                <a:cs typeface="Times New Roman" panose="02020603050405020304" pitchFamily="18" charset="0"/>
              </a:rPr>
              <a:t>субъекты </a:t>
            </a:r>
            <a:r>
              <a:rPr lang="ru-RU" sz="2000" dirty="0" err="1">
                <a:solidFill>
                  <a:srgbClr val="C00000"/>
                </a:solidFill>
                <a:cs typeface="Times New Roman" panose="02020603050405020304" pitchFamily="18" charset="0"/>
              </a:rPr>
              <a:t>квазигосударственного</a:t>
            </a:r>
            <a:r>
              <a:rPr lang="ru-RU" sz="2000" dirty="0">
                <a:solidFill>
                  <a:srgbClr val="C00000"/>
                </a:solidFill>
                <a:cs typeface="Times New Roman" panose="02020603050405020304" pitchFamily="18" charset="0"/>
              </a:rPr>
              <a:t> сектора</a:t>
            </a:r>
            <a:r>
              <a:rPr lang="ru-RU" sz="2000" dirty="0">
                <a:cs typeface="Times New Roman" panose="02020603050405020304" pitchFamily="18" charset="0"/>
              </a:rPr>
              <a:t>, общественные объединения, а также иные физические и юридические лица.</a:t>
            </a:r>
          </a:p>
          <a:p>
            <a:pPr algn="l">
              <a:defRPr/>
            </a:pPr>
            <a:endParaRPr lang="ru-RU" sz="2000" dirty="0"/>
          </a:p>
        </p:txBody>
      </p:sp>
      <p:pic>
        <p:nvPicPr>
          <p:cNvPr id="9" name="Рисунок 8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08" y="1106762"/>
            <a:ext cx="731636" cy="7486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0758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 noChangeArrowheads="1"/>
          </p:cNvSpPr>
          <p:nvPr/>
        </p:nvSpPr>
        <p:spPr bwMode="auto">
          <a:xfrm>
            <a:off x="2267120" y="766698"/>
            <a:ext cx="6751468" cy="624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Times New Roman" panose="02020603050405020304" pitchFamily="18" charset="0"/>
              </a:rPr>
              <a:t>Закон РК «О противодействии коррупции»</a:t>
            </a:r>
            <a: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Times New Roman" panose="02020603050405020304" pitchFamily="18" charset="0"/>
              </a:rPr>
              <a:t/>
            </a:r>
            <a:br>
              <a:rPr kumimoji="0" lang="ru-RU" alt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Times New Roman" panose="02020603050405020304" pitchFamily="18" charset="0"/>
              </a:rPr>
            </a:br>
            <a:endParaRPr kumimoji="0" lang="ru-RU" altLang="ru-RU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j-ea"/>
              <a:cs typeface="Arial"/>
            </a:endParaRPr>
          </a:p>
        </p:txBody>
      </p:sp>
      <p:sp>
        <p:nvSpPr>
          <p:cNvPr id="7" name="Объект 2"/>
          <p:cNvSpPr txBox="1">
            <a:spLocks noChangeArrowheads="1"/>
          </p:cNvSpPr>
          <p:nvPr/>
        </p:nvSpPr>
        <p:spPr>
          <a:xfrm>
            <a:off x="301842" y="1233997"/>
            <a:ext cx="8591334" cy="3770558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400" b="1" dirty="0">
                <a:solidFill>
                  <a:srgbClr val="C00000"/>
                </a:solidFill>
                <a:cs typeface="Times New Roman" panose="02020603050405020304" pitchFamily="18" charset="0"/>
              </a:rPr>
              <a:t>Статья 12. Антикоррупционные ограничения</a:t>
            </a:r>
          </a:p>
          <a:p>
            <a:pPr algn="just">
              <a:defRPr/>
            </a:pPr>
            <a:r>
              <a:rPr lang="ru-RU" sz="1400" dirty="0">
                <a:cs typeface="Times New Roman" panose="02020603050405020304" pitchFamily="18" charset="0"/>
              </a:rPr>
              <a:t>В целях недопущения лицами, </a:t>
            </a:r>
            <a:r>
              <a:rPr lang="ru-RU" sz="1400" dirty="0">
                <a:cs typeface="Times New Roman" panose="02020603050405020304" pitchFamily="18" charset="0"/>
                <a:hlinkClick r:id="rId3"/>
              </a:rPr>
              <a:t>занимающими ответственную государственную должность</a:t>
            </a:r>
            <a:r>
              <a:rPr lang="ru-RU" sz="1400" dirty="0">
                <a:cs typeface="Times New Roman" panose="02020603050405020304" pitchFamily="18" charset="0"/>
              </a:rPr>
              <a:t>, лицами, </a:t>
            </a:r>
            <a:r>
              <a:rPr lang="ru-RU" sz="1400" dirty="0">
                <a:cs typeface="Times New Roman" panose="02020603050405020304" pitchFamily="18" charset="0"/>
                <a:hlinkClick r:id="rId4"/>
              </a:rPr>
              <a:t>уполномоченными на выполнение государственных функций</a:t>
            </a:r>
            <a:r>
              <a:rPr lang="ru-RU" sz="1400" dirty="0">
                <a:cs typeface="Times New Roman" panose="02020603050405020304" pitchFamily="18" charset="0"/>
              </a:rPr>
              <a:t>, лицами, </a:t>
            </a:r>
            <a:r>
              <a:rPr lang="ru-RU" sz="1400" dirty="0">
                <a:cs typeface="Times New Roman" panose="02020603050405020304" pitchFamily="18" charset="0"/>
                <a:hlinkClick r:id="rId5"/>
              </a:rPr>
              <a:t>приравненными к ним</a:t>
            </a:r>
            <a:r>
              <a:rPr lang="ru-RU" sz="1400" dirty="0">
                <a:cs typeface="Times New Roman" panose="02020603050405020304" pitchFamily="18" charset="0"/>
              </a:rPr>
              <a:t>, …….должностными лицами совершения действий, </a:t>
            </a:r>
            <a:r>
              <a:rPr lang="ru-RU" sz="1400" b="1" dirty="0">
                <a:cs typeface="Times New Roman" panose="02020603050405020304" pitchFamily="18" charset="0"/>
              </a:rPr>
              <a:t>которые могут привести к использованию ими своих полномочий в личных, групповых и иных неслужебных интересах</a:t>
            </a:r>
            <a:r>
              <a:rPr lang="ru-RU" sz="1400" dirty="0">
                <a:cs typeface="Times New Roman" panose="02020603050405020304" pitchFamily="18" charset="0"/>
              </a:rPr>
              <a:t>, указанные лица с учетом особенностей, установленных </a:t>
            </a:r>
            <a:r>
              <a:rPr lang="ru-RU" sz="1400" dirty="0">
                <a:cs typeface="Times New Roman" panose="02020603050405020304" pitchFamily="18" charset="0"/>
                <a:hlinkClick r:id="rId6"/>
              </a:rPr>
              <a:t>статьями 13</a:t>
            </a:r>
            <a:r>
              <a:rPr lang="ru-RU" sz="1400" dirty="0">
                <a:cs typeface="Times New Roman" panose="02020603050405020304" pitchFamily="18" charset="0"/>
              </a:rPr>
              <a:t>, </a:t>
            </a:r>
            <a:r>
              <a:rPr lang="ru-RU" sz="1400" dirty="0">
                <a:cs typeface="Times New Roman" panose="02020603050405020304" pitchFamily="18" charset="0"/>
                <a:hlinkClick r:id="rId7"/>
              </a:rPr>
              <a:t>14</a:t>
            </a:r>
            <a:r>
              <a:rPr lang="ru-RU" sz="1400" dirty="0">
                <a:cs typeface="Times New Roman" panose="02020603050405020304" pitchFamily="18" charset="0"/>
              </a:rPr>
              <a:t>, </a:t>
            </a:r>
            <a:r>
              <a:rPr lang="ru-RU" sz="1400" dirty="0">
                <a:cs typeface="Times New Roman" panose="02020603050405020304" pitchFamily="18" charset="0"/>
                <a:hlinkClick r:id="rId8"/>
              </a:rPr>
              <a:t>14-1</a:t>
            </a:r>
            <a:r>
              <a:rPr lang="ru-RU" sz="1400" dirty="0">
                <a:cs typeface="Times New Roman" panose="02020603050405020304" pitchFamily="18" charset="0"/>
              </a:rPr>
              <a:t> и </a:t>
            </a:r>
            <a:r>
              <a:rPr lang="ru-RU" sz="1400" dirty="0">
                <a:cs typeface="Times New Roman" panose="02020603050405020304" pitchFamily="18" charset="0"/>
                <a:hlinkClick r:id="rId9"/>
              </a:rPr>
              <a:t>15</a:t>
            </a:r>
            <a:r>
              <a:rPr lang="ru-RU" sz="1400" dirty="0">
                <a:cs typeface="Times New Roman" panose="02020603050405020304" pitchFamily="18" charset="0"/>
              </a:rPr>
              <a:t> настоящего Закона, принимают на себя </a:t>
            </a:r>
            <a:r>
              <a:rPr lang="ru-RU" sz="1400" dirty="0">
                <a:cs typeface="Times New Roman" panose="02020603050405020304" pitchFamily="18" charset="0"/>
                <a:hlinkClick r:id="rId10"/>
              </a:rPr>
              <a:t>антикоррупционные ограничения</a:t>
            </a:r>
            <a:r>
              <a:rPr lang="ru-RU" sz="1400" dirty="0">
                <a:cs typeface="Times New Roman" panose="02020603050405020304" pitchFamily="18" charset="0"/>
              </a:rPr>
              <a:t> по:</a:t>
            </a:r>
          </a:p>
          <a:p>
            <a:pPr algn="just">
              <a:defRPr/>
            </a:pPr>
            <a:r>
              <a:rPr lang="ru-RU" sz="1400" dirty="0">
                <a:cs typeface="Times New Roman" panose="02020603050405020304" pitchFamily="18" charset="0"/>
              </a:rPr>
              <a:t>………</a:t>
            </a:r>
          </a:p>
          <a:p>
            <a:pPr algn="just">
              <a:defRPr/>
            </a:pPr>
            <a:r>
              <a:rPr lang="ru-RU" sz="1400" dirty="0">
                <a:cs typeface="Times New Roman" panose="02020603050405020304" pitchFamily="18" charset="0"/>
              </a:rPr>
              <a:t>4) </a:t>
            </a:r>
            <a:r>
              <a:rPr lang="ru-RU" sz="1400" b="1" dirty="0">
                <a:cs typeface="Times New Roman" panose="02020603050405020304" pitchFamily="18" charset="0"/>
              </a:rPr>
              <a:t>принятию материального вознаграждения, подарков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,</a:t>
            </a:r>
            <a:r>
              <a:rPr lang="ru-RU" sz="1400" dirty="0">
                <a:cs typeface="Times New Roman" panose="02020603050405020304" pitchFamily="18" charset="0"/>
              </a:rPr>
              <a:t> льгот или услуг за действия (бездействие) в пользу лиц, их предоставивших, или представляемых ими лиц, если такие действия входят в служебные полномочия лиц, указанных в абзаце первом настоящего пункта, или эти лица в силу должностного положения могут способствовать таким действиям (бездействию);</a:t>
            </a:r>
          </a:p>
          <a:p>
            <a:pPr algn="just">
              <a:defRPr/>
            </a:pPr>
            <a:r>
              <a:rPr lang="ru-RU" sz="1400" dirty="0">
                <a:cs typeface="Times New Roman" panose="02020603050405020304" pitchFamily="18" charset="0"/>
              </a:rPr>
              <a:t>6) </a:t>
            </a:r>
            <a:r>
              <a:rPr lang="ru-RU" sz="1400" b="1" dirty="0">
                <a:cs typeface="Times New Roman" panose="02020603050405020304" pitchFamily="18" charset="0"/>
              </a:rPr>
              <a:t>участию в азартных играх и (или) пари в игорных заведениях, которые подпадают под определение, предусмотренное Законом РК «Об игорном бизнесе», а равно участию в азартных играх и (или) пари в неотведенных для этого местах или в азартных играх и (или) пари, проводимых посредством использования сетей телекоммуникаций, в том числе сети Интернет.</a:t>
            </a:r>
            <a:endParaRPr lang="ru-RU" altLang="ru-RU" sz="14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1258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Объект 2"/>
          <p:cNvSpPr txBox="1">
            <a:spLocks noChangeArrowheads="1"/>
          </p:cNvSpPr>
          <p:nvPr/>
        </p:nvSpPr>
        <p:spPr>
          <a:xfrm>
            <a:off x="951792" y="754602"/>
            <a:ext cx="8289864" cy="457200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ru-RU" sz="1600" dirty="0">
                <a:cs typeface="Times New Roman" panose="02020603050405020304" pitchFamily="18" charset="0"/>
              </a:rPr>
              <a:t>В Указе Президента РК от 29 декабря 2015 года № 153 «О мерах по дальнейшему совершенствованию этических норм и правил поведения государственных служащих Республики Казахстан».</a:t>
            </a:r>
          </a:p>
          <a:p>
            <a:pPr algn="l">
              <a:defRPr/>
            </a:pPr>
            <a:r>
              <a:rPr lang="ru-RU" sz="1600" dirty="0">
                <a:cs typeface="Times New Roman" panose="02020603050405020304" pitchFamily="18" charset="0"/>
              </a:rPr>
              <a:t> в Этическом кодексе государственных служащих Республики Казахстан:</a:t>
            </a:r>
          </a:p>
          <a:p>
            <a:pPr algn="l">
              <a:defRPr/>
            </a:pPr>
            <a:r>
              <a:rPr lang="ru-RU" sz="1600" dirty="0">
                <a:cs typeface="Times New Roman" panose="02020603050405020304" pitchFamily="18" charset="0"/>
              </a:rPr>
              <a:t>«10) </a:t>
            </a:r>
            <a:r>
              <a:rPr lang="ru-RU" sz="1600" b="1" dirty="0">
                <a:cs typeface="Times New Roman" panose="02020603050405020304" pitchFamily="18" charset="0"/>
              </a:rPr>
              <a:t>воздерживаться от посещения игорного заведения, </a:t>
            </a:r>
            <a:r>
              <a:rPr lang="ru-RU" sz="1600" dirty="0">
                <a:cs typeface="Times New Roman" panose="02020603050405020304" pitchFamily="18" charset="0"/>
              </a:rPr>
              <a:t>за исключением случаев, связанных с исполнением служебных обязанностей.».</a:t>
            </a:r>
          </a:p>
          <a:p>
            <a:pPr algn="l">
              <a:defRPr/>
            </a:pPr>
            <a:r>
              <a:rPr lang="ru-RU" sz="1600" i="1" dirty="0">
                <a:cs typeface="Times New Roman" panose="02020603050405020304" pitchFamily="18" charset="0"/>
              </a:rPr>
              <a:t>Статья 17 Закона РК «О правоохранительной службе» </a:t>
            </a:r>
            <a:r>
              <a:rPr lang="ru-RU" sz="1600" dirty="0">
                <a:cs typeface="Times New Roman" panose="02020603050405020304" pitchFamily="18" charset="0"/>
              </a:rPr>
              <a:t>предусматриваются ограничения, связанные с пребыванием сотрудника на правоохранительной службе. 1. Сотрудник не вправе:</a:t>
            </a:r>
          </a:p>
          <a:p>
            <a:pPr algn="l">
              <a:defRPr/>
            </a:pPr>
            <a:r>
              <a:rPr lang="ru-RU" sz="1600" dirty="0">
                <a:cs typeface="Times New Roman" panose="02020603050405020304" pitchFamily="18" charset="0"/>
              </a:rPr>
              <a:t>3-2) приобретать ценные бумаги, за исключением приобретения и (или) реализации в установленном законодательством Республики Казахстан порядке паев открытых и интервальных паевых инвестиционных фондов, облигаций, акций коммерческих организаций (простых акций в объеме, не превышающем пяти процентов от общего количества голосующих акций организаций);</a:t>
            </a:r>
          </a:p>
          <a:p>
            <a:pPr algn="l">
              <a:defRPr/>
            </a:pPr>
            <a:r>
              <a:rPr lang="ru-RU" sz="1600" dirty="0">
                <a:cs typeface="Times New Roman" panose="02020603050405020304" pitchFamily="18" charset="0"/>
              </a:rPr>
              <a:t>5) </a:t>
            </a:r>
            <a:r>
              <a:rPr lang="ru-RU" sz="1600" b="1" dirty="0">
                <a:cs typeface="Times New Roman" panose="02020603050405020304" pitchFamily="18" charset="0"/>
              </a:rPr>
              <a:t>использовать в неслужебных целях </a:t>
            </a:r>
            <a:r>
              <a:rPr lang="ru-RU" sz="1600" dirty="0">
                <a:cs typeface="Times New Roman" panose="02020603050405020304" pitchFamily="18" charset="0"/>
              </a:rPr>
              <a:t>средства материально-технического, финансового и информационного обеспечения его служебной деятельности, другое государственное имущество и служебную информацию;</a:t>
            </a:r>
          </a:p>
          <a:p>
            <a:pPr algn="l">
              <a:defRPr/>
            </a:pPr>
            <a:endParaRPr lang="ru-RU" altLang="ru-RU" sz="1600" dirty="0"/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69" y="841772"/>
            <a:ext cx="614133" cy="5964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56123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 noChangeArrowheads="1"/>
          </p:cNvSpPr>
          <p:nvPr/>
        </p:nvSpPr>
        <p:spPr>
          <a:xfrm>
            <a:off x="1482571" y="705497"/>
            <a:ext cx="7421731" cy="923279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6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2400" b="1" dirty="0">
                <a:latin typeface="+mn-lt"/>
                <a:cs typeface="Times New Roman" panose="02020603050405020304" pitchFamily="18" charset="0"/>
              </a:rPr>
              <a:t/>
            </a:r>
            <a:br>
              <a:rPr lang="ru-RU" altLang="ru-RU" sz="2400" b="1" dirty="0">
                <a:latin typeface="+mn-lt"/>
                <a:cs typeface="Times New Roman" panose="02020603050405020304" pitchFamily="18" charset="0"/>
              </a:rPr>
            </a:br>
            <a:r>
              <a:rPr lang="ru-RU" altLang="ru-RU" sz="2900" b="1" dirty="0">
                <a:latin typeface="+mn-lt"/>
                <a:cs typeface="Times New Roman" panose="02020603050405020304" pitchFamily="18" charset="0"/>
              </a:rPr>
              <a:t>Статья 52. Основания расторжения трудового договора по инициативе работодателя</a:t>
            </a:r>
            <a:r>
              <a:rPr lang="ru-RU" altLang="ru-RU" dirty="0"/>
              <a:t/>
            </a:r>
            <a:br>
              <a:rPr lang="ru-RU" altLang="ru-RU" dirty="0"/>
            </a:br>
            <a:endParaRPr lang="ru-RU" altLang="ru-RU" dirty="0"/>
          </a:p>
        </p:txBody>
      </p:sp>
      <p:sp>
        <p:nvSpPr>
          <p:cNvPr id="7" name="Объект 2"/>
          <p:cNvSpPr txBox="1">
            <a:spLocks noChangeArrowheads="1"/>
          </p:cNvSpPr>
          <p:nvPr/>
        </p:nvSpPr>
        <p:spPr>
          <a:xfrm>
            <a:off x="1482571" y="1628776"/>
            <a:ext cx="7356586" cy="318292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altLang="ru-RU" dirty="0">
                <a:cs typeface="Times New Roman" panose="02020603050405020304" pitchFamily="18" charset="0"/>
              </a:rPr>
              <a:t>21) совершения работником </a:t>
            </a:r>
            <a:r>
              <a:rPr lang="ru-RU" altLang="ru-RU" u="sng" dirty="0">
                <a:cs typeface="Times New Roman" panose="02020603050405020304" pitchFamily="18" charset="0"/>
                <a:hlinkClick r:id="rId3"/>
              </a:rPr>
              <a:t>коррупционного правонарушения</a:t>
            </a:r>
            <a:r>
              <a:rPr lang="ru-RU" altLang="ru-RU" dirty="0">
                <a:cs typeface="Times New Roman" panose="02020603050405020304" pitchFamily="18" charset="0"/>
              </a:rPr>
              <a:t>, исключающего в соответствии с вступившим в законную силу судебным актом возможность дальнейшей работы, </a:t>
            </a:r>
            <a:r>
              <a:rPr lang="ru-RU" altLang="ru-RU" b="1" dirty="0">
                <a:solidFill>
                  <a:srgbClr val="C00000"/>
                </a:solidFill>
                <a:cs typeface="Times New Roman" panose="02020603050405020304" pitchFamily="18" charset="0"/>
              </a:rPr>
              <a:t>за исключением случаев, прямо предусмотренных законами Республики Казахстан;</a:t>
            </a:r>
          </a:p>
          <a:p>
            <a:pPr algn="just"/>
            <a:endParaRPr lang="ru-RU" altLang="ru-RU" dirty="0">
              <a:cs typeface="Times New Roman" panose="02020603050405020304" pitchFamily="18" charset="0"/>
            </a:endParaRPr>
          </a:p>
          <a:p>
            <a:pPr algn="just"/>
            <a:r>
              <a:rPr lang="ru-RU" altLang="ru-RU" dirty="0">
                <a:cs typeface="Times New Roman" panose="02020603050405020304" pitchFamily="18" charset="0"/>
              </a:rPr>
              <a:t>11) </a:t>
            </a:r>
            <a:r>
              <a:rPr lang="ru-RU" altLang="ru-RU" b="1" dirty="0">
                <a:cs typeface="Times New Roman" panose="02020603050405020304" pitchFamily="18" charset="0"/>
              </a:rPr>
              <a:t>коррупционное правонарушение </a:t>
            </a:r>
            <a:r>
              <a:rPr lang="ru-RU" altLang="ru-RU" dirty="0">
                <a:cs typeface="Times New Roman" panose="02020603050405020304" pitchFamily="18" charset="0"/>
              </a:rPr>
              <a:t>– имеющее признаки коррупции противоправное виновное деяние (действие или бездействие), за которое </a:t>
            </a:r>
            <a:r>
              <a:rPr lang="ru-RU" altLang="ru-RU" dirty="0">
                <a:cs typeface="Times New Roman" panose="02020603050405020304" pitchFamily="18" charset="0"/>
                <a:hlinkClick r:id="rId4"/>
              </a:rPr>
              <a:t>законом</a:t>
            </a:r>
            <a:r>
              <a:rPr lang="ru-RU" altLang="ru-RU" dirty="0">
                <a:cs typeface="Times New Roman" panose="02020603050405020304" pitchFamily="18" charset="0"/>
              </a:rPr>
              <a:t> установлена административная или уголовная ответственность (п.п.11) п. 1 ст. 1 Закона РК «О </a:t>
            </a:r>
            <a:r>
              <a:rPr lang="ru-RU" altLang="ru-RU" b="1" dirty="0">
                <a:cs typeface="Times New Roman" panose="02020603050405020304" pitchFamily="18" charset="0"/>
              </a:rPr>
              <a:t> </a:t>
            </a:r>
            <a:r>
              <a:rPr lang="ru-RU" altLang="ru-RU" dirty="0">
                <a:cs typeface="Times New Roman" panose="02020603050405020304" pitchFamily="18" charset="0"/>
              </a:rPr>
              <a:t>противодействии коррупции»);</a:t>
            </a:r>
          </a:p>
          <a:p>
            <a:pPr algn="just"/>
            <a:endParaRPr lang="ru-RU" altLang="ru-RU" dirty="0"/>
          </a:p>
          <a:p>
            <a:endParaRPr lang="ru-RU" altLang="ru-RU" dirty="0"/>
          </a:p>
        </p:txBody>
      </p:sp>
      <p:pic>
        <p:nvPicPr>
          <p:cNvPr id="8" name="Рисунок 7" descr="Picture background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43" y="841772"/>
            <a:ext cx="938028" cy="9224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43372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C08F9-81A5-B837-6CCF-17BA750B6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B8647F-CD89-DB1B-4776-A293B16FC0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29D35D-E2DB-ABAC-8365-D6AE7B123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61A717-AF88-C40F-2D01-DE056201F0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531FDEEA-B3E1-A35B-B027-FD69A3588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7859" y="596783"/>
            <a:ext cx="6498332" cy="1270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800" b="1" dirty="0">
                <a:latin typeface="+mn-lt"/>
              </a:rPr>
              <a:t>Статья 22. Основные права и обязанности работника </a:t>
            </a:r>
            <a:endParaRPr lang="ru-RU" sz="1800" dirty="0">
              <a:latin typeface="+mn-lt"/>
            </a:endParaRPr>
          </a:p>
          <a:p>
            <a:pPr>
              <a:defRPr/>
            </a:pPr>
            <a:r>
              <a:rPr lang="ru-RU" sz="1800" dirty="0">
                <a:latin typeface="+mn-lt"/>
              </a:rPr>
              <a:t>1. </a:t>
            </a:r>
            <a:r>
              <a:rPr lang="ru-RU" sz="2000" dirty="0">
                <a:latin typeface="+mn-lt"/>
                <a:cs typeface="Times New Roman" panose="02020603050405020304" pitchFamily="18" charset="0"/>
              </a:rPr>
              <a:t>Работник имеет право на: … </a:t>
            </a:r>
          </a:p>
          <a:p>
            <a:pPr>
              <a:defRPr/>
            </a:pPr>
            <a:r>
              <a:rPr lang="ru-RU" sz="2000" b="1" dirty="0">
                <a:latin typeface="+mn-lt"/>
                <a:cs typeface="Times New Roman" panose="02020603050405020304" pitchFamily="18" charset="0"/>
              </a:rPr>
              <a:t>27) </a:t>
            </a:r>
            <a:r>
              <a:rPr lang="ru-RU" sz="2000" b="1" i="1" dirty="0">
                <a:latin typeface="+mn-lt"/>
                <a:cs typeface="Times New Roman" panose="02020603050405020304" pitchFamily="18" charset="0"/>
              </a:rPr>
              <a:t>неприкосновенность частной жизни</a:t>
            </a:r>
            <a:r>
              <a:rPr lang="ru-RU" sz="2000" dirty="0">
                <a:latin typeface="+mn-lt"/>
                <a:cs typeface="Times New Roman" panose="02020603050405020304" pitchFamily="18" charset="0"/>
              </a:rPr>
              <a:t>, уважение и защиту своей чести и достоинства в сфере труда.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A5387AE4-10A6-930E-A847-DDE7DBA43742}"/>
              </a:ext>
            </a:extLst>
          </p:cNvPr>
          <p:cNvSpPr txBox="1">
            <a:spLocks noChangeArrowheads="1"/>
          </p:cNvSpPr>
          <p:nvPr/>
        </p:nvSpPr>
        <p:spPr>
          <a:xfrm>
            <a:off x="301842" y="1233997"/>
            <a:ext cx="8591334" cy="3770558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altLang="ru-RU" sz="1400" b="1" dirty="0"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328FC5-A7ED-13FE-0D9E-7B28C4E14685}"/>
              </a:ext>
            </a:extLst>
          </p:cNvPr>
          <p:cNvSpPr txBox="1"/>
          <p:nvPr/>
        </p:nvSpPr>
        <p:spPr>
          <a:xfrm>
            <a:off x="300875" y="1981003"/>
            <a:ext cx="848531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54000" algn="just">
              <a:buNone/>
            </a:pPr>
            <a:r>
              <a:rPr lang="ru-RU" sz="1600" b="0" i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Особенности правового регулирования труда отдельных категорий работников устанавливаются настоящим Кодексом и </a:t>
            </a:r>
            <a:r>
              <a:rPr lang="ru-RU" sz="1600" u="sng" dirty="0">
                <a:effectLst/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иными законами Республики Казахстан</a:t>
            </a:r>
            <a:r>
              <a:rPr lang="ru-RU" sz="1600" u="sng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(п. 3 ст. 8 ТК РК)</a:t>
            </a:r>
            <a:r>
              <a:rPr lang="ru-RU" sz="1600" b="0" i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54000" algn="just">
              <a:buNone/>
            </a:pPr>
            <a:endParaRPr lang="ru-RU" b="0" i="0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54000" algn="just">
              <a:buNone/>
            </a:pPr>
            <a:r>
              <a:rPr lang="ru-RU" sz="2400" b="0" i="0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Законы </a:t>
            </a:r>
            <a:r>
              <a:rPr lang="ru-RU" sz="2400" b="0" i="0" dirty="0">
                <a:ea typeface="Times New Roman" panose="02020603050405020304" pitchFamily="18" charset="0"/>
                <a:cs typeface="Times New Roman" panose="02020603050405020304" pitchFamily="18" charset="0"/>
              </a:rPr>
              <a:t>Республики Казахстан </a:t>
            </a:r>
            <a:r>
              <a:rPr lang="ru-RU" sz="2400" b="0" i="0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не должны снижать </a:t>
            </a:r>
            <a:r>
              <a:rPr lang="ru-RU" sz="2400" b="0" i="0" dirty="0">
                <a:ea typeface="Times New Roman" panose="02020603050405020304" pitchFamily="18" charset="0"/>
                <a:cs typeface="Times New Roman" panose="02020603050405020304" pitchFamily="18" charset="0"/>
              </a:rPr>
              <a:t>уровень прав, свобод и гарантий, установленных настоящим Кодексом (п. 4 ст. 8 ТК РК).</a:t>
            </a:r>
          </a:p>
          <a:p>
            <a:pPr indent="254000" algn="just">
              <a:buNone/>
            </a:pPr>
            <a:endParaRPr lang="ru-RU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altLang="ru-RU" sz="2000" b="1" kern="0" dirty="0">
                <a:solidFill>
                  <a:srgbClr val="000000"/>
                </a:solidFill>
                <a:cs typeface="Times New Roman" panose="02020603050405020304" pitchFamily="18" charset="0"/>
              </a:rPr>
              <a:t>Закон РК «О противодействии коррупции»</a:t>
            </a:r>
            <a:r>
              <a:rPr lang="ru-RU" altLang="ru-RU" sz="2000" kern="0" dirty="0">
                <a:solidFill>
                  <a:srgbClr val="000000"/>
                </a:solidFill>
                <a:cs typeface="Times New Roman" panose="02020603050405020304" pitchFamily="18" charset="0"/>
              </a:rPr>
              <a:t/>
            </a:r>
            <a:br>
              <a:rPr lang="ru-RU" altLang="ru-RU" sz="2000" kern="0" dirty="0">
                <a:solidFill>
                  <a:srgbClr val="000000"/>
                </a:solidFill>
                <a:cs typeface="Times New Roman" panose="02020603050405020304" pitchFamily="18" charset="0"/>
              </a:rPr>
            </a:br>
            <a:r>
              <a:rPr lang="ru-RU" altLang="ru-RU" sz="2000" b="1" kern="0" dirty="0">
                <a:solidFill>
                  <a:srgbClr val="000000"/>
                </a:solidFill>
                <a:cs typeface="Times New Roman" panose="02020603050405020304" pitchFamily="18" charset="0"/>
              </a:rPr>
              <a:t>Закон</a:t>
            </a:r>
            <a:r>
              <a:rPr lang="ru-RU" sz="2000" b="1" dirty="0">
                <a:cs typeface="Times New Roman" panose="02020603050405020304" pitchFamily="18" charset="0"/>
              </a:rPr>
              <a:t> РК «О правоохранительной </a:t>
            </a:r>
            <a:r>
              <a:rPr lang="ru-RU" sz="2000" b="1" dirty="0" smtClean="0">
                <a:cs typeface="Times New Roman" panose="02020603050405020304" pitchFamily="18" charset="0"/>
              </a:rPr>
              <a:t>службе</a:t>
            </a:r>
            <a:r>
              <a:rPr lang="ru-RU" sz="2000" b="0" i="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Picture background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44" r="30066"/>
          <a:stretch/>
        </p:blipFill>
        <p:spPr bwMode="auto">
          <a:xfrm>
            <a:off x="823429" y="717624"/>
            <a:ext cx="541545" cy="84967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175650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 noChangeArrowheads="1"/>
          </p:cNvSpPr>
          <p:nvPr/>
        </p:nvSpPr>
        <p:spPr bwMode="auto">
          <a:xfrm>
            <a:off x="1751308" y="620713"/>
            <a:ext cx="6935492" cy="79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/>
              </a:rPr>
              <a:t>Работник имеет право на:</a:t>
            </a:r>
          </a:p>
        </p:txBody>
      </p:sp>
      <p:sp>
        <p:nvSpPr>
          <p:cNvPr id="8" name="Объект 2"/>
          <p:cNvSpPr txBox="1">
            <a:spLocks noChangeArrowheads="1"/>
          </p:cNvSpPr>
          <p:nvPr/>
        </p:nvSpPr>
        <p:spPr>
          <a:xfrm>
            <a:off x="1751308" y="1411550"/>
            <a:ext cx="7133021" cy="259026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altLang="ru-RU" sz="2400" b="1" dirty="0">
                <a:cs typeface="Times New Roman" panose="02020603050405020304" pitchFamily="18" charset="0"/>
              </a:rPr>
              <a:t>Уважение и защита чести и достоинства в сфере труда </a:t>
            </a:r>
            <a:r>
              <a:rPr lang="ru-RU" altLang="ru-RU" sz="2400" dirty="0">
                <a:cs typeface="Times New Roman" panose="02020603050405020304" pitchFamily="18" charset="0"/>
              </a:rPr>
              <a:t>— это право предполагают недопустимость унижающего обращения к работнику, распространения порочащих сведений и обязанность работодателя</a:t>
            </a:r>
            <a:r>
              <a:rPr lang="ru-RU" altLang="ru-RU" sz="2400" b="1" dirty="0">
                <a:cs typeface="Times New Roman" panose="02020603050405020304" pitchFamily="18" charset="0"/>
              </a:rPr>
              <a:t> (непосредственного руководителя) </a:t>
            </a:r>
            <a:r>
              <a:rPr lang="ru-RU" altLang="ru-RU" sz="2400" dirty="0">
                <a:cs typeface="Times New Roman" panose="02020603050405020304" pitchFamily="18" charset="0"/>
              </a:rPr>
              <a:t>учитывать интересы работника в поддержании его деловой репутации.</a:t>
            </a:r>
          </a:p>
        </p:txBody>
      </p:sp>
      <p:pic>
        <p:nvPicPr>
          <p:cNvPr id="9" name="Рисунок 8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82" y="1737122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79629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Объект 2"/>
          <p:cNvSpPr txBox="1">
            <a:spLocks noChangeArrowheads="1"/>
          </p:cNvSpPr>
          <p:nvPr/>
        </p:nvSpPr>
        <p:spPr>
          <a:xfrm>
            <a:off x="1240654" y="841772"/>
            <a:ext cx="7543800" cy="418298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altLang="ru-RU" sz="2000" dirty="0">
                <a:cs typeface="Times New Roman" panose="02020603050405020304" pitchFamily="18" charset="0"/>
              </a:rPr>
              <a:t>К нарушениям, которые могут </a:t>
            </a:r>
            <a:r>
              <a:rPr lang="ru-RU" altLang="ru-RU" sz="2000" b="1" dirty="0">
                <a:cs typeface="Times New Roman" panose="02020603050405020304" pitchFamily="18" charset="0"/>
              </a:rPr>
              <a:t>затрагивать честь,  достоинство и (или) репутацию </a:t>
            </a:r>
            <a:r>
              <a:rPr lang="ru-RU" altLang="ru-RU" sz="2000" dirty="0">
                <a:cs typeface="Times New Roman" panose="02020603050405020304" pitchFamily="18" charset="0"/>
              </a:rPr>
              <a:t>в сфере труда, относятся:</a:t>
            </a:r>
          </a:p>
          <a:p>
            <a:pPr algn="just"/>
            <a:r>
              <a:rPr lang="ru-RU" altLang="ru-RU" sz="2000" b="1" dirty="0">
                <a:cs typeface="Times New Roman" panose="02020603050405020304" pitchFamily="18" charset="0"/>
              </a:rPr>
              <a:t>Оскорбительное поведение, психологическое давление или преследование со стороны работодателя</a:t>
            </a:r>
            <a:r>
              <a:rPr lang="ru-RU" altLang="ru-RU" sz="2000" dirty="0">
                <a:cs typeface="Times New Roman" panose="02020603050405020304" pitchFamily="18" charset="0"/>
              </a:rPr>
              <a:t>. </a:t>
            </a:r>
          </a:p>
          <a:p>
            <a:pPr algn="just"/>
            <a:r>
              <a:rPr lang="ru-RU" altLang="ru-RU" sz="2000" b="1" dirty="0">
                <a:cs typeface="Times New Roman" panose="02020603050405020304" pitchFamily="18" charset="0"/>
              </a:rPr>
              <a:t>Распространение порочащих сведений</a:t>
            </a:r>
            <a:r>
              <a:rPr lang="ru-RU" altLang="ru-RU" sz="2000" dirty="0">
                <a:cs typeface="Times New Roman" panose="02020603050405020304" pitchFamily="18" charset="0"/>
              </a:rPr>
              <a:t> (например, информация о наложении дисциплинарного проступка или незаконное применение дисциплинарного взыскания, которое было обжаловано в СК и в Суде). </a:t>
            </a:r>
          </a:p>
          <a:p>
            <a:pPr algn="just"/>
            <a:r>
              <a:rPr lang="ru-RU" altLang="ru-RU" sz="2000" b="1" dirty="0">
                <a:cs typeface="Times New Roman" panose="02020603050405020304" pitchFamily="18" charset="0"/>
              </a:rPr>
              <a:t>Недобросовестное поведение работодателя (непосредственного руководителя) при информировании коллектива работников о дисциплинарной или материальной ответственности</a:t>
            </a:r>
            <a:r>
              <a:rPr lang="ru-RU" altLang="ru-RU" sz="2000" dirty="0">
                <a:cs typeface="Times New Roman" panose="02020603050405020304" pitchFamily="18" charset="0"/>
              </a:rPr>
              <a:t>, которое может нарушать требование о уважении чести, достоинства и деловой репутации работника.</a:t>
            </a:r>
          </a:p>
          <a:p>
            <a:endParaRPr lang="ru-RU" altLang="ru-RU" dirty="0"/>
          </a:p>
        </p:txBody>
      </p:sp>
      <p:pic>
        <p:nvPicPr>
          <p:cNvPr id="7" name="Рисунок 6" descr="Picture background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8" t="6428" r="8462" b="12500"/>
          <a:stretch/>
        </p:blipFill>
        <p:spPr bwMode="auto">
          <a:xfrm>
            <a:off x="245510" y="922554"/>
            <a:ext cx="802055" cy="87961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460637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Объект 2"/>
          <p:cNvSpPr txBox="1">
            <a:spLocks noChangeArrowheads="1"/>
          </p:cNvSpPr>
          <p:nvPr/>
        </p:nvSpPr>
        <p:spPr>
          <a:xfrm>
            <a:off x="1367160" y="1398327"/>
            <a:ext cx="7319639" cy="1939677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2800" dirty="0">
                <a:cs typeface="Times New Roman" panose="02020603050405020304" pitchFamily="18" charset="0"/>
              </a:rPr>
              <a:t>Нормативное постановление Верховного Суда Республики Казахстан от 20 мая 2026 года № 3 </a:t>
            </a:r>
          </a:p>
          <a:p>
            <a:r>
              <a:rPr lang="ru-RU" altLang="ru-RU" sz="2800" dirty="0">
                <a:cs typeface="Times New Roman" panose="02020603050405020304" pitchFamily="18" charset="0"/>
              </a:rPr>
              <a:t>«</a:t>
            </a:r>
            <a:r>
              <a:rPr lang="ru-RU" altLang="ru-RU" sz="2800" b="1" dirty="0">
                <a:cs typeface="Times New Roman" panose="02020603050405020304" pitchFamily="18" charset="0"/>
              </a:rPr>
              <a:t>О применении судами законодательства о защите чести, достоинства и деловой репутации</a:t>
            </a:r>
            <a:r>
              <a:rPr lang="ru-RU" altLang="ru-RU" sz="2400" dirty="0">
                <a:cs typeface="Times New Roman" panose="02020603050405020304" pitchFamily="18" charset="0"/>
              </a:rPr>
              <a:t>»</a:t>
            </a:r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00" y="1423803"/>
            <a:ext cx="983480" cy="9443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92210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 noChangeArrowheads="1"/>
          </p:cNvSpPr>
          <p:nvPr/>
        </p:nvSpPr>
        <p:spPr>
          <a:xfrm>
            <a:off x="1305018" y="727969"/>
            <a:ext cx="7390660" cy="701336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000" b="1" dirty="0">
                <a:latin typeface="+mn-lt"/>
                <a:cs typeface="Times New Roman" panose="02020603050405020304" pitchFamily="18" charset="0"/>
              </a:rPr>
              <a:t>О применении судами законодательства о защите чести, достоинства и деловой репутации</a:t>
            </a:r>
            <a:endParaRPr lang="ru-RU" altLang="ru-RU" sz="2000" dirty="0">
              <a:latin typeface="+mn-lt"/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296140" y="1700214"/>
            <a:ext cx="7739910" cy="301383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sz="2000" b="1" dirty="0"/>
              <a:t>Честь</a:t>
            </a:r>
            <a:r>
              <a:rPr lang="ru-RU" sz="2000" dirty="0"/>
              <a:t> - это общественная оценка личности, осознание им своей общественной и социальной значимости и признания.</a:t>
            </a:r>
          </a:p>
          <a:p>
            <a:pPr algn="just">
              <a:defRPr/>
            </a:pPr>
            <a:r>
              <a:rPr lang="ru-RU" sz="2000" b="1" dirty="0"/>
              <a:t>Достоинство</a:t>
            </a:r>
            <a:r>
              <a:rPr lang="ru-RU" sz="2000" dirty="0"/>
              <a:t> - одно из нематериальных благ, принадлежащих лицу с рождения, характеризующее внутреннюю самооценку лицом своих личных качеств, способностей, мировоззрения, общественного значения.</a:t>
            </a:r>
          </a:p>
          <a:p>
            <a:pPr algn="just">
              <a:defRPr/>
            </a:pPr>
            <a:r>
              <a:rPr lang="ru-RU" sz="2000" dirty="0">
                <a:solidFill>
                  <a:srgbClr val="C00000"/>
                </a:solidFill>
              </a:rPr>
              <a:t>В связи с этим судам следует разграничивать понятия </a:t>
            </a:r>
            <a:r>
              <a:rPr 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чести, достоинства и деловой репутации,</a:t>
            </a:r>
            <a:r>
              <a:rPr lang="ru-RU" sz="2000" dirty="0">
                <a:solidFill>
                  <a:srgbClr val="C00000"/>
                </a:solidFill>
              </a:rPr>
              <a:t> каждое из которых является самостоятельным объектом защиты.</a:t>
            </a:r>
          </a:p>
          <a:p>
            <a:pPr>
              <a:defRPr/>
            </a:pPr>
            <a:endParaRPr lang="ru-RU" dirty="0"/>
          </a:p>
        </p:txBody>
      </p:sp>
      <p:pic>
        <p:nvPicPr>
          <p:cNvPr id="8" name="Рисунок 7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06" y="841772"/>
            <a:ext cx="774344" cy="7144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5753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 noChangeArrowheads="1"/>
          </p:cNvSpPr>
          <p:nvPr/>
        </p:nvSpPr>
        <p:spPr>
          <a:xfrm>
            <a:off x="1384917" y="457200"/>
            <a:ext cx="7390660" cy="688019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24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Предложение по улучшению редакции подпункта 27)</a:t>
            </a:r>
            <a:r>
              <a:rPr lang="ru-RU" alt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473694" y="1602419"/>
            <a:ext cx="7301883" cy="266552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ru-RU" sz="2000" b="1" dirty="0">
                <a:cs typeface="Times New Roman" panose="02020603050405020304" pitchFamily="18" charset="0"/>
              </a:rPr>
              <a:t>Статья 22. Основные права и обязанности работника </a:t>
            </a:r>
          </a:p>
          <a:p>
            <a:pPr algn="l">
              <a:buFont typeface="Wingdings" panose="05000000000000000000" pitchFamily="2" charset="2"/>
              <a:buNone/>
              <a:defRPr/>
            </a:pPr>
            <a:endParaRPr lang="ru-RU" sz="2000" dirty="0"/>
          </a:p>
          <a:p>
            <a:pPr algn="l">
              <a:defRPr/>
            </a:pPr>
            <a:r>
              <a:rPr lang="ru-RU" sz="2400" dirty="0">
                <a:cs typeface="Times New Roman" panose="02020603050405020304" pitchFamily="18" charset="0"/>
              </a:rPr>
              <a:t>1. Работник имеет право на: … </a:t>
            </a:r>
          </a:p>
          <a:p>
            <a:pPr algn="l">
              <a:defRPr/>
            </a:pPr>
            <a:r>
              <a:rPr lang="ru-RU" sz="2400" b="1" dirty="0">
                <a:cs typeface="Times New Roman" panose="02020603050405020304" pitchFamily="18" charset="0"/>
              </a:rPr>
              <a:t>27) </a:t>
            </a:r>
            <a:r>
              <a:rPr lang="ru-RU" sz="2400" dirty="0">
                <a:cs typeface="Times New Roman" panose="02020603050405020304" pitchFamily="18" charset="0"/>
              </a:rPr>
              <a:t>неприкосновенность частной жизни, уважение и защиту своей чести и достоинства в сфере труда, </a:t>
            </a:r>
            <a:r>
              <a:rPr lang="ru-RU" sz="2400" b="1" dirty="0">
                <a:cs typeface="Times New Roman" panose="02020603050405020304" pitchFamily="18" charset="0"/>
              </a:rPr>
              <a:t>за исключением случаев, прямо предусмотренных законами Республики Казахстан.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ru-RU" dirty="0"/>
          </a:p>
        </p:txBody>
      </p:sp>
      <p:pic>
        <p:nvPicPr>
          <p:cNvPr id="8" name="Рисунок 7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70" y="841772"/>
            <a:ext cx="962394" cy="9755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35451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 noChangeArrowheads="1"/>
          </p:cNvSpPr>
          <p:nvPr/>
        </p:nvSpPr>
        <p:spPr>
          <a:xfrm>
            <a:off x="1926452" y="836613"/>
            <a:ext cx="6760347" cy="992187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4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4400" dirty="0">
                <a:latin typeface="+mn-lt"/>
              </a:rPr>
              <a:t> </a:t>
            </a:r>
            <a:br>
              <a:rPr lang="ru-RU" altLang="ru-RU" sz="4400" dirty="0">
                <a:latin typeface="+mn-lt"/>
              </a:rPr>
            </a:br>
            <a:r>
              <a:rPr lang="ru-RU" altLang="ru-RU" sz="4400" b="1" dirty="0">
                <a:latin typeface="+mn-lt"/>
                <a:cs typeface="Times New Roman" panose="02020603050405020304" pitchFamily="18" charset="0"/>
              </a:rPr>
              <a:t>Закон РК  от 10 декабря 1999 года  N 493-1 </a:t>
            </a:r>
            <a:br>
              <a:rPr lang="ru-RU" altLang="ru-RU" sz="4400" b="1" dirty="0">
                <a:latin typeface="+mn-lt"/>
                <a:cs typeface="Times New Roman" panose="02020603050405020304" pitchFamily="18" charset="0"/>
              </a:rPr>
            </a:br>
            <a:r>
              <a:rPr lang="ru-RU" altLang="ru-RU" sz="4400" b="1" dirty="0">
                <a:latin typeface="+mn-lt"/>
                <a:cs typeface="Times New Roman" panose="02020603050405020304" pitchFamily="18" charset="0"/>
              </a:rPr>
              <a:t>«О труде в Республики Казахстан» </a:t>
            </a:r>
            <a:r>
              <a:rPr lang="ru-RU" altLang="ru-RU" sz="44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(утратил силу)</a:t>
            </a:r>
            <a:br>
              <a:rPr lang="ru-RU" altLang="ru-RU" sz="44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</a:br>
            <a:r>
              <a:rPr lang="ru-RU" altLang="ru-RU" sz="2000" dirty="0"/>
              <a:t> </a:t>
            </a:r>
            <a:br>
              <a:rPr lang="ru-RU" altLang="ru-RU" sz="2000" dirty="0"/>
            </a:br>
            <a:r>
              <a:rPr lang="ru-RU" altLang="ru-RU" sz="2000" dirty="0"/>
              <a:t> </a:t>
            </a:r>
            <a:br>
              <a:rPr lang="ru-RU" altLang="ru-RU" sz="2000" dirty="0"/>
            </a:br>
            <a:endParaRPr lang="ru-RU" altLang="ru-RU" sz="2000" dirty="0"/>
          </a:p>
        </p:txBody>
      </p:sp>
      <p:sp>
        <p:nvSpPr>
          <p:cNvPr id="7" name="Объект 2"/>
          <p:cNvSpPr txBox="1">
            <a:spLocks noChangeArrowheads="1"/>
          </p:cNvSpPr>
          <p:nvPr/>
        </p:nvSpPr>
        <p:spPr>
          <a:xfrm>
            <a:off x="1782305" y="1916113"/>
            <a:ext cx="7048957" cy="2462158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altLang="ru-RU" sz="2400" b="1" dirty="0">
                <a:cs typeface="Times New Roman" panose="02020603050405020304" pitchFamily="18" charset="0"/>
              </a:rPr>
              <a:t>Статья 8. Основные права и обязанности работодателя</a:t>
            </a:r>
          </a:p>
          <a:p>
            <a:pPr algn="l"/>
            <a:r>
              <a:rPr lang="ru-RU" altLang="ru-RU" sz="2400" dirty="0">
                <a:cs typeface="Times New Roman" panose="02020603050405020304" pitchFamily="18" charset="0"/>
              </a:rPr>
              <a:t> 1. </a:t>
            </a:r>
            <a:r>
              <a:rPr lang="ru-RU" altLang="ru-RU" sz="2400" dirty="0">
                <a:solidFill>
                  <a:srgbClr val="C00000"/>
                </a:solidFill>
                <a:cs typeface="Times New Roman" panose="02020603050405020304" pitchFamily="18" charset="0"/>
              </a:rPr>
              <a:t>Работодатель имеет право</a:t>
            </a:r>
            <a:r>
              <a:rPr lang="ru-RU" altLang="ru-RU" sz="2400" dirty="0">
                <a:cs typeface="Times New Roman" panose="02020603050405020304" pitchFamily="18" charset="0"/>
              </a:rPr>
              <a:t>:</a:t>
            </a:r>
          </a:p>
          <a:p>
            <a:pPr algn="l"/>
            <a:r>
              <a:rPr lang="ru-RU" altLang="ru-RU" sz="2400" dirty="0">
                <a:cs typeface="Times New Roman" panose="02020603050405020304" pitchFamily="18" charset="0"/>
              </a:rPr>
              <a:t>1) </a:t>
            </a:r>
            <a:r>
              <a:rPr lang="ru-RU" altLang="ru-RU" sz="2400" dirty="0">
                <a:solidFill>
                  <a:srgbClr val="C00000"/>
                </a:solidFill>
                <a:cs typeface="Times New Roman" panose="02020603050405020304" pitchFamily="18" charset="0"/>
              </a:rPr>
              <a:t>заключать,</a:t>
            </a:r>
            <a:r>
              <a:rPr lang="ru-RU" altLang="ru-RU" sz="2400" dirty="0">
                <a:cs typeface="Times New Roman" panose="02020603050405020304" pitchFamily="18" charset="0"/>
              </a:rPr>
              <a:t> изменять и расторгать </a:t>
            </a:r>
            <a:r>
              <a:rPr lang="ru-RU" altLang="ru-RU" sz="2400" b="1" dirty="0">
                <a:solidFill>
                  <a:srgbClr val="C00000"/>
                </a:solidFill>
                <a:cs typeface="Times New Roman" panose="02020603050405020304" pitchFamily="18" charset="0"/>
              </a:rPr>
              <a:t>индивидуальные трудовые </a:t>
            </a:r>
            <a:r>
              <a:rPr lang="ru-RU" altLang="ru-RU" sz="2400" dirty="0">
                <a:cs typeface="Times New Roman" panose="02020603050405020304" pitchFamily="18" charset="0"/>
              </a:rPr>
              <a:t>и коллективные </a:t>
            </a:r>
            <a:r>
              <a:rPr lang="ru-RU" altLang="ru-RU" sz="2400" dirty="0">
                <a:solidFill>
                  <a:srgbClr val="C00000"/>
                </a:solidFill>
                <a:cs typeface="Times New Roman" panose="02020603050405020304" pitchFamily="18" charset="0"/>
              </a:rPr>
              <a:t>договоры</a:t>
            </a:r>
            <a:r>
              <a:rPr lang="ru-RU" altLang="ru-RU" sz="24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400" dirty="0">
                <a:cs typeface="Times New Roman" panose="02020603050405020304" pitchFamily="18" charset="0"/>
              </a:rPr>
              <a:t>с работниками в порядке, установленном настоящим Законом;</a:t>
            </a:r>
          </a:p>
          <a:p>
            <a:endParaRPr lang="ru-RU" altLang="ru-RU" dirty="0"/>
          </a:p>
        </p:txBody>
      </p:sp>
      <p:pic>
        <p:nvPicPr>
          <p:cNvPr id="8" name="Рисунок 7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992188"/>
            <a:ext cx="923925" cy="923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5809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 noChangeArrowheads="1"/>
          </p:cNvSpPr>
          <p:nvPr/>
        </p:nvSpPr>
        <p:spPr>
          <a:xfrm>
            <a:off x="1143000" y="457200"/>
            <a:ext cx="7543800" cy="137160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000" dirty="0">
                <a:latin typeface="+mn-lt"/>
                <a:cs typeface="Times New Roman" panose="02020603050405020304" pitchFamily="18" charset="0"/>
              </a:rPr>
              <a:t/>
            </a:r>
            <a:br>
              <a:rPr lang="ru-RU" altLang="ru-RU" sz="2000" dirty="0">
                <a:latin typeface="+mn-lt"/>
                <a:cs typeface="Times New Roman" panose="02020603050405020304" pitchFamily="18" charset="0"/>
              </a:rPr>
            </a:br>
            <a:r>
              <a:rPr lang="ru-RU" altLang="ru-RU" sz="1900" dirty="0">
                <a:latin typeface="+mn-lt"/>
                <a:cs typeface="Times New Roman" panose="02020603050405020304" pitchFamily="18" charset="0"/>
              </a:rPr>
              <a:t>Нормативное постановление Верховного Суда РК </a:t>
            </a:r>
            <a:br>
              <a:rPr lang="ru-RU" altLang="ru-RU" sz="1900" dirty="0">
                <a:latin typeface="+mn-lt"/>
                <a:cs typeface="Times New Roman" panose="02020603050405020304" pitchFamily="18" charset="0"/>
              </a:rPr>
            </a:br>
            <a:r>
              <a:rPr lang="ru-RU" altLang="ru-RU" sz="1900" dirty="0">
                <a:latin typeface="+mn-lt"/>
                <a:cs typeface="Times New Roman" panose="02020603050405020304" pitchFamily="18" charset="0"/>
              </a:rPr>
              <a:t>от 19 декабря 2003 года № 9</a:t>
            </a:r>
            <a:br>
              <a:rPr lang="ru-RU" altLang="ru-RU" sz="1900" dirty="0">
                <a:latin typeface="+mn-lt"/>
                <a:cs typeface="Times New Roman" panose="02020603050405020304" pitchFamily="18" charset="0"/>
              </a:rPr>
            </a:br>
            <a:r>
              <a:rPr lang="ru-RU" altLang="ru-RU" sz="1900" b="1" dirty="0">
                <a:latin typeface="+mn-lt"/>
                <a:cs typeface="Times New Roman" panose="02020603050405020304" pitchFamily="18" charset="0"/>
              </a:rPr>
              <a:t>О некоторых вопросах применения судами законодательства при разрешении трудовых споров</a:t>
            </a:r>
            <a:r>
              <a:rPr lang="ru-RU" altLang="ru-RU" sz="1900" dirty="0">
                <a:latin typeface="+mn-lt"/>
                <a:cs typeface="Times New Roman" panose="02020603050405020304" pitchFamily="18" charset="0"/>
              </a:rPr>
              <a:t/>
            </a:r>
            <a:br>
              <a:rPr lang="ru-RU" altLang="ru-RU" sz="1900" dirty="0">
                <a:latin typeface="+mn-lt"/>
                <a:cs typeface="Times New Roman" panose="02020603050405020304" pitchFamily="18" charset="0"/>
              </a:rPr>
            </a:br>
            <a:endParaRPr lang="ru-RU" altLang="ru-RU" sz="19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7" name="Объект 2"/>
          <p:cNvSpPr txBox="1">
            <a:spLocks noChangeArrowheads="1"/>
          </p:cNvSpPr>
          <p:nvPr/>
        </p:nvSpPr>
        <p:spPr>
          <a:xfrm>
            <a:off x="1074198" y="2015872"/>
            <a:ext cx="7681404" cy="318998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altLang="ru-RU" sz="2000" dirty="0">
                <a:cs typeface="Times New Roman" panose="02020603050405020304" pitchFamily="18" charset="0"/>
              </a:rPr>
              <a:t>7.	Судам надлежит разграничивать гражданско-правовые отношения от трудовых правоотношений.</a:t>
            </a:r>
          </a:p>
          <a:p>
            <a:pPr algn="just"/>
            <a:r>
              <a:rPr lang="ru-RU" altLang="ru-RU" sz="2000" dirty="0">
                <a:cs typeface="Times New Roman" panose="02020603050405020304" pitchFamily="18" charset="0"/>
              </a:rPr>
              <a:t>О характере трудовых отношений </a:t>
            </a:r>
            <a:r>
              <a:rPr lang="ru-RU" altLang="ru-RU" sz="2000" b="1" dirty="0">
                <a:cs typeface="Times New Roman" panose="02020603050405020304" pitchFamily="18" charset="0"/>
              </a:rPr>
              <a:t>могут свидетельствовать обстоятельства, </a:t>
            </a:r>
            <a:r>
              <a:rPr lang="ru-RU" altLang="ru-RU" sz="2000" dirty="0">
                <a:cs typeface="Times New Roman" panose="02020603050405020304" pitchFamily="18" charset="0"/>
              </a:rPr>
              <a:t>когда работник выполняет </a:t>
            </a:r>
            <a:r>
              <a:rPr lang="ru-RU" altLang="ru-RU" sz="2000" i="1" dirty="0">
                <a:cs typeface="Times New Roman" panose="02020603050405020304" pitchFamily="18" charset="0"/>
              </a:rPr>
              <a:t>определенную работу по конкретной специальности, квалификации, должности с подчинением правилам внутреннего трудового распорядка</a:t>
            </a:r>
            <a:r>
              <a:rPr lang="ru-RU" altLang="ru-RU" sz="2000" dirty="0">
                <a:cs typeface="Times New Roman" panose="02020603050405020304" pitchFamily="18" charset="0"/>
              </a:rPr>
              <a:t>, а работодатель </a:t>
            </a:r>
            <a:r>
              <a:rPr lang="ru-RU" altLang="ru-RU" sz="2000" i="1" dirty="0">
                <a:cs typeface="Times New Roman" panose="02020603050405020304" pitchFamily="18" charset="0"/>
              </a:rPr>
              <a:t>выплачивает ему заработную плату и обеспечивает условия труда</a:t>
            </a:r>
            <a:r>
              <a:rPr lang="ru-RU" altLang="ru-RU" sz="2000" dirty="0">
                <a:cs typeface="Times New Roman" panose="02020603050405020304" pitchFamily="18" charset="0"/>
              </a:rPr>
              <a:t>, обусловленные законодательством о труде.</a:t>
            </a:r>
          </a:p>
          <a:p>
            <a:endParaRPr lang="ru-RU" altLang="ru-RU" dirty="0"/>
          </a:p>
        </p:txBody>
      </p:sp>
      <p:pic>
        <p:nvPicPr>
          <p:cNvPr id="8" name="Рисунок 7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04" y="841772"/>
            <a:ext cx="680992" cy="6650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02947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 noChangeArrowheads="1"/>
          </p:cNvSpPr>
          <p:nvPr/>
        </p:nvSpPr>
        <p:spPr>
          <a:xfrm>
            <a:off x="1269505" y="772357"/>
            <a:ext cx="7743547" cy="870012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6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3400" b="1" dirty="0">
                <a:latin typeface="+mn-lt"/>
              </a:rPr>
              <a:t/>
            </a:r>
            <a:br>
              <a:rPr lang="ru-RU" altLang="ru-RU" sz="3400" b="1" dirty="0">
                <a:latin typeface="+mn-lt"/>
              </a:rPr>
            </a:br>
            <a:r>
              <a:rPr lang="ru-RU" altLang="ru-RU" sz="3400" b="1" dirty="0">
                <a:latin typeface="+mn-lt"/>
              </a:rPr>
              <a:t>Статья 27. Отличие трудового договора от иных видов договоров</a:t>
            </a:r>
            <a:r>
              <a:rPr lang="ru-RU" altLang="ru-RU" dirty="0"/>
              <a:t/>
            </a:r>
            <a:br>
              <a:rPr lang="ru-RU" altLang="ru-RU" dirty="0"/>
            </a:br>
            <a:endParaRPr lang="ru-RU" altLang="ru-RU" dirty="0"/>
          </a:p>
        </p:txBody>
      </p:sp>
      <p:sp>
        <p:nvSpPr>
          <p:cNvPr id="7" name="Объект 2"/>
          <p:cNvSpPr txBox="1">
            <a:spLocks noChangeArrowheads="1"/>
          </p:cNvSpPr>
          <p:nvPr/>
        </p:nvSpPr>
        <p:spPr>
          <a:xfrm>
            <a:off x="1269504" y="1711784"/>
            <a:ext cx="7743547" cy="2997878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altLang="ru-RU" sz="2000" dirty="0"/>
              <a:t>Отличительными признаками трудового договора от иных видов договоров является </a:t>
            </a:r>
            <a:r>
              <a:rPr lang="ru-RU" altLang="ru-RU" sz="2000" b="1" dirty="0"/>
              <a:t>наличие в нем одного из следующих условий:</a:t>
            </a:r>
          </a:p>
          <a:p>
            <a:pPr algn="l"/>
            <a:r>
              <a:rPr lang="ru-RU" altLang="ru-RU" sz="2000" dirty="0"/>
              <a:t>1) выполнение работником работы (трудовой функции) по определенной квалификации, специальности, профессии или должности;</a:t>
            </a:r>
          </a:p>
          <a:p>
            <a:pPr algn="l"/>
            <a:r>
              <a:rPr lang="ru-RU" altLang="ru-RU" sz="2000" dirty="0"/>
              <a:t>2) выполнение обязательств лично с подчинением трудовому распорядку;</a:t>
            </a:r>
          </a:p>
          <a:p>
            <a:pPr algn="l"/>
            <a:r>
              <a:rPr lang="ru-RU" altLang="ru-RU" sz="2000" dirty="0"/>
              <a:t>3) получение работником заработной платы за труд.</a:t>
            </a:r>
          </a:p>
          <a:p>
            <a:endParaRPr lang="ru-RU" altLang="ru-RU" dirty="0"/>
          </a:p>
        </p:txBody>
      </p:sp>
      <p:pic>
        <p:nvPicPr>
          <p:cNvPr id="8" name="Рисунок 7" descr="Picture background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00"/>
          <a:stretch/>
        </p:blipFill>
        <p:spPr bwMode="auto">
          <a:xfrm>
            <a:off x="329952" y="1043172"/>
            <a:ext cx="876300" cy="9620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723563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 noChangeArrowheads="1"/>
          </p:cNvSpPr>
          <p:nvPr/>
        </p:nvSpPr>
        <p:spPr bwMode="auto">
          <a:xfrm>
            <a:off x="830063" y="721519"/>
            <a:ext cx="8075613" cy="59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/>
            </a:r>
            <a:br>
              <a:rPr kumimoji="0" lang="ru-RU" altLang="ru-RU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ru-RU" altLang="ru-RU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/>
            </a:r>
            <a:br>
              <a:rPr kumimoji="0" lang="ru-RU" altLang="ru-RU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ru-RU" altLang="ru-RU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Статью 26 дополнить пунктом 1-1 следующего содержания:</a:t>
            </a:r>
            <a:r>
              <a:rPr kumimoji="0" lang="ru-RU" altLang="ru-RU" sz="4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/>
            </a:r>
            <a:br>
              <a:rPr kumimoji="0" lang="ru-RU" altLang="ru-RU" sz="4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ru-RU" altLang="ru-RU" sz="4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8" name="Объект 2"/>
          <p:cNvSpPr txBox="1">
            <a:spLocks noChangeArrowheads="1"/>
          </p:cNvSpPr>
          <p:nvPr/>
        </p:nvSpPr>
        <p:spPr>
          <a:xfrm>
            <a:off x="1056442" y="1316831"/>
            <a:ext cx="7849233" cy="362803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altLang="ru-RU" sz="2400" dirty="0">
                <a:cs typeface="Times New Roman" panose="02020603050405020304" pitchFamily="18" charset="0"/>
              </a:rPr>
              <a:t>1-1. </a:t>
            </a:r>
            <a:r>
              <a:rPr lang="ru-RU" altLang="ru-RU" sz="2000" dirty="0">
                <a:cs typeface="Times New Roman" panose="02020603050405020304" pitchFamily="18" charset="0"/>
              </a:rPr>
              <a:t>Не допускается заключение </a:t>
            </a:r>
            <a:r>
              <a:rPr lang="ru-RU" altLang="ru-RU" sz="2000" dirty="0">
                <a:solidFill>
                  <a:srgbClr val="C00000"/>
                </a:solidFill>
                <a:cs typeface="Times New Roman" panose="02020603050405020304" pitchFamily="18" charset="0"/>
              </a:rPr>
              <a:t>с физическим лицом </a:t>
            </a:r>
            <a:r>
              <a:rPr lang="ru-RU" altLang="ru-RU" sz="2000" dirty="0">
                <a:cs typeface="Times New Roman" panose="02020603050405020304" pitchFamily="18" charset="0"/>
              </a:rPr>
              <a:t>гражданско-правового договора, если в нем присутствует </a:t>
            </a:r>
            <a:r>
              <a:rPr lang="ru-RU" altLang="ru-RU" sz="2000" b="1" dirty="0">
                <a:cs typeface="Times New Roman" panose="02020603050405020304" pitchFamily="18" charset="0"/>
              </a:rPr>
              <a:t>хотя бы один из отличительных признаков </a:t>
            </a:r>
            <a:r>
              <a:rPr lang="ru-RU" altLang="ru-RU" sz="2000" dirty="0">
                <a:cs typeface="Times New Roman" panose="02020603050405020304" pitchFamily="18" charset="0"/>
              </a:rPr>
              <a:t>трудового договора, предусмотренных </a:t>
            </a:r>
            <a:r>
              <a:rPr lang="ru-RU" altLang="ru-RU" sz="2000" u="sng" dirty="0">
                <a:cs typeface="Times New Roman" panose="02020603050405020304" pitchFamily="18" charset="0"/>
                <a:hlinkClick r:id="rId3"/>
              </a:rPr>
              <a:t>статьей 27</a:t>
            </a:r>
            <a:r>
              <a:rPr lang="ru-RU" altLang="ru-RU" sz="2000" dirty="0">
                <a:cs typeface="Times New Roman" panose="02020603050405020304" pitchFamily="18" charset="0"/>
              </a:rPr>
              <a:t> настоящего Кодекса.</a:t>
            </a:r>
          </a:p>
          <a:p>
            <a:pPr algn="just"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Договор, содержащий один или несколько отличительных признаков трудового договора, предусмотренных статьей 27 настоящего Кодекса, </a:t>
            </a:r>
            <a:r>
              <a:rPr lang="ru-RU" altLang="ru-RU" sz="2000" dirty="0">
                <a:solidFill>
                  <a:srgbClr val="C00000"/>
                </a:solidFill>
                <a:cs typeface="Times New Roman" panose="02020603050405020304" pitchFamily="18" charset="0"/>
              </a:rPr>
              <a:t>признается трудовым договором </a:t>
            </a:r>
            <a:r>
              <a:rPr lang="ru-RU" altLang="ru-RU" sz="2000" dirty="0">
                <a:cs typeface="Times New Roman" panose="02020603050405020304" pitchFamily="18" charset="0"/>
              </a:rPr>
              <a:t>независимо от его фактического наименования сторонами и влечет правовые последствия в соответствии с трудовым законодательством Республики Казахстан</a:t>
            </a:r>
            <a:r>
              <a:rPr lang="ru-RU" altLang="ru-RU" sz="2400" dirty="0">
                <a:cs typeface="Times New Roman" panose="02020603050405020304" pitchFamily="18" charset="0"/>
              </a:rPr>
              <a:t>.</a:t>
            </a:r>
          </a:p>
          <a:p>
            <a:pPr>
              <a:defRPr/>
            </a:pPr>
            <a:endParaRPr lang="ru-RU" altLang="ru-RU" dirty="0"/>
          </a:p>
        </p:txBody>
      </p:sp>
      <p:pic>
        <p:nvPicPr>
          <p:cNvPr id="9" name="Рисунок 8" descr="Picture background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1531"/>
            <a:ext cx="990600" cy="99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41046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75324" cy="5143500"/>
          </a:xfrm>
          <a:prstGeom prst="rect">
            <a:avLst/>
          </a:prstGeom>
        </p:spPr>
      </p:pic>
      <p:sp>
        <p:nvSpPr>
          <p:cNvPr id="7" name="Заголовок 5"/>
          <p:cNvSpPr txBox="1">
            <a:spLocks/>
          </p:cNvSpPr>
          <p:nvPr/>
        </p:nvSpPr>
        <p:spPr bwMode="auto">
          <a:xfrm>
            <a:off x="3008420" y="479624"/>
            <a:ext cx="670708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914400">
              <a:defRPr/>
            </a:pPr>
            <a:r>
              <a:rPr lang="ru-RU" sz="2400" b="1" kern="0" cap="all" dirty="0" err="1">
                <a:latin typeface="+mn-lt"/>
                <a:cs typeface="Times New Roman" panose="02020603050405020304" pitchFamily="18" charset="0"/>
              </a:rPr>
              <a:t>Аутстаффинг</a:t>
            </a:r>
            <a:r>
              <a:rPr lang="ru-RU" sz="2400" b="1" kern="0" cap="all" dirty="0">
                <a:latin typeface="+mn-lt"/>
                <a:cs typeface="Times New Roman" panose="02020603050405020304" pitchFamily="18" charset="0"/>
              </a:rPr>
              <a:t> персонала</a:t>
            </a:r>
            <a:endParaRPr lang="ru-RU" sz="2400" kern="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8" name="Объект 4"/>
          <p:cNvSpPr txBox="1">
            <a:spLocks/>
          </p:cNvSpPr>
          <p:nvPr/>
        </p:nvSpPr>
        <p:spPr>
          <a:xfrm>
            <a:off x="949355" y="1292291"/>
            <a:ext cx="8168844" cy="3767698"/>
          </a:xfrm>
          <a:prstGeom prst="rect">
            <a:avLst/>
          </a:prstGeom>
        </p:spPr>
        <p:txBody>
          <a:bodyPr vert="horz" wrap="square" lIns="68580" tIns="34290" rIns="68580" bIns="34290" rtlCol="0">
            <a:sp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ru-RU" sz="1400" b="1" dirty="0">
                <a:solidFill>
                  <a:srgbClr val="C00000"/>
                </a:solidFill>
              </a:rPr>
              <a:t>предоставление персонала </a:t>
            </a:r>
            <a:r>
              <a:rPr lang="ru-RU" sz="1400" dirty="0"/>
              <a:t>– направление работника по договору на оказание услуг по предоставлению персонала направляющей стороной принимающей стороне для выполнения им трудовой функции в интересах, под управлением и контролем принимающей стороны;</a:t>
            </a:r>
          </a:p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ru-RU" sz="1600" b="1" dirty="0">
                <a:solidFill>
                  <a:srgbClr val="C00000"/>
                </a:solidFill>
              </a:rPr>
              <a:t>принимающая сторона</a:t>
            </a:r>
            <a:r>
              <a:rPr lang="ru-RU" sz="1600" dirty="0"/>
              <a:t> </a:t>
            </a:r>
            <a:r>
              <a:rPr lang="ru-RU" sz="1400" dirty="0"/>
              <a:t>– физическое или юридическое лицо, индивидуальный предприниматель, в том числе крестьянское или фермерское хозяйство, привлекающие для работы работников направляющей стороны в соответствии с договором на оказание услуг по предоставлению персонала;</a:t>
            </a:r>
          </a:p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ru-RU" sz="1400" b="1" dirty="0">
                <a:solidFill>
                  <a:srgbClr val="C00000"/>
                </a:solidFill>
              </a:rPr>
              <a:t>акты принимающей стороны </a:t>
            </a:r>
            <a:r>
              <a:rPr lang="ru-RU" sz="1400" dirty="0"/>
              <a:t>– приказы, распоряжения, инструкции, правила, положения, графики сменности, графики вахт, издаваемые принимающей стороной в соответствии с договором на оказание услуг по предоставлению персонала;</a:t>
            </a:r>
            <a:endParaRPr lang="ru-RU" sz="1400" dirty="0">
              <a:latin typeface="Century Gothic" panose="020B0502020202020204" pitchFamily="34" charset="0"/>
            </a:endParaRPr>
          </a:p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ru-RU" sz="1600" b="1" dirty="0">
                <a:solidFill>
                  <a:srgbClr val="C00000"/>
                </a:solidFill>
              </a:rPr>
              <a:t>направляющая сторона </a:t>
            </a:r>
            <a:r>
              <a:rPr lang="ru-RU" sz="1400" dirty="0"/>
              <a:t>– юридическое лицо, зарегистрированное в порядке, установленном законодательством Республики Казахстан, осуществляющее деятельность по оказанию услуг по предоставлению персонала, в том числе филиал иностранного юридического лица;  </a:t>
            </a:r>
          </a:p>
          <a:p>
            <a:pPr marL="171450" indent="-171450" algn="just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ru-RU" sz="1400" b="1" dirty="0">
                <a:solidFill>
                  <a:srgbClr val="C00000"/>
                </a:solidFill>
              </a:rPr>
              <a:t>работники направляющей стороны </a:t>
            </a:r>
            <a:r>
              <a:rPr lang="ru-RU" sz="1400" dirty="0"/>
              <a:t>– работники, привлекаемые на основании трудового договора, заключенного с направляющей стороной в соответствии с договором на оказание услуг по предоставлению персонала;</a:t>
            </a:r>
          </a:p>
          <a:p>
            <a:pPr algn="just">
              <a:buClr>
                <a:srgbClr val="C00000"/>
              </a:buClr>
              <a:defRPr/>
            </a:pPr>
            <a:endParaRPr lang="ru-RU" sz="1600" dirty="0">
              <a:latin typeface="Century Gothic" panose="020B0502020202020204" pitchFamily="34" charset="0"/>
            </a:endParaRPr>
          </a:p>
        </p:txBody>
      </p:sp>
      <p:pic>
        <p:nvPicPr>
          <p:cNvPr id="9" name="Рисунок 8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5" y="1292291"/>
            <a:ext cx="914400" cy="8651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18785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Заголовок 4"/>
          <p:cNvSpPr txBox="1">
            <a:spLocks/>
          </p:cNvSpPr>
          <p:nvPr/>
        </p:nvSpPr>
        <p:spPr bwMode="auto">
          <a:xfrm>
            <a:off x="1358283" y="788988"/>
            <a:ext cx="7606329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914400">
              <a:defRPr/>
            </a:pPr>
            <a:r>
              <a:rPr lang="ru-RU" sz="2000" b="1" kern="0" dirty="0">
                <a:latin typeface="+mn-lt"/>
                <a:ea typeface="Helvetica Neue" panose="02000503000000020004" pitchFamily="2" charset="0"/>
                <a:cs typeface="Times New Roman" panose="02020603050405020304" pitchFamily="18" charset="0"/>
              </a:rPr>
              <a:t>Порядок осуществления деятельности по оказанию услуг </a:t>
            </a:r>
            <a:br>
              <a:rPr lang="ru-RU" sz="2000" b="1" kern="0" dirty="0">
                <a:latin typeface="+mn-lt"/>
                <a:ea typeface="Helvetica Neue" panose="02000503000000020004" pitchFamily="2" charset="0"/>
                <a:cs typeface="Times New Roman" panose="02020603050405020304" pitchFamily="18" charset="0"/>
              </a:rPr>
            </a:br>
            <a:r>
              <a:rPr lang="ru-RU" sz="2000" b="1" kern="0" dirty="0">
                <a:latin typeface="+mn-lt"/>
                <a:ea typeface="Helvetica Neue" panose="02000503000000020004" pitchFamily="2" charset="0"/>
                <a:cs typeface="Times New Roman" panose="02020603050405020304" pitchFamily="18" charset="0"/>
              </a:rPr>
              <a:t>по предоставлению персонала</a:t>
            </a:r>
            <a:endParaRPr lang="ru-RU" sz="2000" b="1" kern="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1358283" y="1557338"/>
            <a:ext cx="7606330" cy="3311163"/>
          </a:xfrm>
          <a:prstGeom prst="rect">
            <a:avLst/>
          </a:prstGeom>
        </p:spPr>
        <p:txBody>
          <a:bodyPr vert="horz" wrap="square" lIns="68580" tIns="34290" rIns="68580" bIns="34290" rtlCol="0">
            <a:sp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sz="1400" i="1" dirty="0">
                <a:ea typeface="Cambria Math" panose="02040503050406030204" pitchFamily="18" charset="0"/>
                <a:cs typeface="Times New Roman" panose="02020603050405020304" pitchFamily="18" charset="0"/>
              </a:rPr>
              <a:t>Направляющая сторона </a:t>
            </a:r>
            <a:r>
              <a:rPr lang="ru-RU" sz="1400" b="1" i="1" dirty="0">
                <a:ea typeface="Cambria Math" panose="02040503050406030204" pitchFamily="18" charset="0"/>
                <a:cs typeface="Times New Roman" panose="02020603050405020304" pitchFamily="18" charset="0"/>
              </a:rPr>
              <a:t>заключает трудовой договор </a:t>
            </a:r>
            <a:r>
              <a:rPr lang="ru-RU" sz="1400" i="1" dirty="0">
                <a:ea typeface="Cambria Math" panose="02040503050406030204" pitchFamily="18" charset="0"/>
                <a:cs typeface="Times New Roman" panose="02020603050405020304" pitchFamily="18" charset="0"/>
              </a:rPr>
              <a:t>либо дополнительное соглашение к трудовому договору </a:t>
            </a:r>
            <a:r>
              <a:rPr lang="ru-RU" sz="1400" b="1" i="1" dirty="0">
                <a:ea typeface="Cambria Math" panose="02040503050406030204" pitchFamily="18" charset="0"/>
                <a:cs typeface="Times New Roman" panose="02020603050405020304" pitchFamily="18" charset="0"/>
              </a:rPr>
              <a:t>и направляет работников к принимающей стороне </a:t>
            </a:r>
            <a:r>
              <a:rPr lang="ru-RU" sz="1400" i="1" dirty="0">
                <a:ea typeface="Cambria Math" panose="02040503050406030204" pitchFamily="18" charset="0"/>
                <a:cs typeface="Times New Roman" panose="02020603050405020304" pitchFamily="18" charset="0"/>
              </a:rPr>
              <a:t>для выполнения работниками направляющей стороны </a:t>
            </a:r>
            <a:r>
              <a:rPr lang="ru-RU" sz="1400" i="1" dirty="0">
                <a:solidFill>
                  <a:srgbClr val="C00000"/>
                </a:solidFill>
                <a:ea typeface="Cambria Math" panose="02040503050406030204" pitchFamily="18" charset="0"/>
                <a:cs typeface="Times New Roman" panose="02020603050405020304" pitchFamily="18" charset="0"/>
              </a:rPr>
              <a:t>трудовых функций, определенных их трудовыми договорами, в интересах, под управлением и контролем принимающей стороны. </a:t>
            </a:r>
          </a:p>
          <a:p>
            <a:pPr algn="just">
              <a:defRPr/>
            </a:pPr>
            <a:r>
              <a:rPr lang="ru-RU" sz="1400" b="1" dirty="0">
                <a:ea typeface="Cambria Math" panose="02040503050406030204" pitchFamily="18" charset="0"/>
                <a:cs typeface="Times New Roman" panose="02020603050405020304" pitchFamily="18" charset="0"/>
              </a:rPr>
              <a:t>Направляющая сторона является работодателем для работников направляющей стороны и обладает правами и обязанностями, предусмотренными Кодексом.</a:t>
            </a:r>
            <a:endParaRPr lang="ru-RU" sz="1400" i="1" dirty="0">
              <a:solidFill>
                <a:srgbClr val="C00000"/>
              </a:solidFill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indent="447675" algn="just">
              <a:spcBef>
                <a:spcPts val="600"/>
              </a:spcBef>
              <a:defRPr/>
            </a:pPr>
            <a:r>
              <a:rPr lang="ru-RU" sz="1400" i="1" dirty="0">
                <a:ea typeface="Cambria Math" panose="02040503050406030204" pitchFamily="18" charset="0"/>
                <a:cs typeface="Times New Roman" panose="02020603050405020304" pitchFamily="18" charset="0"/>
              </a:rPr>
              <a:t>Направление работника направляющей стороны к принимающей стороне </a:t>
            </a:r>
            <a:r>
              <a:rPr lang="ru-RU" sz="1400" dirty="0">
                <a:ea typeface="Cambria Math" panose="02040503050406030204" pitchFamily="18" charset="0"/>
                <a:cs typeface="Times New Roman" panose="02020603050405020304" pitchFamily="18" charset="0"/>
              </a:rPr>
              <a:t>допускается после подписания работником и направляющей стороной трудового договора либо дополнительного соглашения к трудовому договору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 Math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>
                <a:ea typeface="Cambria Math" panose="02040503050406030204" pitchFamily="18" charset="0"/>
                <a:cs typeface="Times New Roman" panose="02020603050405020304" pitchFamily="18" charset="0"/>
              </a:rPr>
              <a:t>с указанием места выполнения работы у принимающей стороны.</a:t>
            </a:r>
          </a:p>
          <a:p>
            <a:pPr indent="447675" algn="just">
              <a:spcBef>
                <a:spcPts val="600"/>
              </a:spcBef>
              <a:defRPr/>
            </a:pPr>
            <a:r>
              <a:rPr lang="ru-RU" sz="1400" b="1" i="1" dirty="0">
                <a:ea typeface="Cambria Math" panose="02040503050406030204" pitchFamily="18" charset="0"/>
                <a:cs typeface="Times New Roman" panose="02020603050405020304" pitchFamily="18" charset="0"/>
              </a:rPr>
              <a:t>Датой завершения работы работником направляющей стороны у принимающей стороны является день, указанный в уведомлении</a:t>
            </a:r>
            <a:r>
              <a:rPr lang="ru-RU" sz="1400" i="1" dirty="0">
                <a:ea typeface="Cambria Math" panose="02040503050406030204" pitchFamily="18" charset="0"/>
                <a:cs typeface="Times New Roman" panose="02020603050405020304" pitchFamily="18" charset="0"/>
              </a:rPr>
              <a:t>, направляемом принимающей стороной направляющей стороне, </a:t>
            </a:r>
            <a:r>
              <a:rPr lang="ru-RU" sz="1400" i="1" dirty="0">
                <a:solidFill>
                  <a:srgbClr val="C00000"/>
                </a:solidFill>
                <a:ea typeface="Cambria Math" panose="02040503050406030204" pitchFamily="18" charset="0"/>
                <a:cs typeface="Times New Roman" panose="02020603050405020304" pitchFamily="18" charset="0"/>
              </a:rPr>
              <a:t>об истечении срока привлечения работников </a:t>
            </a:r>
            <a:r>
              <a:rPr lang="ru-RU" sz="1400" i="1" dirty="0">
                <a:ea typeface="Cambria Math" panose="02040503050406030204" pitchFamily="18" charset="0"/>
                <a:cs typeface="Times New Roman" panose="02020603050405020304" pitchFamily="18" charset="0"/>
              </a:rPr>
              <a:t>направляющей стороны принимающей стороной.</a:t>
            </a:r>
          </a:p>
          <a:p>
            <a:pPr indent="447675" algn="just">
              <a:spcBef>
                <a:spcPts val="600"/>
              </a:spcBef>
              <a:defRPr/>
            </a:pPr>
            <a:endParaRPr lang="ru-RU" sz="1400" i="1" dirty="0">
              <a:latin typeface="Century Gothic" panose="020B0502020202020204" pitchFamily="34" charset="0"/>
            </a:endParaRPr>
          </a:p>
        </p:txBody>
      </p:sp>
      <p:pic>
        <p:nvPicPr>
          <p:cNvPr id="9" name="Рисунок 8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7" y="955120"/>
            <a:ext cx="855663" cy="855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23395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Заголовок 4"/>
          <p:cNvSpPr txBox="1">
            <a:spLocks/>
          </p:cNvSpPr>
          <p:nvPr/>
        </p:nvSpPr>
        <p:spPr bwMode="auto">
          <a:xfrm>
            <a:off x="1020932" y="1183125"/>
            <a:ext cx="7606329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defTabSz="914400">
              <a:defRPr/>
            </a:pPr>
            <a:r>
              <a:rPr lang="ru-RU" b="1" kern="0" dirty="0">
                <a:latin typeface="+mn-lt"/>
                <a:ea typeface="Helvetica Neue" panose="02000503000000020004" pitchFamily="2" charset="0"/>
                <a:cs typeface="Times New Roman" panose="02020603050405020304" pitchFamily="18" charset="0"/>
              </a:rPr>
              <a:t>Определенный срок</a:t>
            </a:r>
          </a:p>
          <a:p>
            <a:pPr algn="ctr" defTabSz="914400">
              <a:defRPr/>
            </a:pPr>
            <a:r>
              <a:rPr lang="ru-RU" b="1" kern="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не менее </a:t>
            </a:r>
            <a:r>
              <a:rPr lang="ru-RU" b="1" kern="0" dirty="0">
                <a:latin typeface="+mn-lt"/>
                <a:cs typeface="Times New Roman" panose="02020603050405020304" pitchFamily="18" charset="0"/>
              </a:rPr>
              <a:t>одного года</a:t>
            </a:r>
          </a:p>
          <a:p>
            <a:pPr algn="ctr" defTabSz="914400">
              <a:defRPr/>
            </a:pPr>
            <a:r>
              <a:rPr lang="ru-RU" b="1" kern="0" dirty="0">
                <a:latin typeface="+mn-lt"/>
                <a:cs typeface="Times New Roman" panose="02020603050405020304" pitchFamily="18" charset="0"/>
              </a:rPr>
              <a:t>(пп.2 п.1 ст.30 ТК РК)</a:t>
            </a:r>
          </a:p>
        </p:txBody>
      </p:sp>
    </p:spTree>
    <p:extLst>
      <p:ext uri="{BB962C8B-B14F-4D97-AF65-F5344CB8AC3E}">
        <p14:creationId xmlns:p14="http://schemas.microsoft.com/office/powerpoint/2010/main" val="34714592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72352" y="841772"/>
            <a:ext cx="8569325" cy="445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buClrTx/>
              <a:buSzTx/>
              <a:buFontTx/>
              <a:buNone/>
            </a:pPr>
            <a:r>
              <a:rPr lang="ru-RU" altLang="ru-RU" sz="2800" b="1" dirty="0">
                <a:latin typeface="+mn-lt"/>
              </a:rPr>
              <a:t>На определенный срок </a:t>
            </a:r>
            <a:r>
              <a:rPr lang="ru-RU" altLang="ru-RU" sz="2800" b="1" dirty="0">
                <a:solidFill>
                  <a:srgbClr val="C00000"/>
                </a:solidFill>
                <a:latin typeface="+mn-lt"/>
              </a:rPr>
              <a:t>не менее </a:t>
            </a:r>
            <a:r>
              <a:rPr lang="ru-RU" altLang="ru-RU" sz="2800" b="1" dirty="0">
                <a:latin typeface="+mn-lt"/>
              </a:rPr>
              <a:t>одного года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87354" y="1832595"/>
            <a:ext cx="3535534" cy="1933212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kern="0" dirty="0">
                <a:solidFill>
                  <a:srgbClr val="000000"/>
                </a:solidFill>
                <a:cs typeface="Arial" panose="020B0604020202020204" pitchFamily="34" charset="0"/>
              </a:rPr>
              <a:t>При истечении срока трудового договора стороны вправе продлить его на неопределенный или определенный срок не менее одного года. </a:t>
            </a:r>
            <a:r>
              <a:rPr lang="ru-RU" altLang="ru-RU" sz="18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25250" y="1737122"/>
            <a:ext cx="4231396" cy="2119574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buFont typeface="Wingdings" panose="05000000000000000000" pitchFamily="2" charset="2"/>
              <a:buChar char="§"/>
              <a:defRPr/>
            </a:pPr>
            <a:r>
              <a:rPr lang="ru-RU" altLang="ru-RU" sz="1600" b="1" dirty="0">
                <a:solidFill>
                  <a:srgbClr val="C00000"/>
                </a:solidFill>
              </a:rPr>
              <a:t>Заключенный</a:t>
            </a:r>
            <a:r>
              <a:rPr lang="ru-RU" altLang="ru-RU" sz="1600" dirty="0">
                <a:solidFill>
                  <a:prstClr val="black"/>
                </a:solidFill>
              </a:rPr>
              <a:t> на определенный срок трудовой договор может продлеваться </a:t>
            </a:r>
            <a:r>
              <a:rPr lang="ru-RU" altLang="ru-RU" sz="1600" b="1" dirty="0">
                <a:solidFill>
                  <a:prstClr val="black"/>
                </a:solidFill>
              </a:rPr>
              <a:t>не более двух раз.</a:t>
            </a:r>
          </a:p>
          <a:p>
            <a:pPr marL="342900" lvl="0" indent="-342900">
              <a:buFont typeface="Wingdings" panose="05000000000000000000" pitchFamily="2" charset="2"/>
              <a:buChar char="§"/>
              <a:defRPr/>
            </a:pPr>
            <a:r>
              <a:rPr lang="ru-RU" altLang="ru-RU" sz="1600" b="1" dirty="0">
                <a:solidFill>
                  <a:prstClr val="black"/>
                </a:solidFill>
                <a:cs typeface="Times New Roman" panose="02020603050405020304" pitchFamily="18" charset="0"/>
              </a:rPr>
              <a:t>При продолжении трудовых отношений </a:t>
            </a:r>
            <a:r>
              <a:rPr lang="ru-RU" altLang="ru-RU" sz="1600" dirty="0">
                <a:solidFill>
                  <a:prstClr val="black"/>
                </a:solidFill>
              </a:rPr>
              <a:t>трудовой договор считается заключенным </a:t>
            </a:r>
            <a:r>
              <a:rPr lang="ru-RU" altLang="ru-RU" sz="1600" b="1" dirty="0">
                <a:solidFill>
                  <a:prstClr val="black"/>
                </a:solidFill>
              </a:rPr>
              <a:t>на неопределенный срок</a:t>
            </a:r>
            <a:r>
              <a:rPr lang="ru-RU" altLang="ru-RU" sz="1600" dirty="0">
                <a:solidFill>
                  <a:prstClr val="black"/>
                </a:solidFill>
              </a:rPr>
              <a:t>.</a:t>
            </a:r>
            <a:endParaRPr lang="ru-RU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1873188" y="1225118"/>
            <a:ext cx="1411550" cy="5120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5149049" y="1225118"/>
            <a:ext cx="1447060" cy="4350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кругленный прямоугольник 17"/>
          <p:cNvSpPr/>
          <p:nvPr/>
        </p:nvSpPr>
        <p:spPr>
          <a:xfrm>
            <a:off x="1151926" y="4095118"/>
            <a:ext cx="6658203" cy="83708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ru-RU" sz="1600" dirty="0">
                <a:solidFill>
                  <a:prstClr val="black"/>
                </a:solidFill>
                <a:cs typeface="Times New Roman" panose="02020603050405020304" pitchFamily="18" charset="0"/>
              </a:rPr>
              <a:t>Течение срока, определяемого периодом времени, </a:t>
            </a:r>
            <a:r>
              <a:rPr lang="ru-RU" sz="1600" dirty="0">
                <a:solidFill>
                  <a:srgbClr val="C00000"/>
                </a:solidFill>
                <a:cs typeface="Times New Roman" panose="02020603050405020304" pitchFamily="18" charset="0"/>
              </a:rPr>
              <a:t>начинается на следующий день после календарной даты</a:t>
            </a:r>
            <a:r>
              <a:rPr lang="ru-RU" sz="1600" dirty="0">
                <a:solidFill>
                  <a:prstClr val="black"/>
                </a:solidFill>
                <a:cs typeface="Times New Roman" panose="02020603050405020304" pitchFamily="18" charset="0"/>
              </a:rPr>
              <a:t>, наступления события, которыми определено его начало (п. 3 ст. 13 ТК РК).</a:t>
            </a:r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4208016" y="1225118"/>
            <a:ext cx="32106" cy="27787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43547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 noChangeArrowheads="1"/>
          </p:cNvSpPr>
          <p:nvPr/>
        </p:nvSpPr>
        <p:spPr bwMode="auto">
          <a:xfrm>
            <a:off x="457200" y="457200"/>
            <a:ext cx="8686800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defTabSz="914400"/>
            <a:r>
              <a:rPr lang="ru-RU" altLang="ru-RU" sz="2400" b="1" kern="0" dirty="0">
                <a:latin typeface="+mn-lt"/>
                <a:cs typeface="Times New Roman" panose="02020603050405020304" pitchFamily="18" charset="0"/>
              </a:rPr>
              <a:t>Срок трудового договора</a:t>
            </a:r>
          </a:p>
        </p:txBody>
      </p:sp>
      <p:sp>
        <p:nvSpPr>
          <p:cNvPr id="8" name="Объект 2"/>
          <p:cNvSpPr txBox="1">
            <a:spLocks noChangeArrowheads="1"/>
          </p:cNvSpPr>
          <p:nvPr/>
        </p:nvSpPr>
        <p:spPr>
          <a:xfrm>
            <a:off x="323850" y="1052513"/>
            <a:ext cx="8569325" cy="4016637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3200" indent="414338" algn="just">
              <a:lnSpc>
                <a:spcPct val="105000"/>
              </a:lnSpc>
              <a:spcAft>
                <a:spcPts val="150"/>
              </a:spcAft>
            </a:pPr>
            <a:r>
              <a:rPr lang="ru-RU" altLang="ru-RU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Заключенный на определенный срок трудовой договор может продлеваться не более двух раз.</a:t>
            </a:r>
          </a:p>
          <a:p>
            <a:pPr marL="203200" indent="414338" algn="just">
              <a:lnSpc>
                <a:spcPct val="103000"/>
              </a:lnSpc>
              <a:spcAft>
                <a:spcPts val="125"/>
              </a:spcAft>
            </a:pPr>
            <a:r>
              <a:rPr lang="ru-RU" altLang="ru-RU" sz="1600" b="1" i="1" dirty="0">
                <a:solidFill>
                  <a:srgbClr val="000000"/>
                </a:solidFill>
                <a:cs typeface="Times New Roman" panose="02020603050405020304" pitchFamily="18" charset="0"/>
              </a:rPr>
              <a:t>Судам следует разъяснить, что трудовой договор по материалам дела был заключен 13 января 2020 года по 13 января 2021 года (включительно), в случае отсутствия уведомления о прекращении трудового договора, трудовой договор автоматически продлевается на тот же срок, т.е. первое продление по 13 января 2022 года (включительно), в случае отсутствия уведомления о  прекращении трудового договора, трудовой договор автоматически продлевается на тот же срок, т.е. второе продление по   13 января 2023 года (включительно), в случае отсутствия уведомления о прекращении трудового договора, трудовой договор автоматически продлевается на неопределенный срок </a:t>
            </a:r>
            <a:r>
              <a:rPr lang="ru-RU" altLang="ru-RU" sz="1600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по условиям договора </a:t>
            </a:r>
            <a:r>
              <a:rPr lang="ru-RU" altLang="ru-RU" sz="1600" b="1" i="1" dirty="0">
                <a:solidFill>
                  <a:srgbClr val="000000"/>
                </a:solidFill>
                <a:cs typeface="Times New Roman" panose="02020603050405020304" pitchFamily="18" charset="0"/>
              </a:rPr>
              <a:t>без оформления дополнительного соглашения к трудовому договору.</a:t>
            </a:r>
          </a:p>
          <a:p>
            <a:pPr marL="203200" indent="414338"/>
            <a:r>
              <a:rPr lang="ru-RU" altLang="ru-RU" sz="1600" b="1" dirty="0">
                <a:solidFill>
                  <a:srgbClr val="C00000"/>
                </a:solidFill>
                <a:cs typeface="Times New Roman" panose="02020603050405020304" pitchFamily="18" charset="0"/>
              </a:rPr>
              <a:t>ОБОБЩЕНИЕ</a:t>
            </a:r>
            <a:r>
              <a:rPr lang="ru-RU" altLang="ru-RU" sz="1600" dirty="0">
                <a:solidFill>
                  <a:srgbClr val="C00000"/>
                </a:solidFill>
                <a:cs typeface="Times New Roman" panose="02020603050405020304" pitchFamily="18" charset="0"/>
              </a:rPr>
              <a:t/>
            </a:r>
            <a:br>
              <a:rPr lang="ru-RU" altLang="ru-RU" sz="1600" dirty="0">
                <a:solidFill>
                  <a:srgbClr val="C00000"/>
                </a:solidFill>
                <a:cs typeface="Times New Roman" panose="02020603050405020304" pitchFamily="18" charset="0"/>
              </a:rPr>
            </a:br>
            <a:r>
              <a:rPr lang="ru-RU" altLang="ru-RU" sz="1600" b="1" dirty="0">
                <a:solidFill>
                  <a:srgbClr val="C00000"/>
                </a:solidFill>
                <a:cs typeface="Times New Roman" panose="02020603050405020304" pitchFamily="18" charset="0"/>
              </a:rPr>
              <a:t>судебной практики о некоторых вопросах применения судами трудового законодательства при разрешении трудовых споров  от 17 июня 2024 года</a:t>
            </a:r>
            <a:endParaRPr lang="ru-RU" altLang="ru-RU" sz="1600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 marL="203200" indent="414338"/>
            <a:endParaRPr lang="ru-RU" alt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" indent="414338" algn="just">
              <a:lnSpc>
                <a:spcPct val="103000"/>
              </a:lnSpc>
              <a:spcAft>
                <a:spcPts val="125"/>
              </a:spcAft>
            </a:pPr>
            <a:endParaRPr lang="ru-RU" altLang="ru-RU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" indent="414338"/>
            <a:endParaRPr lang="ru-RU" altLang="ru-RU" sz="1300" dirty="0"/>
          </a:p>
        </p:txBody>
      </p:sp>
    </p:spTree>
    <p:extLst>
      <p:ext uri="{BB962C8B-B14F-4D97-AF65-F5344CB8AC3E}">
        <p14:creationId xmlns:p14="http://schemas.microsoft.com/office/powerpoint/2010/main" val="2231759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1143000" y="841772"/>
            <a:ext cx="7617195" cy="3898904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  <a:defRPr/>
            </a:pPr>
            <a:endParaRPr lang="ru-RU" sz="2000" dirty="0"/>
          </a:p>
          <a:p>
            <a:pPr algn="just">
              <a:defRPr/>
            </a:pPr>
            <a:r>
              <a:rPr lang="ru-RU" sz="2400" dirty="0" err="1">
                <a:cs typeface="Times New Roman" panose="02020603050405020304" pitchFamily="18" charset="0"/>
              </a:rPr>
              <a:t>п.п</a:t>
            </a:r>
            <a:r>
              <a:rPr lang="ru-RU" sz="2400" dirty="0">
                <a:cs typeface="Times New Roman" panose="02020603050405020304" pitchFamily="18" charset="0"/>
              </a:rPr>
              <a:t>. 43) п.1 ст. 1 </a:t>
            </a:r>
            <a:r>
              <a:rPr lang="ru-RU" sz="2400" b="1" dirty="0">
                <a:solidFill>
                  <a:srgbClr val="C00000"/>
                </a:solidFill>
                <a:cs typeface="Times New Roman" panose="02020603050405020304" pitchFamily="18" charset="0"/>
              </a:rPr>
              <a:t>Работник</a:t>
            </a:r>
            <a:r>
              <a:rPr lang="ru-RU" sz="2400" dirty="0">
                <a:cs typeface="Times New Roman" panose="02020603050405020304" pitchFamily="18" charset="0"/>
              </a:rPr>
              <a:t> - физическое лицо, </a:t>
            </a:r>
            <a:r>
              <a:rPr lang="ru-RU" sz="2400" b="1" dirty="0">
                <a:cs typeface="Times New Roman" panose="02020603050405020304" pitchFamily="18" charset="0"/>
              </a:rPr>
              <a:t>состоящее в трудовых отношениях </a:t>
            </a:r>
            <a:r>
              <a:rPr lang="ru-RU" sz="2400" dirty="0">
                <a:cs typeface="Times New Roman" panose="02020603050405020304" pitchFamily="18" charset="0"/>
              </a:rPr>
              <a:t>с работодателем и непосредственно выполняющее </a:t>
            </a:r>
            <a:r>
              <a:rPr lang="ru-RU" sz="2400" b="1" dirty="0">
                <a:cs typeface="Times New Roman" panose="02020603050405020304" pitchFamily="18" charset="0"/>
              </a:rPr>
              <a:t>работу по трудовому договору</a:t>
            </a:r>
            <a:r>
              <a:rPr lang="ru-RU" sz="2400" dirty="0">
                <a:cs typeface="Times New Roman" panose="020206030504050203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ru-RU" sz="2400" dirty="0"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None/>
              <a:defRPr/>
            </a:pPr>
            <a:r>
              <a:rPr lang="ru-RU" sz="2400" b="1" dirty="0">
                <a:cs typeface="Times New Roman" panose="02020603050405020304" pitchFamily="18" charset="0"/>
              </a:rPr>
              <a:t>Трудовые отношения </a:t>
            </a:r>
            <a:r>
              <a:rPr lang="ru-RU" sz="2400" dirty="0">
                <a:cs typeface="Times New Roman" panose="02020603050405020304" pitchFamily="18" charset="0"/>
              </a:rPr>
              <a:t>возникают </a:t>
            </a:r>
            <a:r>
              <a:rPr lang="ru-RU" sz="2400" b="1" dirty="0">
                <a:cs typeface="Times New Roman" panose="02020603050405020304" pitchFamily="18" charset="0"/>
              </a:rPr>
              <a:t>между работником и работодателем </a:t>
            </a:r>
            <a:r>
              <a:rPr lang="ru-RU" sz="2400" b="1" dirty="0">
                <a:solidFill>
                  <a:srgbClr val="C00000"/>
                </a:solidFill>
                <a:cs typeface="Times New Roman" panose="02020603050405020304" pitchFamily="18" charset="0"/>
              </a:rPr>
              <a:t>на основании трудового договора</a:t>
            </a:r>
            <a:r>
              <a:rPr lang="ru-RU" sz="2400" dirty="0">
                <a:cs typeface="Times New Roman" panose="02020603050405020304" pitchFamily="18" charset="0"/>
              </a:rPr>
              <a:t>, заключаемого в соответствии с настоящим Кодексом, за исключением случаев, установленных законами Республики Казахстан (п. 1 ст. 21 ТК РК).</a:t>
            </a:r>
          </a:p>
          <a:p>
            <a:pPr algn="just">
              <a:buFont typeface="Wingdings" panose="05000000000000000000" pitchFamily="2" charset="2"/>
              <a:buNone/>
              <a:defRPr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</p:txBody>
      </p:sp>
      <p:pic>
        <p:nvPicPr>
          <p:cNvPr id="7" name="Рисунок 3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8" y="1393305"/>
            <a:ext cx="764111" cy="76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58442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 noChangeArrowheads="1"/>
          </p:cNvSpPr>
          <p:nvPr/>
        </p:nvSpPr>
        <p:spPr bwMode="auto">
          <a:xfrm>
            <a:off x="457200" y="457200"/>
            <a:ext cx="8075613" cy="95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ru-RU" alt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Times New Roman" panose="02020603050405020304" pitchFamily="18" charset="0"/>
              </a:rPr>
              <a:t>Понятие отпуска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297512" y="1341438"/>
            <a:ext cx="7692501" cy="337260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sz="2000" dirty="0">
                <a:cs typeface="Times New Roman" panose="02020603050405020304" pitchFamily="18" charset="0"/>
              </a:rPr>
              <a:t>Подпункт 13) пункта 1 статьи 1 ТК РК </a:t>
            </a:r>
            <a:r>
              <a:rPr lang="ru-RU" sz="2000" b="1" dirty="0">
                <a:cs typeface="Times New Roman" panose="02020603050405020304" pitchFamily="18" charset="0"/>
              </a:rPr>
              <a:t>отпуск</a:t>
            </a:r>
            <a:r>
              <a:rPr lang="ru-RU" sz="2000" dirty="0">
                <a:cs typeface="Times New Roman" panose="02020603050405020304" pitchFamily="18" charset="0"/>
              </a:rPr>
              <a:t> - </a:t>
            </a:r>
            <a:r>
              <a:rPr lang="ru-RU" sz="2000" b="1" dirty="0">
                <a:cs typeface="Times New Roman" panose="02020603050405020304" pitchFamily="18" charset="0"/>
              </a:rPr>
              <a:t>освобождение работника от работы</a:t>
            </a:r>
            <a:r>
              <a:rPr lang="ru-RU" sz="2000" dirty="0">
                <a:cs typeface="Times New Roman" panose="02020603050405020304" pitchFamily="18" charset="0"/>
              </a:rPr>
              <a:t> на определенный период для обеспечения ежегодного отдыха работника </a:t>
            </a:r>
            <a:r>
              <a:rPr 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или социальных целей</a:t>
            </a:r>
            <a:r>
              <a:rPr lang="ru-RU" sz="2000" dirty="0">
                <a:solidFill>
                  <a:srgbClr val="C00000"/>
                </a:solidFill>
                <a:cs typeface="Times New Roman" panose="02020603050405020304" pitchFamily="18" charset="0"/>
              </a:rPr>
              <a:t> </a:t>
            </a:r>
            <a:r>
              <a:rPr lang="ru-RU" sz="2000" i="1" dirty="0">
                <a:cs typeface="Times New Roman" panose="02020603050405020304" pitchFamily="18" charset="0"/>
              </a:rPr>
              <a:t>с сохранением за ним места работы (должности)</a:t>
            </a:r>
            <a:r>
              <a:rPr lang="ru-RU" sz="2000" dirty="0">
                <a:cs typeface="Times New Roman" panose="02020603050405020304" pitchFamily="18" charset="0"/>
              </a:rPr>
              <a:t> и в случаях, установленных Кодексом, средней заработной платы;</a:t>
            </a:r>
          </a:p>
          <a:p>
            <a:pPr algn="just">
              <a:buFont typeface="Wingdings" panose="05000000000000000000" pitchFamily="2" charset="2"/>
              <a:buNone/>
              <a:defRPr/>
            </a:pPr>
            <a:endParaRPr lang="ru-RU" sz="2000" dirty="0"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2000" b="1" dirty="0">
                <a:cs typeface="Times New Roman" panose="02020603050405020304" pitchFamily="18" charset="0"/>
              </a:rPr>
              <a:t>Статья 87. Виды отпусков</a:t>
            </a:r>
            <a:endParaRPr lang="ru-RU" sz="2000" dirty="0"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2000" dirty="0">
                <a:cs typeface="Times New Roman" panose="02020603050405020304" pitchFamily="18" charset="0"/>
              </a:rPr>
              <a:t>1. Работникам предоставляются следующие виды отпусков:</a:t>
            </a:r>
          </a:p>
          <a:p>
            <a:pPr algn="just">
              <a:defRPr/>
            </a:pPr>
            <a:r>
              <a:rPr lang="ru-RU" sz="2000" dirty="0">
                <a:cs typeface="Times New Roman" panose="02020603050405020304" pitchFamily="18" charset="0"/>
              </a:rPr>
              <a:t>1) оплачиваемые ежегодные трудовые отпуска;</a:t>
            </a:r>
          </a:p>
          <a:p>
            <a:pPr algn="just">
              <a:defRPr/>
            </a:pPr>
            <a:r>
              <a:rPr lang="ru-RU" sz="2000" dirty="0">
                <a:cs typeface="Times New Roman" panose="02020603050405020304" pitchFamily="18" charset="0"/>
              </a:rPr>
              <a:t>2) </a:t>
            </a:r>
            <a:r>
              <a:rPr 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социальные отпуска;</a:t>
            </a:r>
          </a:p>
          <a:p>
            <a:pPr>
              <a:defRPr/>
            </a:pPr>
            <a:endParaRPr lang="ru-RU" dirty="0"/>
          </a:p>
        </p:txBody>
      </p:sp>
      <p:pic>
        <p:nvPicPr>
          <p:cNvPr id="9" name="Рисунок 8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94" y="1341438"/>
            <a:ext cx="819150" cy="8426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81332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 noChangeArrowheads="1"/>
          </p:cNvSpPr>
          <p:nvPr/>
        </p:nvSpPr>
        <p:spPr>
          <a:xfrm>
            <a:off x="1995734" y="690466"/>
            <a:ext cx="7308850" cy="750876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2400" dirty="0">
                <a:latin typeface="+mn-lt"/>
              </a:rPr>
              <a:t>5</a:t>
            </a:r>
            <a:r>
              <a:rPr lang="ru-RU" altLang="ru-RU" sz="2400" b="1" dirty="0">
                <a:latin typeface="+mn-lt"/>
              </a:rPr>
              <a:t>. </a:t>
            </a:r>
            <a:r>
              <a:rPr lang="ru-RU" altLang="ru-RU" sz="2400" b="1" dirty="0">
                <a:solidFill>
                  <a:srgbClr val="C00000"/>
                </a:solidFill>
                <a:latin typeface="+mn-lt"/>
              </a:rPr>
              <a:t>Работникам</a:t>
            </a:r>
            <a:r>
              <a:rPr lang="ru-RU" altLang="ru-RU" sz="2400" b="1" dirty="0">
                <a:latin typeface="+mn-lt"/>
              </a:rPr>
              <a:t> </a:t>
            </a:r>
            <a:r>
              <a:rPr lang="ru-RU" altLang="ru-RU" sz="2400" dirty="0">
                <a:latin typeface="+mn-lt"/>
              </a:rPr>
              <a:t>предоставляются следующие виды </a:t>
            </a:r>
            <a:r>
              <a:rPr lang="ru-RU" altLang="ru-RU" sz="2000" b="1" dirty="0">
                <a:latin typeface="+mn-lt"/>
                <a:cs typeface="Times New Roman" panose="02020603050405020304" pitchFamily="18" charset="0"/>
              </a:rPr>
              <a:t>социальных отпусков:</a:t>
            </a:r>
          </a:p>
        </p:txBody>
      </p:sp>
      <p:pic>
        <p:nvPicPr>
          <p:cNvPr id="7" name="Рисунок 3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61" y="690466"/>
            <a:ext cx="938212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239697" y="1716157"/>
            <a:ext cx="8722496" cy="3019969"/>
          </a:xfrm>
          <a:prstGeom prst="rect">
            <a:avLst/>
          </a:prstGeom>
        </p:spPr>
        <p:txBody>
          <a:bodyPr vert="horz" lIns="68580" tIns="34290" rIns="68580" bIns="34290" rtlCol="0">
            <a:normAutofit fontScale="25000" lnSpcReduction="2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  <a:defRPr/>
            </a:pPr>
            <a:endParaRPr lang="ru-RU" dirty="0"/>
          </a:p>
          <a:p>
            <a:pPr algn="l">
              <a:buFont typeface="Wingdings" panose="05000000000000000000" pitchFamily="2" charset="2"/>
              <a:buNone/>
              <a:defRPr/>
            </a:pPr>
            <a:r>
              <a:rPr lang="ru-RU" sz="7200" dirty="0">
                <a:cs typeface="Times New Roman" panose="02020603050405020304" pitchFamily="18" charset="0"/>
              </a:rPr>
              <a:t>1) отпуск без сохранения заработной платы;</a:t>
            </a:r>
          </a:p>
          <a:p>
            <a:pPr algn="l">
              <a:buFont typeface="Wingdings" panose="05000000000000000000" pitchFamily="2" charset="2"/>
              <a:buNone/>
              <a:defRPr/>
            </a:pPr>
            <a:r>
              <a:rPr lang="ru-RU" sz="7200" dirty="0">
                <a:cs typeface="Times New Roman" panose="02020603050405020304" pitchFamily="18" charset="0"/>
              </a:rPr>
              <a:t>2) учебный отпуск;</a:t>
            </a:r>
          </a:p>
          <a:p>
            <a:pPr algn="l">
              <a:buFont typeface="Wingdings" panose="05000000000000000000" pitchFamily="2" charset="2"/>
              <a:buNone/>
              <a:defRPr/>
            </a:pPr>
            <a:r>
              <a:rPr lang="ru-RU" sz="7200" b="1" i="1" dirty="0">
                <a:cs typeface="Times New Roman" panose="02020603050405020304" pitchFamily="18" charset="0"/>
              </a:rPr>
              <a:t>3) отпуск в связи с беременностью и рождением ребенка (детей), усыновлением (удочерением) новорожденного ребенка (детей);</a:t>
            </a:r>
          </a:p>
          <a:p>
            <a:pPr algn="l">
              <a:buFont typeface="Wingdings" panose="05000000000000000000" pitchFamily="2" charset="2"/>
              <a:buNone/>
              <a:defRPr/>
            </a:pPr>
            <a:r>
              <a:rPr lang="ru-RU" sz="7200" b="1" i="1" dirty="0">
                <a:cs typeface="Times New Roman" panose="02020603050405020304" pitchFamily="18" charset="0"/>
              </a:rPr>
              <a:t>4) отпуск без сохранения заработной платы по уходу за ребенком до достижения им возраста трех лет;</a:t>
            </a:r>
          </a:p>
          <a:p>
            <a:pPr algn="l">
              <a:buFont typeface="Wingdings" panose="05000000000000000000" pitchFamily="2" charset="2"/>
              <a:buNone/>
              <a:defRPr/>
            </a:pPr>
            <a:r>
              <a:rPr lang="ru-RU" sz="7200" dirty="0">
                <a:cs typeface="Times New Roman" panose="02020603050405020304" pitchFamily="18" charset="0"/>
              </a:rPr>
              <a:t>5) отпуск для прохождения </a:t>
            </a:r>
            <a:r>
              <a:rPr lang="ru-RU" sz="7200" dirty="0" err="1">
                <a:cs typeface="Times New Roman" panose="02020603050405020304" pitchFamily="18" charset="0"/>
              </a:rPr>
              <a:t>скрининговых</a:t>
            </a:r>
            <a:r>
              <a:rPr lang="ru-RU" sz="7200" dirty="0">
                <a:cs typeface="Times New Roman" panose="02020603050405020304" pitchFamily="18" charset="0"/>
              </a:rPr>
              <a:t> исследований в количестве не более трех рабочих дней в течение года;</a:t>
            </a:r>
          </a:p>
          <a:p>
            <a:pPr algn="l">
              <a:buFont typeface="Wingdings" panose="05000000000000000000" pitchFamily="2" charset="2"/>
              <a:buNone/>
              <a:defRPr/>
            </a:pPr>
            <a:r>
              <a:rPr lang="ru-RU" sz="7200" dirty="0">
                <a:cs typeface="Times New Roman" panose="02020603050405020304" pitchFamily="18" charset="0"/>
              </a:rPr>
              <a:t>6) отпуск на постановку на медицинский учет по беременности до двенадцати недель в количестве не менее трех рабочих дней.</a:t>
            </a:r>
          </a:p>
          <a:p>
            <a:pPr algn="l">
              <a:buFont typeface="Wingdings" panose="05000000000000000000" pitchFamily="2" charset="2"/>
              <a:buNone/>
              <a:defRPr/>
            </a:pPr>
            <a:endParaRPr lang="ru-RU" sz="4300" dirty="0">
              <a:cs typeface="Times New Roman" panose="02020603050405020304" pitchFamily="18" charset="0"/>
            </a:endParaRPr>
          </a:p>
          <a:p>
            <a:pPr algn="l">
              <a:buFont typeface="Wingdings" panose="05000000000000000000" pitchFamily="2" charset="2"/>
              <a:buNone/>
              <a:defRPr/>
            </a:pPr>
            <a:r>
              <a:rPr lang="ru-RU" sz="4300" b="1" dirty="0">
                <a:cs typeface="Times New Roman" panose="02020603050405020304" pitchFamily="18" charset="0"/>
              </a:rPr>
              <a:t>Период нахождения в социальном отпуске засчитывается в трудовой стаж</a:t>
            </a:r>
            <a:r>
              <a:rPr lang="ru-RU" sz="4300" dirty="0">
                <a:cs typeface="Times New Roman" panose="02020603050405020304" pitchFamily="18" charset="0"/>
              </a:rPr>
              <a:t>, если иное не предусмотрено законами Республики Казахстан.</a:t>
            </a:r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19942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 noChangeArrowheads="1"/>
          </p:cNvSpPr>
          <p:nvPr/>
        </p:nvSpPr>
        <p:spPr>
          <a:xfrm>
            <a:off x="1702293" y="457200"/>
            <a:ext cx="7122111" cy="137160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1" dirty="0">
                <a:latin typeface="+mn-lt"/>
                <a:cs typeface="Times New Roman" panose="02020603050405020304" pitchFamily="18" charset="0"/>
              </a:rPr>
              <a:t>Статья 100. Отпуск без сохранения заработной платы по уходу за ребенком до достижения им возраста трех лет</a:t>
            </a:r>
            <a:r>
              <a:rPr lang="ru-RU" altLang="ru-RU" dirty="0">
                <a:latin typeface="+mn-lt"/>
              </a:rPr>
              <a:t/>
            </a:r>
            <a:br>
              <a:rPr lang="ru-RU" altLang="ru-RU" dirty="0">
                <a:latin typeface="+mn-lt"/>
              </a:rPr>
            </a:br>
            <a:endParaRPr lang="ru-RU" altLang="ru-RU" dirty="0">
              <a:latin typeface="+mn-lt"/>
            </a:endParaRPr>
          </a:p>
        </p:txBody>
      </p:sp>
      <p:sp>
        <p:nvSpPr>
          <p:cNvPr id="7" name="Объект 2"/>
          <p:cNvSpPr txBox="1">
            <a:spLocks noChangeArrowheads="1"/>
          </p:cNvSpPr>
          <p:nvPr/>
        </p:nvSpPr>
        <p:spPr>
          <a:xfrm>
            <a:off x="1700705" y="1828800"/>
            <a:ext cx="7123699" cy="221054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altLang="ru-RU" sz="2400" b="1" dirty="0">
                <a:solidFill>
                  <a:srgbClr val="C00000"/>
                </a:solidFill>
                <a:cs typeface="Times New Roman" panose="02020603050405020304" pitchFamily="18" charset="0"/>
              </a:rPr>
              <a:t>Работодатель обязан </a:t>
            </a:r>
            <a:r>
              <a:rPr lang="ru-RU" altLang="ru-RU" sz="2400" dirty="0">
                <a:cs typeface="Times New Roman" panose="02020603050405020304" pitchFamily="18" charset="0"/>
              </a:rPr>
              <a:t>предоставить отпуск без сохранения заработной платы </a:t>
            </a:r>
            <a:r>
              <a:rPr lang="ru-RU" altLang="ru-RU" sz="2400" b="1" dirty="0">
                <a:solidFill>
                  <a:srgbClr val="C00000"/>
                </a:solidFill>
                <a:cs typeface="Times New Roman" panose="02020603050405020304" pitchFamily="18" charset="0"/>
              </a:rPr>
              <a:t>работнику</a:t>
            </a:r>
            <a:r>
              <a:rPr lang="ru-RU" altLang="ru-RU" sz="2400" dirty="0">
                <a:cs typeface="Times New Roman" panose="02020603050405020304" pitchFamily="18" charset="0"/>
              </a:rPr>
              <a:t> по уходу за ребенком до достижения им возраста трех лет.</a:t>
            </a:r>
          </a:p>
          <a:p>
            <a:pPr algn="just"/>
            <a:r>
              <a:rPr lang="ru-RU" altLang="ru-RU" sz="2400" dirty="0">
                <a:cs typeface="Times New Roman" panose="02020603050405020304" pitchFamily="18" charset="0"/>
              </a:rPr>
              <a:t>На время отпуска без сохранения заработной платы по уходу за ребенком до достижения им возраста трех лет за </a:t>
            </a:r>
            <a:r>
              <a:rPr lang="ru-RU" altLang="ru-RU" sz="2400" b="1" dirty="0">
                <a:solidFill>
                  <a:srgbClr val="C00000"/>
                </a:solidFill>
                <a:cs typeface="Times New Roman" panose="02020603050405020304" pitchFamily="18" charset="0"/>
              </a:rPr>
              <a:t>работником</a:t>
            </a:r>
            <a:r>
              <a:rPr lang="ru-RU" altLang="ru-RU" sz="2400" dirty="0">
                <a:cs typeface="Times New Roman" panose="02020603050405020304" pitchFamily="18" charset="0"/>
              </a:rPr>
              <a:t> сохраняется место работы (должность).</a:t>
            </a:r>
          </a:p>
        </p:txBody>
      </p:sp>
      <p:pic>
        <p:nvPicPr>
          <p:cNvPr id="8" name="Рисунок 7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31" y="1828800"/>
            <a:ext cx="876655" cy="8036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46748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 noChangeArrowheads="1"/>
          </p:cNvSpPr>
          <p:nvPr/>
        </p:nvSpPr>
        <p:spPr bwMode="auto">
          <a:xfrm>
            <a:off x="2051851" y="570198"/>
            <a:ext cx="6520649" cy="543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/>
            </a:r>
            <a:br>
              <a:rPr kumimoji="0" lang="ru-RU" alt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ru-RU" alt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/>
            </a:r>
            <a:br>
              <a:rPr kumimoji="0" lang="ru-RU" alt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/>
              </a:rPr>
              <a:t>Статья 30. Срок трудового договора </a:t>
            </a:r>
            <a:r>
              <a:rPr kumimoji="0" lang="ru-RU" altLang="ru-RU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</a:t>
            </a:r>
            <a:r>
              <a:rPr kumimoji="0" lang="ru-RU" altLang="ru-RU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/>
            </a:r>
            <a:br>
              <a:rPr kumimoji="0" lang="ru-RU" altLang="ru-RU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ru-RU" altLang="ru-RU" sz="4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454425" y="1757952"/>
            <a:ext cx="8449877" cy="3351228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dirty="0">
                <a:cs typeface="Times New Roman" panose="02020603050405020304" pitchFamily="18" charset="0"/>
              </a:rPr>
              <a:t>В случае истечения срока действия трудового договора, если ни одна из сторон в течение последнего рабочего дня (смены), за исключением </a:t>
            </a:r>
            <a:r>
              <a:rPr lang="ru-RU" dirty="0">
                <a:solidFill>
                  <a:srgbClr val="C00000"/>
                </a:solidFill>
                <a:cs typeface="Times New Roman" panose="02020603050405020304" pitchFamily="18" charset="0"/>
              </a:rPr>
              <a:t>периода временной нетрудоспособности работника или периода нахождения его в социальном отпуске</a:t>
            </a:r>
            <a:r>
              <a:rPr lang="ru-RU" dirty="0">
                <a:cs typeface="Times New Roman" panose="02020603050405020304" pitchFamily="18" charset="0"/>
              </a:rPr>
              <a:t>, не </a:t>
            </a:r>
            <a:r>
              <a:rPr lang="ru-RU" u="sng" dirty="0">
                <a:cs typeface="Times New Roman" panose="02020603050405020304" pitchFamily="18" charset="0"/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уведомила</a:t>
            </a:r>
            <a:r>
              <a:rPr lang="ru-RU" dirty="0">
                <a:cs typeface="Times New Roman" panose="02020603050405020304" pitchFamily="18" charset="0"/>
              </a:rPr>
              <a:t> о прекращении трудовых отношений, он считается продленным на тот же срок, на который был ранее заключен, </a:t>
            </a:r>
            <a:r>
              <a:rPr lang="ru-RU" b="1" dirty="0">
                <a:cs typeface="Times New Roman" panose="02020603050405020304" pitchFamily="18" charset="0"/>
              </a:rPr>
              <a:t>за исключением случаев</a:t>
            </a:r>
            <a:r>
              <a:rPr lang="ru-RU" dirty="0">
                <a:cs typeface="Times New Roman" panose="02020603050405020304" pitchFamily="18" charset="0"/>
              </a:rPr>
              <a:t>, предусмотренных </a:t>
            </a:r>
            <a:r>
              <a:rPr lang="ru-RU" u="sng" dirty="0">
                <a:cs typeface="Times New Roman" panose="02020603050405020304" pitchFamily="18" charset="0"/>
                <a:hlinkClick r:id="rId4" action="ppaction://hlinkfile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пунктом 2 статьи 51</a:t>
            </a:r>
            <a:r>
              <a:rPr lang="ru-RU" dirty="0">
                <a:cs typeface="Times New Roman" panose="02020603050405020304" pitchFamily="18" charset="0"/>
              </a:rPr>
              <a:t> Кодекса.</a:t>
            </a:r>
          </a:p>
          <a:p>
            <a:pPr algn="just">
              <a:defRPr/>
            </a:pPr>
            <a:r>
              <a:rPr lang="ru-RU" dirty="0">
                <a:cs typeface="Times New Roman" panose="02020603050405020304" pitchFamily="18" charset="0"/>
              </a:rPr>
              <a:t>Если последний рабочий день (смена) </a:t>
            </a:r>
            <a:r>
              <a:rPr lang="ru-RU" b="1" i="1" dirty="0">
                <a:cs typeface="Times New Roman" panose="02020603050405020304" pitchFamily="18" charset="0"/>
              </a:rPr>
              <a:t>приходится на период временной нетрудоспособности работника или период нахождения его в социальном отпуске, </a:t>
            </a:r>
            <a:r>
              <a:rPr lang="ru-RU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последним рабочим днем (сменой)????? </a:t>
            </a:r>
            <a:r>
              <a:rPr lang="ru-RU" dirty="0">
                <a:solidFill>
                  <a:srgbClr val="C00000"/>
                </a:solidFill>
                <a:cs typeface="Times New Roman" panose="02020603050405020304" pitchFamily="18" charset="0"/>
              </a:rPr>
              <a:t>считается следующий за днем окончания периода временной нетрудоспособности работника или периода нахождения его в социальном отпуске.</a:t>
            </a:r>
          </a:p>
          <a:p>
            <a:pPr>
              <a:defRPr/>
            </a:pPr>
            <a:endParaRPr lang="ru-RU" dirty="0"/>
          </a:p>
        </p:txBody>
      </p:sp>
      <p:pic>
        <p:nvPicPr>
          <p:cNvPr id="9" name="Рисунок 8" descr="Picture background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26" y="841771"/>
            <a:ext cx="688574" cy="6851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83640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317472" y="850456"/>
            <a:ext cx="6255767" cy="554762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2000" b="1" dirty="0">
                <a:latin typeface="+mn-lt"/>
              </a:rPr>
              <a:t>Подпункт 81) пункта 1 статьи 1 ТК РК</a:t>
            </a:r>
          </a:p>
        </p:txBody>
      </p:sp>
      <p:sp>
        <p:nvSpPr>
          <p:cNvPr id="7" name="Объект 2"/>
          <p:cNvSpPr txBox="1">
            <a:spLocks noChangeArrowheads="1"/>
          </p:cNvSpPr>
          <p:nvPr/>
        </p:nvSpPr>
        <p:spPr>
          <a:xfrm>
            <a:off x="1247614" y="1673817"/>
            <a:ext cx="7497924" cy="2812197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altLang="ru-RU" b="1" dirty="0"/>
              <a:t>уведомление - </a:t>
            </a:r>
            <a:r>
              <a:rPr lang="ru-RU" altLang="ru-RU" sz="2000" dirty="0">
                <a:cs typeface="Times New Roman" panose="02020603050405020304" pitchFamily="18" charset="0"/>
              </a:rPr>
              <a:t>заявление работника или работодателя в письменной форме (на бумажном носителе или в форме электронного документа, удостоверенного </a:t>
            </a:r>
            <a:r>
              <a:rPr lang="ru-RU" altLang="ru-RU" sz="2000" b="1" dirty="0">
                <a:cs typeface="Times New Roman" panose="02020603050405020304" pitchFamily="18" charset="0"/>
              </a:rPr>
              <a:t>посредством электронной цифровой подписи</a:t>
            </a:r>
            <a:r>
              <a:rPr lang="ru-RU" altLang="ru-RU" sz="2000" dirty="0">
                <a:cs typeface="Times New Roman" panose="02020603050405020304" pitchFamily="18" charset="0"/>
              </a:rPr>
              <a:t>), представленное нарочно либо посредством курьерской почтовой связи, почтовой связи, факсимильной связи, </a:t>
            </a:r>
            <a:r>
              <a:rPr lang="ru-RU" altLang="ru-RU" sz="2000" b="1" dirty="0">
                <a:cs typeface="Times New Roman" panose="02020603050405020304" pitchFamily="18" charset="0"/>
              </a:rPr>
              <a:t>электронной почты </a:t>
            </a:r>
            <a:r>
              <a:rPr lang="ru-RU" altLang="ru-RU" sz="2000" dirty="0">
                <a:cs typeface="Times New Roman" panose="02020603050405020304" pitchFamily="18" charset="0"/>
              </a:rPr>
              <a:t>и иных </a:t>
            </a:r>
            <a:r>
              <a:rPr lang="ru-RU" altLang="ru-RU" sz="2000" b="1" dirty="0">
                <a:cs typeface="Times New Roman" panose="02020603050405020304" pitchFamily="18" charset="0"/>
              </a:rPr>
              <a:t>информационно-коммуникационных технологий</a:t>
            </a:r>
            <a:r>
              <a:rPr lang="ru-RU" altLang="ru-RU" sz="2000" dirty="0">
                <a:cs typeface="Times New Roman" panose="02020603050405020304" pitchFamily="18" charset="0"/>
              </a:rPr>
              <a:t>, или в электронном виде с обеспечением авторизации, идентификации работника или работодателя;</a:t>
            </a:r>
          </a:p>
          <a:p>
            <a:pPr algn="just"/>
            <a:endParaRPr lang="ru-RU" altLang="ru-RU" sz="2000" dirty="0">
              <a:cs typeface="Times New Roman" panose="02020603050405020304" pitchFamily="18" charset="0"/>
            </a:endParaRPr>
          </a:p>
        </p:txBody>
      </p:sp>
      <p:pic>
        <p:nvPicPr>
          <p:cNvPr id="8" name="Рисунок 3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0" t="10884" r="8623" b="8536"/>
          <a:stretch>
            <a:fillRect/>
          </a:stretch>
        </p:blipFill>
        <p:spPr bwMode="auto">
          <a:xfrm>
            <a:off x="398462" y="1022550"/>
            <a:ext cx="7747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76338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Рисунок 4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4075B6-EEE4-33A1-F2A6-50DE70C9A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3336" y="273844"/>
            <a:ext cx="7012007" cy="76714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Определенный срок ТД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C3E78D8-B3CB-557A-1F1B-4F930F759A24}"/>
              </a:ext>
            </a:extLst>
          </p:cNvPr>
          <p:cNvCxnSpPr>
            <a:cxnSpLocks/>
          </p:cNvCxnSpPr>
          <p:nvPr/>
        </p:nvCxnSpPr>
        <p:spPr>
          <a:xfrm>
            <a:off x="628650" y="1920240"/>
            <a:ext cx="5205926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726931A5-2B64-CD6A-C958-5BADD913E499}"/>
              </a:ext>
            </a:extLst>
          </p:cNvPr>
          <p:cNvCxnSpPr/>
          <p:nvPr/>
        </p:nvCxnSpPr>
        <p:spPr>
          <a:xfrm flipV="1">
            <a:off x="628650" y="1772529"/>
            <a:ext cx="0" cy="2532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653E039C-BB4D-6069-9B18-C0E6F7D2DCF0}"/>
              </a:ext>
            </a:extLst>
          </p:cNvPr>
          <p:cNvCxnSpPr/>
          <p:nvPr/>
        </p:nvCxnSpPr>
        <p:spPr>
          <a:xfrm flipV="1">
            <a:off x="1819129" y="1793631"/>
            <a:ext cx="0" cy="2532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EC057161-AEDE-45FB-0F99-9EFD72EAB9E0}"/>
              </a:ext>
            </a:extLst>
          </p:cNvPr>
          <p:cNvCxnSpPr/>
          <p:nvPr/>
        </p:nvCxnSpPr>
        <p:spPr>
          <a:xfrm flipV="1">
            <a:off x="3011365" y="1793631"/>
            <a:ext cx="0" cy="2532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38E0827D-1E5B-141D-5AAE-3D1F178EA2AC}"/>
              </a:ext>
            </a:extLst>
          </p:cNvPr>
          <p:cNvCxnSpPr/>
          <p:nvPr/>
        </p:nvCxnSpPr>
        <p:spPr>
          <a:xfrm flipV="1">
            <a:off x="4171950" y="1793631"/>
            <a:ext cx="0" cy="2532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3D2CCD2-83B6-085E-3F5C-48F35E125B2D}"/>
              </a:ext>
            </a:extLst>
          </p:cNvPr>
          <p:cNvSpPr txBox="1"/>
          <p:nvPr/>
        </p:nvSpPr>
        <p:spPr>
          <a:xfrm>
            <a:off x="732403" y="1389325"/>
            <a:ext cx="9812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/>
              <a:t>ТД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B3D71E-84BF-96BD-6E2D-BC349F10F270}"/>
              </a:ext>
            </a:extLst>
          </p:cNvPr>
          <p:cNvSpPr txBox="1"/>
          <p:nvPr/>
        </p:nvSpPr>
        <p:spPr>
          <a:xfrm>
            <a:off x="217609" y="2124670"/>
            <a:ext cx="90601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/>
              <a:t>25.08.25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A1AF1DB-6188-1DA6-5152-37D1A43E7A29}"/>
              </a:ext>
            </a:extLst>
          </p:cNvPr>
          <p:cNvSpPr txBox="1"/>
          <p:nvPr/>
        </p:nvSpPr>
        <p:spPr>
          <a:xfrm>
            <a:off x="1408089" y="2103568"/>
            <a:ext cx="89603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/>
              <a:t>25.08.26</a:t>
            </a:r>
            <a:endParaRPr lang="ru-RU" sz="105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86ABC8A-C4D4-2807-B195-E1B819DD7A91}"/>
              </a:ext>
            </a:extLst>
          </p:cNvPr>
          <p:cNvSpPr txBox="1"/>
          <p:nvPr/>
        </p:nvSpPr>
        <p:spPr>
          <a:xfrm>
            <a:off x="1863088" y="1338554"/>
            <a:ext cx="1116626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/>
              <a:t>            1 </a:t>
            </a:r>
          </a:p>
          <a:p>
            <a:r>
              <a:rPr lang="ru-RU" sz="1500" b="1" dirty="0"/>
              <a:t>продление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DF7095B-07B1-86C8-93CD-1D45157BA0E8}"/>
              </a:ext>
            </a:extLst>
          </p:cNvPr>
          <p:cNvSpPr txBox="1"/>
          <p:nvPr/>
        </p:nvSpPr>
        <p:spPr>
          <a:xfrm>
            <a:off x="2598566" y="2112194"/>
            <a:ext cx="86977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/>
              <a:t>25.08.27</a:t>
            </a:r>
            <a:endParaRPr lang="ru-RU" sz="105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92A5E1E-C211-BD05-17B7-18827D13F8E5}"/>
              </a:ext>
            </a:extLst>
          </p:cNvPr>
          <p:cNvSpPr txBox="1"/>
          <p:nvPr/>
        </p:nvSpPr>
        <p:spPr>
          <a:xfrm>
            <a:off x="3031584" y="1317775"/>
            <a:ext cx="1116626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/>
              <a:t>            2</a:t>
            </a:r>
          </a:p>
          <a:p>
            <a:r>
              <a:rPr lang="ru-RU" sz="1500" b="1" dirty="0"/>
              <a:t>продление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DE3A41DB-BCCB-95B9-B02A-1BD4C066F171}"/>
              </a:ext>
            </a:extLst>
          </p:cNvPr>
          <p:cNvCxnSpPr/>
          <p:nvPr/>
        </p:nvCxnSpPr>
        <p:spPr>
          <a:xfrm flipV="1">
            <a:off x="3855425" y="1769890"/>
            <a:ext cx="0" cy="253219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1DA6DE5B-AD35-9F4F-EF1D-91E3183CADD7}"/>
              </a:ext>
            </a:extLst>
          </p:cNvPr>
          <p:cNvCxnSpPr/>
          <p:nvPr/>
        </p:nvCxnSpPr>
        <p:spPr>
          <a:xfrm flipV="1">
            <a:off x="6449156" y="1769889"/>
            <a:ext cx="0" cy="253219"/>
          </a:xfrm>
          <a:prstGeom prst="line">
            <a:avLst/>
          </a:prstGeom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B7CF5D7D-11CC-4C32-B56D-17A938F8355B}"/>
              </a:ext>
            </a:extLst>
          </p:cNvPr>
          <p:cNvCxnSpPr/>
          <p:nvPr/>
        </p:nvCxnSpPr>
        <p:spPr>
          <a:xfrm>
            <a:off x="3855425" y="2023108"/>
            <a:ext cx="0" cy="54864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700F2389-1A77-8BA3-3BF7-4819DCBD9DDD}"/>
              </a:ext>
            </a:extLst>
          </p:cNvPr>
          <p:cNvCxnSpPr/>
          <p:nvPr/>
        </p:nvCxnSpPr>
        <p:spPr>
          <a:xfrm>
            <a:off x="3855425" y="2571750"/>
            <a:ext cx="259373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1E05AD08-8092-DAB4-3E75-BF93A0B8DB68}"/>
              </a:ext>
            </a:extLst>
          </p:cNvPr>
          <p:cNvCxnSpPr/>
          <p:nvPr/>
        </p:nvCxnSpPr>
        <p:spPr>
          <a:xfrm>
            <a:off x="6449156" y="2023108"/>
            <a:ext cx="0" cy="54864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930F3510-4798-EB6B-6EBB-15A0B863D35B}"/>
              </a:ext>
            </a:extLst>
          </p:cNvPr>
          <p:cNvSpPr txBox="1"/>
          <p:nvPr/>
        </p:nvSpPr>
        <p:spPr>
          <a:xfrm>
            <a:off x="3881678" y="2253609"/>
            <a:ext cx="101617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/>
              <a:t>25.08.28</a:t>
            </a:r>
            <a:endParaRPr lang="ru-RU" sz="105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F9204C2-21A7-BCAD-3DDC-CE4B83788D2F}"/>
              </a:ext>
            </a:extLst>
          </p:cNvPr>
          <p:cNvSpPr txBox="1"/>
          <p:nvPr/>
        </p:nvSpPr>
        <p:spPr>
          <a:xfrm>
            <a:off x="3753876" y="1465057"/>
            <a:ext cx="3705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/>
              <a:t>            </a:t>
            </a:r>
            <a:r>
              <a:rPr lang="ru-RU" sz="2100" b="1" dirty="0"/>
              <a:t>Неопределенный срок</a:t>
            </a:r>
          </a:p>
          <a:p>
            <a:endParaRPr lang="ru-RU" sz="15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1451308-5D40-490C-0FD3-92612D21227B}"/>
              </a:ext>
            </a:extLst>
          </p:cNvPr>
          <p:cNvSpPr txBox="1"/>
          <p:nvPr/>
        </p:nvSpPr>
        <p:spPr>
          <a:xfrm>
            <a:off x="7063735" y="1572174"/>
            <a:ext cx="16457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>
                <a:solidFill>
                  <a:srgbClr val="C00000"/>
                </a:solidFill>
              </a:rPr>
              <a:t>Прекращение ТД по истечении срока невозможно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DE7C9C1-92EB-770D-F3B8-E0C8AB67AEE7}"/>
              </a:ext>
            </a:extLst>
          </p:cNvPr>
          <p:cNvSpPr txBox="1"/>
          <p:nvPr/>
        </p:nvSpPr>
        <p:spPr>
          <a:xfrm>
            <a:off x="6654248" y="1091334"/>
            <a:ext cx="146962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>
                <a:solidFill>
                  <a:srgbClr val="C00000"/>
                </a:solidFill>
              </a:rPr>
              <a:t>До 04.08.2026г</a:t>
            </a:r>
          </a:p>
        </p:txBody>
      </p: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12CF3969-B98D-B4CA-7BC8-727668CCC09F}"/>
              </a:ext>
            </a:extLst>
          </p:cNvPr>
          <p:cNvCxnSpPr/>
          <p:nvPr/>
        </p:nvCxnSpPr>
        <p:spPr>
          <a:xfrm flipV="1">
            <a:off x="584690" y="3782461"/>
            <a:ext cx="0" cy="2532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0EE382E2-1C62-7C0A-51C3-D6FA7BEB76D3}"/>
              </a:ext>
            </a:extLst>
          </p:cNvPr>
          <p:cNvCxnSpPr/>
          <p:nvPr/>
        </p:nvCxnSpPr>
        <p:spPr>
          <a:xfrm flipV="1">
            <a:off x="1775169" y="3803562"/>
            <a:ext cx="0" cy="2532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16963C38-71E9-FD05-CB90-B144B0AC583D}"/>
              </a:ext>
            </a:extLst>
          </p:cNvPr>
          <p:cNvSpPr txBox="1"/>
          <p:nvPr/>
        </p:nvSpPr>
        <p:spPr>
          <a:xfrm>
            <a:off x="688443" y="3399256"/>
            <a:ext cx="9812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/>
              <a:t>ТД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62A04EA-3D16-D96D-63BE-BE509AB5EB14}"/>
              </a:ext>
            </a:extLst>
          </p:cNvPr>
          <p:cNvSpPr txBox="1"/>
          <p:nvPr/>
        </p:nvSpPr>
        <p:spPr>
          <a:xfrm>
            <a:off x="217609" y="4109535"/>
            <a:ext cx="90055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/>
              <a:t>25.08.25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390D4A2-BF47-BD78-4D0F-FA9E616235D0}"/>
              </a:ext>
            </a:extLst>
          </p:cNvPr>
          <p:cNvSpPr txBox="1"/>
          <p:nvPr/>
        </p:nvSpPr>
        <p:spPr>
          <a:xfrm>
            <a:off x="1364130" y="4113500"/>
            <a:ext cx="93999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/>
              <a:t>25.08.26</a:t>
            </a:r>
            <a:endParaRPr lang="ru-RU" sz="105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274D99C-35A2-A208-4132-C882408C2B74}"/>
              </a:ext>
            </a:extLst>
          </p:cNvPr>
          <p:cNvSpPr txBox="1"/>
          <p:nvPr/>
        </p:nvSpPr>
        <p:spPr>
          <a:xfrm>
            <a:off x="1819129" y="3348485"/>
            <a:ext cx="1116626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/>
              <a:t>            1 </a:t>
            </a:r>
          </a:p>
          <a:p>
            <a:r>
              <a:rPr lang="ru-RU" sz="1500" b="1" dirty="0"/>
              <a:t>продление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C17310B6-0720-4648-380D-54F850DA7DA4}"/>
              </a:ext>
            </a:extLst>
          </p:cNvPr>
          <p:cNvCxnSpPr>
            <a:cxnSpLocks/>
          </p:cNvCxnSpPr>
          <p:nvPr/>
        </p:nvCxnSpPr>
        <p:spPr>
          <a:xfrm>
            <a:off x="584691" y="3930171"/>
            <a:ext cx="237128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1452E26C-D7E4-E174-C69C-22F317A7E4A5}"/>
              </a:ext>
            </a:extLst>
          </p:cNvPr>
          <p:cNvCxnSpPr/>
          <p:nvPr/>
        </p:nvCxnSpPr>
        <p:spPr>
          <a:xfrm flipV="1">
            <a:off x="2949818" y="3829812"/>
            <a:ext cx="0" cy="2532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FA664419-7EE6-1BF8-4CE0-25D6D078D44F}"/>
              </a:ext>
            </a:extLst>
          </p:cNvPr>
          <p:cNvSpPr/>
          <p:nvPr/>
        </p:nvSpPr>
        <p:spPr>
          <a:xfrm>
            <a:off x="2522945" y="3563968"/>
            <a:ext cx="1412915" cy="553106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73388D7-0C20-49C1-3F45-315408BBF019}"/>
              </a:ext>
            </a:extLst>
          </p:cNvPr>
          <p:cNvSpPr txBox="1"/>
          <p:nvPr/>
        </p:nvSpPr>
        <p:spPr>
          <a:xfrm>
            <a:off x="3125033" y="3596731"/>
            <a:ext cx="6849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C00000"/>
                </a:solidFill>
              </a:rPr>
              <a:t>ст.99 ТК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0079558-6E33-34E5-AAB8-B3C03403F068}"/>
              </a:ext>
            </a:extLst>
          </p:cNvPr>
          <p:cNvSpPr txBox="1"/>
          <p:nvPr/>
        </p:nvSpPr>
        <p:spPr>
          <a:xfrm>
            <a:off x="2579659" y="3178745"/>
            <a:ext cx="14129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>
                <a:solidFill>
                  <a:srgbClr val="C00000"/>
                </a:solidFill>
              </a:rPr>
              <a:t>Отпуск по б/р</a:t>
            </a:r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7F411F7C-BA43-4462-B641-13DD3DF73760}"/>
              </a:ext>
            </a:extLst>
          </p:cNvPr>
          <p:cNvSpPr/>
          <p:nvPr/>
        </p:nvSpPr>
        <p:spPr>
          <a:xfrm>
            <a:off x="3981366" y="3563968"/>
            <a:ext cx="2084669" cy="553106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id="{2638BF72-6372-0392-9E86-C2DA6266895A}"/>
              </a:ext>
            </a:extLst>
          </p:cNvPr>
          <p:cNvSpPr/>
          <p:nvPr/>
        </p:nvSpPr>
        <p:spPr>
          <a:xfrm>
            <a:off x="6076235" y="3553259"/>
            <a:ext cx="475792" cy="548642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b="1" dirty="0"/>
              <a:t>8</a:t>
            </a:r>
          </a:p>
          <a:p>
            <a:pPr algn="ctr"/>
            <a:r>
              <a:rPr lang="ru-RU" sz="1050" b="1" dirty="0" err="1"/>
              <a:t>р.д</a:t>
            </a:r>
            <a:endParaRPr lang="ru-RU" sz="1050" b="1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F958E28-D158-35FA-A919-3200E5487FDB}"/>
              </a:ext>
            </a:extLst>
          </p:cNvPr>
          <p:cNvSpPr txBox="1"/>
          <p:nvPr/>
        </p:nvSpPr>
        <p:spPr>
          <a:xfrm>
            <a:off x="4354286" y="3596731"/>
            <a:ext cx="1270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rgbClr val="C00000"/>
                </a:solidFill>
              </a:rPr>
              <a:t>ст.100 ТК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F380A88-3E51-B6D4-D042-2962F254D920}"/>
              </a:ext>
            </a:extLst>
          </p:cNvPr>
          <p:cNvSpPr txBox="1"/>
          <p:nvPr/>
        </p:nvSpPr>
        <p:spPr>
          <a:xfrm>
            <a:off x="3992574" y="3178745"/>
            <a:ext cx="157755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>
                <a:solidFill>
                  <a:srgbClr val="C00000"/>
                </a:solidFill>
              </a:rPr>
              <a:t>Отпуск по уходу</a:t>
            </a:r>
          </a:p>
        </p:txBody>
      </p:sp>
      <p:cxnSp>
        <p:nvCxnSpPr>
          <p:cNvPr id="73" name="Прямая со стрелкой 72">
            <a:extLst>
              <a:ext uri="{FF2B5EF4-FFF2-40B4-BE49-F238E27FC236}">
                <a16:creationId xmlns:a16="http://schemas.microsoft.com/office/drawing/2014/main" id="{74B86C5F-7B3C-A652-D5FD-1476575A1478}"/>
              </a:ext>
            </a:extLst>
          </p:cNvPr>
          <p:cNvCxnSpPr>
            <a:cxnSpLocks/>
          </p:cNvCxnSpPr>
          <p:nvPr/>
        </p:nvCxnSpPr>
        <p:spPr>
          <a:xfrm>
            <a:off x="6311996" y="4117073"/>
            <a:ext cx="0" cy="21288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117CF98C-49C7-B0C6-4029-76F9A4CCC1AB}"/>
              </a:ext>
            </a:extLst>
          </p:cNvPr>
          <p:cNvSpPr txBox="1"/>
          <p:nvPr/>
        </p:nvSpPr>
        <p:spPr>
          <a:xfrm>
            <a:off x="6919993" y="3178745"/>
            <a:ext cx="1535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после 04.08.2026г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5963F71-19E6-1AE5-4727-D7908DF7263B}"/>
              </a:ext>
            </a:extLst>
          </p:cNvPr>
          <p:cNvSpPr txBox="1"/>
          <p:nvPr/>
        </p:nvSpPr>
        <p:spPr>
          <a:xfrm>
            <a:off x="6174422" y="4259576"/>
            <a:ext cx="28411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Последний рабочий день</a:t>
            </a:r>
          </a:p>
          <a:p>
            <a:r>
              <a:rPr lang="ru-RU" sz="1100" dirty="0"/>
              <a:t>Дата прекращения ТД</a:t>
            </a:r>
          </a:p>
          <a:p>
            <a:r>
              <a:rPr lang="ru-RU" sz="1100" dirty="0"/>
              <a:t>по истечению срока </a:t>
            </a:r>
            <a:r>
              <a:rPr lang="ru-RU" sz="1100" dirty="0" err="1"/>
              <a:t>п.п</a:t>
            </a:r>
            <a:r>
              <a:rPr lang="ru-RU" sz="1100" dirty="0"/>
              <a:t>. 2) ст. 49 ТК    </a:t>
            </a:r>
          </a:p>
          <a:p>
            <a:r>
              <a:rPr lang="ru-RU" sz="1050" dirty="0"/>
              <a:t>(вахта, смена)</a:t>
            </a:r>
          </a:p>
          <a:p>
            <a:endParaRPr lang="ru-RU" sz="105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571118-FC3D-2B6B-FBAF-7338FF0FF7BF}"/>
              </a:ext>
            </a:extLst>
          </p:cNvPr>
          <p:cNvSpPr txBox="1"/>
          <p:nvPr/>
        </p:nvSpPr>
        <p:spPr>
          <a:xfrm>
            <a:off x="3829173" y="1960003"/>
            <a:ext cx="157755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>
                <a:solidFill>
                  <a:srgbClr val="C00000"/>
                </a:solidFill>
              </a:rPr>
              <a:t>Отпуск по уходу</a:t>
            </a:r>
          </a:p>
        </p:txBody>
      </p:sp>
    </p:spTree>
    <p:extLst>
      <p:ext uri="{BB962C8B-B14F-4D97-AF65-F5344CB8AC3E}">
        <p14:creationId xmlns:p14="http://schemas.microsoft.com/office/powerpoint/2010/main" val="14556289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1376039" y="841772"/>
            <a:ext cx="7426356" cy="421803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ru-RU" sz="2000" b="1" dirty="0">
                <a:cs typeface="Times New Roman" panose="02020603050405020304" pitchFamily="18" charset="0"/>
              </a:rPr>
              <a:t>Статья 51 ТК РК. </a:t>
            </a:r>
            <a:r>
              <a:rPr 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Порядок прекращения </a:t>
            </a:r>
            <a:r>
              <a:rPr lang="ru-RU" sz="2000" b="1" dirty="0">
                <a:cs typeface="Times New Roman" panose="02020603050405020304" pitchFamily="18" charset="0"/>
              </a:rPr>
              <a:t>трудового договора по истечении срока</a:t>
            </a:r>
            <a:endParaRPr lang="ru-RU" sz="2000" dirty="0"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ru-RU" sz="2000" dirty="0">
                <a:cs typeface="Times New Roman" panose="02020603050405020304" pitchFamily="18" charset="0"/>
              </a:rPr>
              <a:t>1. Трудовой договор, заключенный на определенный срок, прекращается </a:t>
            </a:r>
            <a:r>
              <a:rPr lang="ru-RU" sz="2000" dirty="0">
                <a:solidFill>
                  <a:srgbClr val="C00000"/>
                </a:solidFill>
                <a:cs typeface="Times New Roman" panose="02020603050405020304" pitchFamily="18" charset="0"/>
              </a:rPr>
              <a:t>в связи с истечением его срока</a:t>
            </a:r>
            <a:r>
              <a:rPr lang="ru-RU" sz="2000" dirty="0">
                <a:cs typeface="Times New Roman" panose="02020603050405020304" pitchFamily="18" charset="0"/>
              </a:rPr>
              <a:t>.</a:t>
            </a:r>
          </a:p>
          <a:p>
            <a:pPr algn="l">
              <a:buFont typeface="Wingdings" panose="05000000000000000000" pitchFamily="2" charset="2"/>
              <a:buNone/>
              <a:defRPr/>
            </a:pPr>
            <a:endParaRPr lang="ru-RU" sz="2000" dirty="0"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ru-RU" sz="2000" b="1" dirty="0">
                <a:cs typeface="Times New Roman" panose="02020603050405020304" pitchFamily="18" charset="0"/>
              </a:rPr>
              <a:t>Статья 61 ТК РК. Оформление прекращения трудового договора </a:t>
            </a:r>
            <a:endParaRPr lang="ru-RU" sz="2000" dirty="0"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ru-RU" sz="2000" dirty="0">
                <a:cs typeface="Times New Roman" panose="02020603050405020304" pitchFamily="18" charset="0"/>
              </a:rPr>
              <a:t>1. </a:t>
            </a:r>
            <a:r>
              <a:rPr lang="ru-RU" sz="2000" dirty="0">
                <a:solidFill>
                  <a:srgbClr val="C00000"/>
                </a:solidFill>
                <a:cs typeface="Times New Roman" panose="02020603050405020304" pitchFamily="18" charset="0"/>
              </a:rPr>
              <a:t>Прекращение трудового договора оформляется актом работодателя</a:t>
            </a:r>
            <a:r>
              <a:rPr lang="ru-RU" sz="2000" dirty="0">
                <a:cs typeface="Times New Roman" panose="02020603050405020304" pitchFamily="18" charset="0"/>
              </a:rPr>
              <a:t>, за исключением прекращения трудового договора в случае смерти работодателя – физического лица и прекращения трудового договора с домашними работниками.</a:t>
            </a:r>
          </a:p>
          <a:p>
            <a:pPr algn="l">
              <a:defRPr/>
            </a:pPr>
            <a:r>
              <a:rPr lang="ru-RU" sz="2000" dirty="0">
                <a:cs typeface="Times New Roman" panose="02020603050405020304" pitchFamily="18" charset="0"/>
              </a:rPr>
              <a:t>2. </a:t>
            </a:r>
            <a:r>
              <a:rPr lang="ru-RU" sz="2000" dirty="0">
                <a:solidFill>
                  <a:srgbClr val="C00000"/>
                </a:solidFill>
                <a:cs typeface="Times New Roman" panose="02020603050405020304" pitchFamily="18" charset="0"/>
              </a:rPr>
              <a:t>В акте работодателя должно быть указано основание </a:t>
            </a:r>
            <a:r>
              <a:rPr lang="ru-RU" sz="2000" dirty="0">
                <a:cs typeface="Times New Roman" panose="02020603050405020304" pitchFamily="18" charset="0"/>
              </a:rPr>
              <a:t>прекращения трудового договора в соответствии с Кодексом.</a:t>
            </a:r>
          </a:p>
          <a:p>
            <a:pPr>
              <a:defRPr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dirty="0"/>
          </a:p>
        </p:txBody>
      </p:sp>
      <p:pic>
        <p:nvPicPr>
          <p:cNvPr id="7" name="Рисунок 6" descr="Picture background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4" t="17669" r="23342" b="25764"/>
          <a:stretch/>
        </p:blipFill>
        <p:spPr bwMode="auto">
          <a:xfrm>
            <a:off x="338486" y="943345"/>
            <a:ext cx="782320" cy="8953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021602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1158536" y="841772"/>
            <a:ext cx="7750175" cy="394199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Не допускается </a:t>
            </a:r>
            <a:r>
              <a:rPr lang="ru-RU" sz="2400" b="1" dirty="0">
                <a:solidFill>
                  <a:srgbClr val="C00000"/>
                </a:solidFill>
                <a:cs typeface="Times New Roman" panose="02020603050405020304" pitchFamily="18" charset="0"/>
              </a:rPr>
              <a:t>расторжение</a:t>
            </a:r>
            <a:r>
              <a:rPr 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 трудового договора </a:t>
            </a:r>
            <a:r>
              <a:rPr lang="ru-RU" sz="2000" dirty="0">
                <a:cs typeface="Times New Roman" panose="02020603050405020304" pitchFamily="18" charset="0"/>
              </a:rPr>
              <a:t>по инициативе работодателя в период временной нетрудоспособности и пребывания работника в отпуске, за исключением случаев, предусмотренных </a:t>
            </a:r>
            <a:r>
              <a:rPr lang="ru-RU" sz="2000" u="sng" dirty="0" err="1">
                <a:cs typeface="Times New Roman" panose="02020603050405020304" pitchFamily="18" charset="0"/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п.п</a:t>
            </a:r>
            <a:r>
              <a:rPr lang="ru-RU" sz="2000" u="sng" dirty="0">
                <a:cs typeface="Times New Roman" panose="02020603050405020304" pitchFamily="18" charset="0"/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. 1), 18), 20) и 23) п. 1, п. 1-1 ст. 52</a:t>
            </a:r>
            <a:r>
              <a:rPr lang="ru-RU" sz="2000" dirty="0">
                <a:cs typeface="Times New Roman" panose="02020603050405020304" pitchFamily="18" charset="0"/>
              </a:rPr>
              <a:t> Кодекса (п. 1 ст. 54 ТК РК).</a:t>
            </a:r>
          </a:p>
          <a:p>
            <a:pPr algn="just">
              <a:defRPr/>
            </a:pPr>
            <a:r>
              <a:rPr 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Не допускается </a:t>
            </a:r>
            <a:r>
              <a:rPr lang="ru-RU" sz="2400" b="1" dirty="0">
                <a:solidFill>
                  <a:srgbClr val="C00000"/>
                </a:solidFill>
                <a:cs typeface="Times New Roman" panose="02020603050405020304" pitchFamily="18" charset="0"/>
              </a:rPr>
              <a:t>прекращение </a:t>
            </a:r>
            <a:r>
              <a:rPr 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трудового договора </a:t>
            </a:r>
            <a:r>
              <a:rPr lang="ru-RU" sz="2000" dirty="0">
                <a:cs typeface="Times New Roman" panose="02020603050405020304" pitchFamily="18" charset="0"/>
              </a:rPr>
              <a:t>по основаниям, указанным в пункте 1 настоящей статьи, в период временной нетрудоспособности работника (в том числе по беременности и родам) и отпуска (п. 3 ст. 58 ТК РК).</a:t>
            </a:r>
          </a:p>
          <a:p>
            <a:pPr algn="just">
              <a:defRPr/>
            </a:pPr>
            <a:r>
              <a:rPr lang="ru-RU" alt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Днем </a:t>
            </a:r>
            <a:r>
              <a:rPr lang="ru-RU" altLang="ru-RU" sz="2400" b="1" dirty="0">
                <a:solidFill>
                  <a:srgbClr val="C00000"/>
                </a:solidFill>
                <a:cs typeface="Times New Roman" panose="02020603050405020304" pitchFamily="18" charset="0"/>
              </a:rPr>
              <a:t>прекращения</a:t>
            </a:r>
            <a:r>
              <a:rPr lang="ru-RU" alt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 трудового договора </a:t>
            </a:r>
            <a:r>
              <a:rPr lang="ru-RU" altLang="ru-RU" sz="2000" b="1" dirty="0">
                <a:solidFill>
                  <a:srgbClr val="000000"/>
                </a:solidFill>
                <a:cs typeface="Times New Roman" panose="02020603050405020304" pitchFamily="18" charset="0"/>
              </a:rPr>
              <a:t>в связи с истечением его срока считается последний день оплачиваемого ежегодного трудового отпуска. (п. 1 ст. 96 ТК РК)</a:t>
            </a:r>
          </a:p>
          <a:p>
            <a:pPr>
              <a:defRPr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  <a:defRPr/>
            </a:pPr>
            <a:endParaRPr lang="ru-RU" dirty="0"/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873087"/>
            <a:ext cx="729615" cy="514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33190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 noChangeArrowheads="1"/>
          </p:cNvSpPr>
          <p:nvPr/>
        </p:nvSpPr>
        <p:spPr bwMode="auto">
          <a:xfrm>
            <a:off x="1393795" y="581025"/>
            <a:ext cx="6529526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uLnTx/>
                <a:uFillTx/>
                <a:latin typeface="+mn-lt"/>
                <a:ea typeface="+mj-ea"/>
                <a:cs typeface="Arial"/>
              </a:rPr>
              <a:t>Продление трудового договора</a:t>
            </a:r>
          </a:p>
        </p:txBody>
      </p:sp>
      <p:sp>
        <p:nvSpPr>
          <p:cNvPr id="8" name="Объект 2"/>
          <p:cNvSpPr txBox="1">
            <a:spLocks noChangeArrowheads="1"/>
          </p:cNvSpPr>
          <p:nvPr/>
        </p:nvSpPr>
        <p:spPr>
          <a:xfrm>
            <a:off x="1376039" y="1628775"/>
            <a:ext cx="7443926" cy="3245066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altLang="ru-RU" sz="2000" dirty="0">
                <a:solidFill>
                  <a:srgbClr val="000000"/>
                </a:solidFill>
                <a:cs typeface="Times New Roman" panose="02020603050405020304" pitchFamily="18" charset="0"/>
              </a:rPr>
              <a:t>Оплачиваемый ежегодный трудовой отпуск с последующим </a:t>
            </a:r>
            <a:r>
              <a:rPr lang="ru-RU" alt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прекращением трудового договора в связи с истечением его срока </a:t>
            </a:r>
            <a:r>
              <a:rPr lang="ru-RU" altLang="ru-RU" sz="2000" dirty="0">
                <a:solidFill>
                  <a:srgbClr val="000000"/>
                </a:solidFill>
                <a:cs typeface="Times New Roman" panose="02020603050405020304" pitchFamily="18" charset="0"/>
              </a:rPr>
              <a:t>может предоставляться в случае, когда время отпуска полностью или частично выходит за пределы срока трудового договора. </a:t>
            </a:r>
          </a:p>
          <a:p>
            <a:pPr algn="just">
              <a:defRPr/>
            </a:pPr>
            <a:r>
              <a:rPr lang="ru-RU" alt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Днем прекращения трудового договора </a:t>
            </a:r>
            <a:r>
              <a:rPr lang="ru-RU" altLang="ru-RU" sz="2000" b="1" dirty="0">
                <a:solidFill>
                  <a:srgbClr val="000000"/>
                </a:solidFill>
                <a:cs typeface="Times New Roman" panose="02020603050405020304" pitchFamily="18" charset="0"/>
              </a:rPr>
              <a:t>в связи с истечением его срока считается последний день оплачиваемого ежегодного трудового отпуска.</a:t>
            </a:r>
          </a:p>
          <a:p>
            <a:pPr>
              <a:defRPr/>
            </a:pPr>
            <a:endParaRPr lang="ru-RU" altLang="ru-RU" dirty="0"/>
          </a:p>
        </p:txBody>
      </p:sp>
      <p:pic>
        <p:nvPicPr>
          <p:cNvPr id="9" name="Рисунок 8" descr="Picture background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4" t="17669" r="23342" b="25764"/>
          <a:stretch/>
        </p:blipFill>
        <p:spPr bwMode="auto">
          <a:xfrm>
            <a:off x="338486" y="943345"/>
            <a:ext cx="782320" cy="8953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487527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944959-E243-CEDE-5DE4-F9413F98D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75860"/>
            <a:ext cx="7886700" cy="888619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Определенный срок ТД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54522C48-7373-A331-F9E9-CA017C6A2BA8}"/>
              </a:ext>
            </a:extLst>
          </p:cNvPr>
          <p:cNvCxnSpPr/>
          <p:nvPr/>
        </p:nvCxnSpPr>
        <p:spPr>
          <a:xfrm flipV="1">
            <a:off x="817604" y="2378512"/>
            <a:ext cx="0" cy="2532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254FAF5C-73EB-ECF9-387B-A16900A4D222}"/>
              </a:ext>
            </a:extLst>
          </p:cNvPr>
          <p:cNvCxnSpPr/>
          <p:nvPr/>
        </p:nvCxnSpPr>
        <p:spPr>
          <a:xfrm flipV="1">
            <a:off x="2008082" y="2399613"/>
            <a:ext cx="0" cy="2532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9699683-E390-D486-B119-4F9A9325E03C}"/>
              </a:ext>
            </a:extLst>
          </p:cNvPr>
          <p:cNvSpPr txBox="1"/>
          <p:nvPr/>
        </p:nvSpPr>
        <p:spPr>
          <a:xfrm>
            <a:off x="921357" y="1995307"/>
            <a:ext cx="9812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/>
              <a:t>ТД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1FC37F-A815-3104-0CCC-28E932A5738D}"/>
              </a:ext>
            </a:extLst>
          </p:cNvPr>
          <p:cNvSpPr txBox="1"/>
          <p:nvPr/>
        </p:nvSpPr>
        <p:spPr>
          <a:xfrm>
            <a:off x="1530955" y="2625840"/>
            <a:ext cx="888168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/>
              <a:t>25.08.26</a:t>
            </a:r>
            <a:endParaRPr lang="ru-RU" sz="105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6DBD45-850D-F964-AC10-C00348DB1827}"/>
              </a:ext>
            </a:extLst>
          </p:cNvPr>
          <p:cNvSpPr txBox="1"/>
          <p:nvPr/>
        </p:nvSpPr>
        <p:spPr>
          <a:xfrm>
            <a:off x="2052042" y="1944536"/>
            <a:ext cx="1116626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/>
              <a:t>            1 </a:t>
            </a:r>
          </a:p>
          <a:p>
            <a:r>
              <a:rPr lang="ru-RU" sz="1500" b="1" dirty="0"/>
              <a:t>продление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666A4802-D738-7C2C-7C6B-22C578D06ED3}"/>
              </a:ext>
            </a:extLst>
          </p:cNvPr>
          <p:cNvCxnSpPr>
            <a:cxnSpLocks/>
          </p:cNvCxnSpPr>
          <p:nvPr/>
        </p:nvCxnSpPr>
        <p:spPr>
          <a:xfrm>
            <a:off x="817604" y="2526222"/>
            <a:ext cx="2371283" cy="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E7DCF39F-F3B5-01C4-CD07-311C1EE685CD}"/>
              </a:ext>
            </a:extLst>
          </p:cNvPr>
          <p:cNvCxnSpPr/>
          <p:nvPr/>
        </p:nvCxnSpPr>
        <p:spPr>
          <a:xfrm flipV="1">
            <a:off x="3182731" y="2425863"/>
            <a:ext cx="0" cy="2532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C989219-E42F-4985-A399-DCF726567391}"/>
              </a:ext>
            </a:extLst>
          </p:cNvPr>
          <p:cNvSpPr/>
          <p:nvPr/>
        </p:nvSpPr>
        <p:spPr>
          <a:xfrm>
            <a:off x="2880143" y="2323075"/>
            <a:ext cx="1222109" cy="406294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F5B973-5D25-328D-3F9A-D2372572CB35}"/>
              </a:ext>
            </a:extLst>
          </p:cNvPr>
          <p:cNvSpPr txBox="1"/>
          <p:nvPr/>
        </p:nvSpPr>
        <p:spPr>
          <a:xfrm>
            <a:off x="3247225" y="2262594"/>
            <a:ext cx="83431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C00000"/>
                </a:solidFill>
              </a:rPr>
              <a:t>ст.99 ТК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820DE1-66FA-CD2B-2F6B-0C3A533B15EE}"/>
              </a:ext>
            </a:extLst>
          </p:cNvPr>
          <p:cNvSpPr txBox="1"/>
          <p:nvPr/>
        </p:nvSpPr>
        <p:spPr>
          <a:xfrm>
            <a:off x="2798270" y="1870452"/>
            <a:ext cx="14129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>
                <a:solidFill>
                  <a:srgbClr val="C00000"/>
                </a:solidFill>
              </a:rPr>
              <a:t>Отпуск по б/р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CE03E8-688B-67AB-589A-643CCFADEE4D}"/>
              </a:ext>
            </a:extLst>
          </p:cNvPr>
          <p:cNvSpPr txBox="1"/>
          <p:nvPr/>
        </p:nvSpPr>
        <p:spPr>
          <a:xfrm>
            <a:off x="4020053" y="2308137"/>
            <a:ext cx="984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rgbClr val="C00000"/>
                </a:solidFill>
              </a:rPr>
              <a:t>ЕОТО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0BF1A9-1DBB-0EC8-C243-B13D4064EEE5}"/>
              </a:ext>
            </a:extLst>
          </p:cNvPr>
          <p:cNvSpPr txBox="1"/>
          <p:nvPr/>
        </p:nvSpPr>
        <p:spPr>
          <a:xfrm>
            <a:off x="4114718" y="1944537"/>
            <a:ext cx="122210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/>
              <a:t>п. 1 ст. 96 ТК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738376-51CD-AA54-64F0-3D4860824E82}"/>
              </a:ext>
            </a:extLst>
          </p:cNvPr>
          <p:cNvSpPr txBox="1"/>
          <p:nvPr/>
        </p:nvSpPr>
        <p:spPr>
          <a:xfrm>
            <a:off x="247418" y="2600077"/>
            <a:ext cx="98122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/>
              <a:t>25.08.25</a:t>
            </a:r>
            <a:endParaRPr lang="ru-RU" sz="1050" dirty="0"/>
          </a:p>
        </p:txBody>
      </p: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23EAB26E-D80D-D1A5-5492-BC813E688686}"/>
              </a:ext>
            </a:extLst>
          </p:cNvPr>
          <p:cNvCxnSpPr>
            <a:cxnSpLocks/>
          </p:cNvCxnSpPr>
          <p:nvPr/>
        </p:nvCxnSpPr>
        <p:spPr>
          <a:xfrm flipV="1">
            <a:off x="5153529" y="2706901"/>
            <a:ext cx="371617" cy="384401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B83822CD-08AF-6A9D-158B-D81280E870FD}"/>
              </a:ext>
            </a:extLst>
          </p:cNvPr>
          <p:cNvSpPr/>
          <p:nvPr/>
        </p:nvSpPr>
        <p:spPr>
          <a:xfrm>
            <a:off x="4114718" y="2323075"/>
            <a:ext cx="826040" cy="406293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A5158F4-CEC1-FBD4-5A76-4EB38A058F48}"/>
              </a:ext>
            </a:extLst>
          </p:cNvPr>
          <p:cNvSpPr txBox="1"/>
          <p:nvPr/>
        </p:nvSpPr>
        <p:spPr>
          <a:xfrm>
            <a:off x="2922317" y="2645399"/>
            <a:ext cx="122210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/>
              <a:t>25.08.27</a:t>
            </a:r>
            <a:endParaRPr lang="ru-RU" sz="1050" dirty="0"/>
          </a:p>
        </p:txBody>
      </p: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BF5450FB-7574-4D5E-5B05-8E4E3A1FCA39}"/>
              </a:ext>
            </a:extLst>
          </p:cNvPr>
          <p:cNvCxnSpPr/>
          <p:nvPr/>
        </p:nvCxnSpPr>
        <p:spPr>
          <a:xfrm>
            <a:off x="4940758" y="2674514"/>
            <a:ext cx="0" cy="650257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2FFA01AD-0170-8562-B09C-54B0972701A7}"/>
              </a:ext>
            </a:extLst>
          </p:cNvPr>
          <p:cNvSpPr txBox="1"/>
          <p:nvPr/>
        </p:nvSpPr>
        <p:spPr>
          <a:xfrm>
            <a:off x="4144426" y="3351369"/>
            <a:ext cx="232829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Днем прекращения ТД в связи с истечением срока считается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последний день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оплачиваемого ежегодного трудового отпуска. </a:t>
            </a:r>
          </a:p>
        </p:txBody>
      </p:sp>
      <p:cxnSp>
        <p:nvCxnSpPr>
          <p:cNvPr id="37" name="Прямая со стрелкой 36">
            <a:extLst>
              <a:ext uri="{FF2B5EF4-FFF2-40B4-BE49-F238E27FC236}">
                <a16:creationId xmlns:a16="http://schemas.microsoft.com/office/drawing/2014/main" id="{CAC8F168-1483-D88C-8113-C33B6AD01EA6}"/>
              </a:ext>
            </a:extLst>
          </p:cNvPr>
          <p:cNvCxnSpPr>
            <a:cxnSpLocks/>
          </p:cNvCxnSpPr>
          <p:nvPr/>
        </p:nvCxnSpPr>
        <p:spPr>
          <a:xfrm flipV="1">
            <a:off x="4939906" y="2464331"/>
            <a:ext cx="753221" cy="989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6E9CEF61-88CB-BBAB-A701-A9587176311E}"/>
              </a:ext>
            </a:extLst>
          </p:cNvPr>
          <p:cNvSpPr txBox="1"/>
          <p:nvPr/>
        </p:nvSpPr>
        <p:spPr>
          <a:xfrm>
            <a:off x="5639138" y="2228376"/>
            <a:ext cx="3257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прекращения ТД по истечению срока  1п.п. 2) ст. 49 ТК </a:t>
            </a:r>
          </a:p>
        </p:txBody>
      </p:sp>
    </p:spTree>
    <p:extLst>
      <p:ext uri="{BB962C8B-B14F-4D97-AF65-F5344CB8AC3E}">
        <p14:creationId xmlns:p14="http://schemas.microsoft.com/office/powerpoint/2010/main" val="37066668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7C186-C49F-D9DD-A0AE-8566A3FBE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F80553-2C55-AF1F-A6E7-EAF33B125F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5BCD6D1-EB04-3542-02FA-35C005735A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4D87CB-6CAC-E737-9034-E91C2EF58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42DAEC6A-4C28-7908-D4D7-2E59EFE6D0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851" y="570198"/>
            <a:ext cx="6520649" cy="543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/>
            </a:r>
            <a:br>
              <a:rPr kumimoji="0" lang="ru-RU" alt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ru-RU" alt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/>
            </a:r>
            <a:br>
              <a:rPr kumimoji="0" lang="ru-RU" alt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/>
              </a:rPr>
              <a:t>Статья 30. Срок трудового договора </a:t>
            </a:r>
            <a:r>
              <a:rPr kumimoji="0" lang="ru-RU" altLang="ru-RU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</a:t>
            </a:r>
            <a:r>
              <a:rPr kumimoji="0" lang="ru-RU" altLang="ru-RU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/>
            </a:r>
            <a:br>
              <a:rPr kumimoji="0" lang="ru-RU" altLang="ru-RU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ru-RU" altLang="ru-RU" sz="4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B1096346-DB9B-833A-309A-B43C4170B8E2}"/>
              </a:ext>
            </a:extLst>
          </p:cNvPr>
          <p:cNvSpPr txBox="1">
            <a:spLocks/>
          </p:cNvSpPr>
          <p:nvPr/>
        </p:nvSpPr>
        <p:spPr>
          <a:xfrm>
            <a:off x="454425" y="1757952"/>
            <a:ext cx="8449877" cy="3351228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dirty="0">
                <a:cs typeface="Times New Roman" panose="02020603050405020304" pitchFamily="18" charset="0"/>
              </a:rPr>
              <a:t>В случае истечения срока действия трудового договора, если ни одна из сторон в течение последнего рабочего дня (смены), за исключением </a:t>
            </a:r>
            <a:r>
              <a:rPr lang="ru-RU" dirty="0">
                <a:solidFill>
                  <a:srgbClr val="C00000"/>
                </a:solidFill>
                <a:cs typeface="Times New Roman" panose="02020603050405020304" pitchFamily="18" charset="0"/>
              </a:rPr>
              <a:t>периода временной нетрудоспособности работника или периода нахождения его в социальном отпуске</a:t>
            </a:r>
            <a:r>
              <a:rPr lang="ru-RU" dirty="0">
                <a:cs typeface="Times New Roman" panose="02020603050405020304" pitchFamily="18" charset="0"/>
              </a:rPr>
              <a:t>, не </a:t>
            </a:r>
            <a:r>
              <a:rPr lang="ru-RU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уведомила</a:t>
            </a:r>
            <a:r>
              <a:rPr lang="ru-RU" dirty="0">
                <a:cs typeface="Times New Roman" panose="02020603050405020304" pitchFamily="18" charset="0"/>
              </a:rPr>
              <a:t> о прекращении трудовых отношений, он считается продленным на тот же срок, на который был ранее заключен, </a:t>
            </a:r>
            <a:r>
              <a:rPr lang="ru-RU" b="1" dirty="0">
                <a:cs typeface="Times New Roman" panose="02020603050405020304" pitchFamily="18" charset="0"/>
              </a:rPr>
              <a:t>за исключением случаев</a:t>
            </a:r>
            <a:r>
              <a:rPr lang="ru-RU" dirty="0">
                <a:cs typeface="Times New Roman" panose="02020603050405020304" pitchFamily="18" charset="0"/>
              </a:rPr>
              <a:t>, предусмотренных </a:t>
            </a:r>
            <a:r>
              <a:rPr lang="ru-RU" u="sng" dirty="0">
                <a:cs typeface="Times New Roman" panose="02020603050405020304" pitchFamily="18" charset="0"/>
                <a:hlinkClick r:id="rId4" action="ppaction://hlinkfile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пунктом 2 статьи 51</a:t>
            </a:r>
            <a:r>
              <a:rPr lang="ru-RU" dirty="0">
                <a:cs typeface="Times New Roman" panose="02020603050405020304" pitchFamily="18" charset="0"/>
              </a:rPr>
              <a:t> Кодекса.</a:t>
            </a:r>
          </a:p>
          <a:p>
            <a:pPr algn="just">
              <a:defRPr/>
            </a:pPr>
            <a:r>
              <a:rPr lang="ru-RU" dirty="0">
                <a:cs typeface="Times New Roman" panose="02020603050405020304" pitchFamily="18" charset="0"/>
              </a:rPr>
              <a:t>Если последний рабочий день (смена) </a:t>
            </a:r>
            <a:r>
              <a:rPr lang="ru-RU" b="1" i="1" dirty="0">
                <a:cs typeface="Times New Roman" panose="02020603050405020304" pitchFamily="18" charset="0"/>
              </a:rPr>
              <a:t>приходится на период временной нетрудоспособности работника или период нахождения его в социальном отпуске, </a:t>
            </a:r>
            <a:r>
              <a:rPr lang="ru-RU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последним рабочим днем (сменой)????? </a:t>
            </a:r>
            <a:r>
              <a:rPr lang="ru-RU" dirty="0">
                <a:solidFill>
                  <a:srgbClr val="C00000"/>
                </a:solidFill>
                <a:cs typeface="Times New Roman" panose="02020603050405020304" pitchFamily="18" charset="0"/>
              </a:rPr>
              <a:t>считается следующий за днем окончания периода временной нетрудоспособности работника или периода нахождения его в социальном отпуске.</a:t>
            </a:r>
          </a:p>
          <a:p>
            <a:pPr>
              <a:defRPr/>
            </a:pPr>
            <a:endParaRPr lang="ru-RU" dirty="0"/>
          </a:p>
        </p:txBody>
      </p:sp>
      <p:pic>
        <p:nvPicPr>
          <p:cNvPr id="9" name="Рисунок 8" descr="Picture background">
            <a:extLst>
              <a:ext uri="{FF2B5EF4-FFF2-40B4-BE49-F238E27FC236}">
                <a16:creationId xmlns:a16="http://schemas.microsoft.com/office/drawing/2014/main" id="{0C52855B-F920-5820-E734-AD70DBA7AF7F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26" y="841771"/>
            <a:ext cx="688574" cy="6851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37349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 noChangeArrowheads="1"/>
          </p:cNvSpPr>
          <p:nvPr/>
        </p:nvSpPr>
        <p:spPr bwMode="auto">
          <a:xfrm>
            <a:off x="539750" y="735496"/>
            <a:ext cx="8147050" cy="8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defTabSz="914400"/>
            <a:r>
              <a:rPr lang="ru-RU" altLang="ru-RU" sz="24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4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kern="0" dirty="0">
                <a:latin typeface="+mn-lt"/>
                <a:cs typeface="Times New Roman" panose="02020603050405020304" pitchFamily="18" charset="0"/>
              </a:rPr>
              <a:t>Статья 62. Оформление прекращения трудового договора </a:t>
            </a:r>
            <a:r>
              <a:rPr lang="ru-RU" altLang="ru-RU" sz="2400" b="1" kern="0" dirty="0">
                <a:latin typeface="+mn-lt"/>
                <a:cs typeface="Times New Roman" panose="02020603050405020304" pitchFamily="18" charset="0"/>
              </a:rPr>
              <a:t/>
            </a:r>
            <a:br>
              <a:rPr lang="ru-RU" altLang="ru-RU" sz="2400" b="1" kern="0" dirty="0">
                <a:latin typeface="+mn-lt"/>
                <a:cs typeface="Times New Roman" panose="02020603050405020304" pitchFamily="18" charset="0"/>
              </a:rPr>
            </a:br>
            <a:r>
              <a:rPr lang="ru-RU" altLang="ru-RU" sz="2400" b="1" kern="0" dirty="0">
                <a:latin typeface="+mn-lt"/>
                <a:cs typeface="Times New Roman" panose="02020603050405020304" pitchFamily="18" charset="0"/>
              </a:rPr>
              <a:t>Трудовой кодекс  РК от 2007 года </a:t>
            </a:r>
            <a:r>
              <a:rPr lang="ru-RU" altLang="ru-RU" sz="2400" b="1" kern="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(утратил силу)</a:t>
            </a:r>
            <a:r>
              <a:rPr lang="ru-RU" altLang="ru-RU" sz="2400" kern="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/>
            </a:r>
            <a:br>
              <a:rPr lang="ru-RU" altLang="ru-RU" sz="2400" kern="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</a:br>
            <a:endParaRPr lang="ru-RU" altLang="ru-RU" sz="2400" kern="0" dirty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1393794" y="1981200"/>
            <a:ext cx="7293006" cy="212916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sz="2400" dirty="0">
                <a:cs typeface="Times New Roman" panose="02020603050405020304" pitchFamily="18" charset="0"/>
              </a:rPr>
              <a:t>пункт 3 статьи 62 </a:t>
            </a:r>
          </a:p>
          <a:p>
            <a:pPr algn="just">
              <a:defRPr/>
            </a:pPr>
            <a:r>
              <a:rPr lang="ru-RU" sz="2800" b="1" dirty="0">
                <a:solidFill>
                  <a:srgbClr val="C00000"/>
                </a:solidFill>
                <a:cs typeface="Times New Roman" panose="02020603050405020304" pitchFamily="18" charset="0"/>
              </a:rPr>
              <a:t>Датой ПРЕКРАЩЕНИЯ </a:t>
            </a:r>
            <a:r>
              <a:rPr lang="ru-RU" sz="2800" dirty="0">
                <a:cs typeface="Times New Roman" panose="02020603050405020304" pitchFamily="18" charset="0"/>
              </a:rPr>
              <a:t>трудового договора </a:t>
            </a:r>
            <a:r>
              <a:rPr lang="ru-RU" sz="2800" dirty="0">
                <a:solidFill>
                  <a:srgbClr val="C00000"/>
                </a:solidFill>
                <a:cs typeface="Times New Roman" panose="02020603050405020304" pitchFamily="18" charset="0"/>
              </a:rPr>
              <a:t>является последний день РАБОТЫ</a:t>
            </a:r>
            <a:r>
              <a:rPr lang="ru-RU" sz="2800" dirty="0">
                <a:cs typeface="Times New Roman" panose="02020603050405020304" pitchFamily="18" charset="0"/>
              </a:rPr>
              <a:t>, за исключением случаев, предусмотренных в настоящем Кодексе.</a:t>
            </a:r>
          </a:p>
          <a:p>
            <a:pPr>
              <a:defRPr/>
            </a:pPr>
            <a:endParaRPr lang="ru-RU" dirty="0"/>
          </a:p>
        </p:txBody>
      </p:sp>
      <p:pic>
        <p:nvPicPr>
          <p:cNvPr id="9" name="Рисунок 8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47" y="1981200"/>
            <a:ext cx="723900" cy="723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273376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Объект 2"/>
          <p:cNvSpPr txBox="1">
            <a:spLocks noChangeArrowheads="1"/>
          </p:cNvSpPr>
          <p:nvPr/>
        </p:nvSpPr>
        <p:spPr>
          <a:xfrm>
            <a:off x="1143000" y="720671"/>
            <a:ext cx="7787935" cy="3936569"/>
          </a:xfrm>
          <a:prstGeom prst="rect">
            <a:avLst/>
          </a:prstGeom>
        </p:spPr>
        <p:txBody>
          <a:bodyPr vert="horz" lIns="68580" tIns="34290" rIns="68580" bIns="34290" rtlCol="0">
            <a:normAutofit fontScale="92500"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altLang="ru-RU" sz="2200" dirty="0">
                <a:cs typeface="Times New Roman" panose="02020603050405020304" pitchFamily="18" charset="0"/>
              </a:rPr>
              <a:t>Если последний день срока приходится на нерабочий день, то днем окончания срока считается </a:t>
            </a:r>
            <a:r>
              <a:rPr lang="ru-RU" altLang="ru-RU" sz="2200" b="1" dirty="0">
                <a:cs typeface="Times New Roman" panose="02020603050405020304" pitchFamily="18" charset="0"/>
              </a:rPr>
              <a:t>первый</a:t>
            </a:r>
            <a:r>
              <a:rPr lang="ru-RU" altLang="ru-RU" sz="2200" dirty="0">
                <a:cs typeface="Times New Roman" panose="02020603050405020304" pitchFamily="18" charset="0"/>
              </a:rPr>
              <a:t>, следующий за ним рабочий день, </a:t>
            </a:r>
            <a:r>
              <a:rPr lang="ru-RU" altLang="ru-RU" sz="2200" b="1" dirty="0">
                <a:cs typeface="Times New Roman" panose="02020603050405020304" pitchFamily="18" charset="0"/>
              </a:rPr>
              <a:t>если иное не предусмотрено Кодексом </a:t>
            </a:r>
            <a:r>
              <a:rPr lang="ru-RU" altLang="ru-RU" sz="2200" dirty="0">
                <a:cs typeface="Times New Roman" panose="02020603050405020304" pitchFamily="18" charset="0"/>
              </a:rPr>
              <a:t>(п. 5 ст. 13 ТК РК).</a:t>
            </a:r>
          </a:p>
          <a:p>
            <a:pPr algn="just"/>
            <a:endParaRPr lang="ru-RU" altLang="ru-RU" sz="2200" dirty="0">
              <a:cs typeface="Times New Roman" panose="02020603050405020304" pitchFamily="18" charset="0"/>
            </a:endParaRPr>
          </a:p>
          <a:p>
            <a:pPr algn="just"/>
            <a:r>
              <a:rPr lang="ru-RU" altLang="ru-RU" sz="2200" dirty="0">
                <a:cs typeface="Times New Roman" panose="02020603050405020304" pitchFamily="18" charset="0"/>
              </a:rPr>
              <a:t>Понятие </a:t>
            </a:r>
            <a:r>
              <a:rPr lang="ru-RU" altLang="ru-RU" sz="2200" b="1" dirty="0">
                <a:cs typeface="Times New Roman" panose="02020603050405020304" pitchFamily="18" charset="0"/>
              </a:rPr>
              <a:t>«рабочий день</a:t>
            </a:r>
            <a:r>
              <a:rPr lang="ru-RU" altLang="ru-RU" sz="2200" dirty="0">
                <a:cs typeface="Times New Roman" panose="02020603050405020304" pitchFamily="18" charset="0"/>
              </a:rPr>
              <a:t>»</a:t>
            </a:r>
            <a:r>
              <a:rPr lang="ru-RU" altLang="ru-RU" sz="22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200" dirty="0">
                <a:solidFill>
                  <a:srgbClr val="C00000"/>
                </a:solidFill>
                <a:cs typeface="Times New Roman" panose="02020603050405020304" pitchFamily="18" charset="0"/>
              </a:rPr>
              <a:t>охватывает не только время непосредственной работы, </a:t>
            </a:r>
            <a:r>
              <a:rPr lang="ru-RU" altLang="ru-RU" sz="2200" b="1" dirty="0">
                <a:solidFill>
                  <a:srgbClr val="C00000"/>
                </a:solidFill>
                <a:cs typeface="Times New Roman" panose="02020603050405020304" pitchFamily="18" charset="0"/>
              </a:rPr>
              <a:t>но и ряд других периодов, когда за работником сохраняется рабочее место и заработная плата,</a:t>
            </a:r>
            <a:r>
              <a:rPr lang="ru-RU" altLang="ru-RU" sz="2200" dirty="0">
                <a:solidFill>
                  <a:srgbClr val="C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200" dirty="0">
                <a:cs typeface="Times New Roman" panose="02020603050405020304" pitchFamily="18" charset="0"/>
              </a:rPr>
              <a:t>а его продолжительность и режим регламентированы трудовым законодательством РК.</a:t>
            </a:r>
          </a:p>
          <a:p>
            <a:pPr algn="just"/>
            <a:endParaRPr lang="ru-RU" altLang="ru-RU" sz="2200" dirty="0">
              <a:cs typeface="Times New Roman" panose="02020603050405020304" pitchFamily="18" charset="0"/>
            </a:endParaRPr>
          </a:p>
          <a:p>
            <a:pPr algn="just"/>
            <a:r>
              <a:rPr lang="ru-RU" alt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График сменности, график вахт  (</a:t>
            </a:r>
            <a:r>
              <a:rPr lang="ru-RU" altLang="ru-RU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период нахождения в социальном отпуске, ознакомление)</a:t>
            </a:r>
          </a:p>
          <a:p>
            <a:pPr algn="just"/>
            <a:r>
              <a:rPr lang="ru-RU" altLang="ru-RU" sz="1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Неотработанное, но оплачиваемое время (здоровье, отстранение от работы, отпуск, больничный)</a:t>
            </a:r>
          </a:p>
          <a:p>
            <a:pPr algn="just"/>
            <a:endParaRPr lang="ru-RU" altLang="ru-RU" sz="2200" b="1" i="1" dirty="0">
              <a:cs typeface="Times New Roman" panose="02020603050405020304" pitchFamily="18" charset="0"/>
            </a:endParaRPr>
          </a:p>
          <a:p>
            <a:pPr algn="just"/>
            <a:endParaRPr lang="ru-RU" altLang="ru-RU" sz="2200" b="1" i="1" dirty="0">
              <a:cs typeface="Times New Roman" panose="02020603050405020304" pitchFamily="18" charset="0"/>
            </a:endParaRPr>
          </a:p>
          <a:p>
            <a:endParaRPr lang="ru-RU" altLang="ru-RU" dirty="0"/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71" y="914400"/>
            <a:ext cx="692458" cy="7457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69455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Заголовок 2"/>
          <p:cNvSpPr txBox="1">
            <a:spLocks noChangeArrowheads="1"/>
          </p:cNvSpPr>
          <p:nvPr/>
        </p:nvSpPr>
        <p:spPr bwMode="auto">
          <a:xfrm>
            <a:off x="1420427" y="692150"/>
            <a:ext cx="7112386" cy="865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914400"/>
            <a:r>
              <a:rPr lang="ru-RU" altLang="ru-RU" sz="2400" b="1" kern="0" dirty="0">
                <a:latin typeface="+mn-lt"/>
                <a:cs typeface="Times New Roman" panose="02020603050405020304" pitchFamily="18" charset="0"/>
              </a:rPr>
              <a:t>Особенности регулирования труда</a:t>
            </a:r>
          </a:p>
        </p:txBody>
      </p:sp>
      <p:sp>
        <p:nvSpPr>
          <p:cNvPr id="8" name="Объект 1"/>
          <p:cNvSpPr txBox="1">
            <a:spLocks noChangeArrowheads="1"/>
          </p:cNvSpPr>
          <p:nvPr/>
        </p:nvSpPr>
        <p:spPr>
          <a:xfrm>
            <a:off x="1420427" y="1706960"/>
            <a:ext cx="7243126" cy="2305747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altLang="ru-RU" sz="2400" dirty="0"/>
              <a:t>Вахтовый метод является особой формой осуществления трудового процесса </a:t>
            </a:r>
            <a:r>
              <a:rPr lang="ru-RU" altLang="ru-RU" sz="2400" b="1" dirty="0"/>
              <a:t>вне места постоянного проживания работников</a:t>
            </a:r>
            <a:r>
              <a:rPr lang="ru-RU" altLang="ru-RU" sz="2400" dirty="0"/>
              <a:t>, </a:t>
            </a:r>
            <a:r>
              <a:rPr lang="ru-RU" altLang="ru-RU" sz="2400" dirty="0">
                <a:solidFill>
                  <a:srgbClr val="C00000"/>
                </a:solidFill>
              </a:rPr>
              <a:t>когда не может быть обеспечено ежедневное их возвращение к постоянному месту жительства.</a:t>
            </a:r>
          </a:p>
          <a:p>
            <a:endParaRPr lang="ru-RU" altLang="ru-RU" sz="3600" dirty="0"/>
          </a:p>
        </p:txBody>
      </p:sp>
      <p:pic>
        <p:nvPicPr>
          <p:cNvPr id="9" name="Рисунок 8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28" y="1856582"/>
            <a:ext cx="1008448" cy="9255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12138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193246" y="1323668"/>
            <a:ext cx="7722154" cy="3679702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sz="2000" dirty="0">
                <a:cs typeface="Times New Roman" panose="02020603050405020304" pitchFamily="18" charset="0"/>
              </a:rPr>
              <a:t>В случае истечения срока действия трудового договора, если ни одна из сторон в течение последнего рабочего дня (смены), </a:t>
            </a:r>
            <a:r>
              <a:rPr lang="ru-RU" sz="2000" b="1" dirty="0">
                <a:cs typeface="Times New Roman" panose="02020603050405020304" pitchFamily="18" charset="0"/>
              </a:rPr>
              <a:t>за исключением </a:t>
            </a:r>
            <a:r>
              <a:rPr lang="ru-RU" sz="2000" dirty="0">
                <a:solidFill>
                  <a:srgbClr val="C00000"/>
                </a:solidFill>
                <a:cs typeface="Times New Roman" panose="02020603050405020304" pitchFamily="18" charset="0"/>
              </a:rPr>
              <a:t>периода временной нетрудоспособности работника или периода нахождения его в социальном отпуске</a:t>
            </a:r>
            <a:r>
              <a:rPr lang="ru-RU" sz="2000" dirty="0">
                <a:cs typeface="Times New Roman" panose="02020603050405020304" pitchFamily="18" charset="0"/>
              </a:rPr>
              <a:t>, не </a:t>
            </a:r>
            <a:r>
              <a:rPr lang="ru-RU" sz="2000" u="sng" dirty="0">
                <a:cs typeface="Times New Roman" panose="02020603050405020304" pitchFamily="18" charset="0"/>
                <a:hlinkClick r:id="rId3" action="ppaction://hlinkfile"/>
              </a:rPr>
              <a:t>уведомила</a:t>
            </a:r>
            <a:r>
              <a:rPr lang="ru-RU" sz="2000" dirty="0">
                <a:cs typeface="Times New Roman" panose="02020603050405020304" pitchFamily="18" charset="0"/>
              </a:rPr>
              <a:t> о прекращении трудовых отношений, он считается продленным на тот же срок, на который был ранее заключен, </a:t>
            </a:r>
            <a:r>
              <a:rPr lang="ru-RU" sz="2000" b="1" dirty="0">
                <a:cs typeface="Times New Roman" panose="02020603050405020304" pitchFamily="18" charset="0"/>
              </a:rPr>
              <a:t>за исключением случаев</a:t>
            </a:r>
            <a:r>
              <a:rPr lang="ru-RU" sz="2000" dirty="0">
                <a:cs typeface="Times New Roman" panose="02020603050405020304" pitchFamily="18" charset="0"/>
              </a:rPr>
              <a:t>, предусмотренных </a:t>
            </a:r>
            <a:r>
              <a:rPr lang="ru-RU" sz="2000" dirty="0">
                <a:cs typeface="Times New Roman" panose="02020603050405020304" pitchFamily="18" charset="0"/>
                <a:hlinkClick r:id="rId4" action="ppaction://hlinkfile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пунктом 2 статьи 51</a:t>
            </a:r>
            <a:r>
              <a:rPr lang="ru-RU" sz="2000" dirty="0">
                <a:cs typeface="Times New Roman" panose="02020603050405020304" pitchFamily="18" charset="0"/>
              </a:rPr>
              <a:t> Кодекса.</a:t>
            </a:r>
          </a:p>
          <a:p>
            <a:pPr algn="just">
              <a:defRPr/>
            </a:pPr>
            <a:r>
              <a:rPr lang="ru-RU" sz="2000" dirty="0">
                <a:cs typeface="Times New Roman" panose="02020603050405020304" pitchFamily="18" charset="0"/>
              </a:rPr>
              <a:t>Если последний рабочий день (смена) </a:t>
            </a:r>
            <a:r>
              <a:rPr lang="ru-RU" sz="2000" b="1" i="1" dirty="0">
                <a:cs typeface="Times New Roman" panose="02020603050405020304" pitchFamily="18" charset="0"/>
              </a:rPr>
              <a:t>приходится на период временной нетрудоспособности работника или период нахождения его в социальном отпуске, </a:t>
            </a:r>
            <a:r>
              <a:rPr lang="ru-RU" sz="2000" dirty="0">
                <a:solidFill>
                  <a:srgbClr val="C00000"/>
                </a:solidFill>
                <a:cs typeface="Times New Roman" panose="02020603050405020304" pitchFamily="18" charset="0"/>
              </a:rPr>
              <a:t>последним рабочим днем (сменой)????? считается следующий за днем окончания периода временной нетрудоспособности работника или периода нахождения его в социальном отпуске.</a:t>
            </a:r>
          </a:p>
          <a:p>
            <a:pPr>
              <a:defRPr/>
            </a:pPr>
            <a:endParaRPr lang="ru-RU" dirty="0"/>
          </a:p>
        </p:txBody>
      </p:sp>
      <p:pic>
        <p:nvPicPr>
          <p:cNvPr id="9" name="Рисунок 8" descr="Picture background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56" y="841772"/>
            <a:ext cx="688574" cy="68518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Заголовок 1"/>
          <p:cNvSpPr txBox="1">
            <a:spLocks noChangeArrowheads="1"/>
          </p:cNvSpPr>
          <p:nvPr/>
        </p:nvSpPr>
        <p:spPr>
          <a:xfrm>
            <a:off x="611188" y="620713"/>
            <a:ext cx="8075612" cy="86360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3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800" b="1" dirty="0"/>
              <a:t/>
            </a:r>
            <a:br>
              <a:rPr lang="ru-RU" altLang="ru-RU" sz="2800" b="1" dirty="0"/>
            </a:br>
            <a:r>
              <a:rPr lang="ru-RU" altLang="ru-RU" sz="2800" b="1" dirty="0"/>
              <a:t/>
            </a:r>
            <a:br>
              <a:rPr lang="ru-RU" altLang="ru-RU" sz="2800" b="1" dirty="0"/>
            </a:br>
            <a:r>
              <a:rPr lang="ru-RU" altLang="ru-RU" sz="6000" b="1" dirty="0">
                <a:latin typeface="+mn-lt"/>
              </a:rPr>
              <a:t>Статья 30. Срок трудового договора </a:t>
            </a:r>
            <a:r>
              <a:rPr lang="ru-RU" altLang="ru-RU" sz="6000" dirty="0">
                <a:latin typeface="+mn-lt"/>
              </a:rPr>
              <a:t/>
            </a:r>
            <a:br>
              <a:rPr lang="ru-RU" altLang="ru-RU" sz="6000" dirty="0">
                <a:latin typeface="+mn-lt"/>
              </a:rPr>
            </a:br>
            <a:r>
              <a:rPr lang="ru-RU" altLang="ru-RU" b="1" dirty="0"/>
              <a:t> </a:t>
            </a:r>
            <a:r>
              <a:rPr lang="ru-RU" altLang="ru-RU" dirty="0"/>
              <a:t/>
            </a:r>
            <a:br>
              <a:rPr lang="ru-RU" altLang="ru-RU" dirty="0"/>
            </a:b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9872706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057907" y="692151"/>
            <a:ext cx="7777162" cy="420832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kk-KZ" altLang="ru-RU" sz="2000" dirty="0"/>
              <a:t>Пункт 2 статьи 51 ТК РК. </a:t>
            </a:r>
          </a:p>
          <a:p>
            <a:pPr algn="just"/>
            <a:r>
              <a:rPr lang="ru-RU" altLang="ru-RU" sz="2000" dirty="0"/>
              <a:t>В случае, если </a:t>
            </a:r>
            <a:r>
              <a:rPr lang="ru-RU" altLang="ru-RU" sz="2000" dirty="0">
                <a:solidFill>
                  <a:srgbClr val="C00000"/>
                </a:solidFill>
              </a:rPr>
              <a:t>на день истечения срока трудового договора, заключенного на определенный срок </a:t>
            </a:r>
            <a:r>
              <a:rPr lang="ru-RU" altLang="ru-RU" sz="2000" dirty="0"/>
              <a:t>не менее одного года, беременная женщина представит справку о беременности сроком двенадцать и более недель</a:t>
            </a:r>
            <a:r>
              <a:rPr lang="ru-RU" altLang="ru-RU" sz="2000" dirty="0">
                <a:solidFill>
                  <a:srgbClr val="C00000"/>
                </a:solidFill>
              </a:rPr>
              <a:t>, а также работник, имеющий ребенка в возрасте до трех лет</a:t>
            </a:r>
            <a:r>
              <a:rPr lang="ru-RU" altLang="ru-RU" sz="2000" dirty="0">
                <a:solidFill>
                  <a:srgbClr val="FF0000"/>
                </a:solidFill>
              </a:rPr>
              <a:t> </a:t>
            </a:r>
            <a:r>
              <a:rPr lang="ru-RU" altLang="ru-RU" sz="2000" dirty="0"/>
              <a:t>усыновивший </a:t>
            </a:r>
            <a:r>
              <a:rPr lang="kk-KZ" altLang="ru-RU" sz="2000" dirty="0"/>
              <a:t>(</a:t>
            </a:r>
            <a:r>
              <a:rPr lang="ru-RU" altLang="ru-RU" sz="2000" dirty="0"/>
              <a:t>удочеривший</a:t>
            </a:r>
            <a:r>
              <a:rPr lang="kk-KZ" altLang="ru-RU" sz="2000" dirty="0"/>
              <a:t>)</a:t>
            </a:r>
            <a:r>
              <a:rPr lang="ru-RU" altLang="ru-RU" sz="2000" dirty="0"/>
              <a:t> ребенка и пожелавший использовать свое право на отпуск без сохранения заработной платы по уходу за ребенком, </a:t>
            </a:r>
            <a:r>
              <a:rPr lang="ru-RU" altLang="ru-RU" sz="2000" i="1" dirty="0"/>
              <a:t>представит </a:t>
            </a:r>
            <a:r>
              <a:rPr lang="ru-RU" altLang="ru-RU" sz="2000" b="1" i="1" dirty="0"/>
              <a:t>письменное заявление о продлении срока трудового договора,</a:t>
            </a:r>
            <a:r>
              <a:rPr lang="ru-RU" altLang="ru-RU" sz="2000" dirty="0"/>
              <a:t> ……то работодатель обязан продлить срок трудового договора</a:t>
            </a:r>
            <a:r>
              <a:rPr lang="ru-RU" altLang="ru-RU" sz="2000" dirty="0">
                <a:solidFill>
                  <a:srgbClr val="FF0000"/>
                </a:solidFill>
              </a:rPr>
              <a:t> </a:t>
            </a:r>
            <a:r>
              <a:rPr lang="ru-RU" altLang="ru-RU" sz="2000" b="1" dirty="0">
                <a:solidFill>
                  <a:srgbClr val="C00000"/>
                </a:solidFill>
              </a:rPr>
              <a:t>по день окончания отпуска по уходу за ребенком.</a:t>
            </a:r>
          </a:p>
          <a:p>
            <a:endParaRPr lang="ru-RU" altLang="ru-RU" dirty="0"/>
          </a:p>
          <a:p>
            <a:pPr algn="just"/>
            <a:r>
              <a:rPr lang="ru-RU" altLang="ru-RU" i="1" dirty="0">
                <a:cs typeface="Times New Roman" panose="02020603050405020304" pitchFamily="18" charset="0"/>
              </a:rPr>
              <a:t>Срок может определяться также </a:t>
            </a:r>
            <a:r>
              <a:rPr lang="ru-RU" altLang="ru-RU" b="1" i="1" dirty="0">
                <a:cs typeface="Times New Roman" panose="02020603050405020304" pitchFamily="18" charset="0"/>
              </a:rPr>
              <a:t>указанием на событие</a:t>
            </a:r>
            <a:r>
              <a:rPr lang="ru-RU" altLang="ru-RU" i="1" dirty="0">
                <a:cs typeface="Times New Roman" panose="02020603050405020304" pitchFamily="18" charset="0"/>
              </a:rPr>
              <a:t>, которое должно наступить.</a:t>
            </a:r>
          </a:p>
          <a:p>
            <a:endParaRPr lang="ru-RU" altLang="ru-RU" dirty="0"/>
          </a:p>
        </p:txBody>
      </p:sp>
      <p:pic>
        <p:nvPicPr>
          <p:cNvPr id="6" name="Рисунок 3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05" t="4283" r="19821" b="5527"/>
          <a:stretch>
            <a:fillRect/>
          </a:stretch>
        </p:blipFill>
        <p:spPr bwMode="auto">
          <a:xfrm>
            <a:off x="266700" y="1164147"/>
            <a:ext cx="698500" cy="65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01104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 noChangeArrowheads="1"/>
          </p:cNvSpPr>
          <p:nvPr/>
        </p:nvSpPr>
        <p:spPr bwMode="auto">
          <a:xfrm>
            <a:off x="1651246" y="457200"/>
            <a:ext cx="7035553" cy="95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Arial"/>
              </a:rPr>
              <a:t>Нормативное постановление ВС РК</a:t>
            </a:r>
          </a:p>
        </p:txBody>
      </p:sp>
      <p:sp>
        <p:nvSpPr>
          <p:cNvPr id="7" name="Объект 2"/>
          <p:cNvSpPr txBox="1">
            <a:spLocks noChangeArrowheads="1"/>
          </p:cNvSpPr>
          <p:nvPr/>
        </p:nvSpPr>
        <p:spPr>
          <a:xfrm>
            <a:off x="1143000" y="1241822"/>
            <a:ext cx="7654771" cy="3454465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42913" algn="l">
              <a:lnSpc>
                <a:spcPct val="112000"/>
              </a:lnSpc>
              <a:spcAft>
                <a:spcPts val="625"/>
              </a:spcAft>
              <a:defRPr/>
            </a:pPr>
            <a:r>
              <a:rPr lang="ru-RU" altLang="ru-RU" sz="2000" dirty="0">
                <a:solidFill>
                  <a:srgbClr val="000000"/>
                </a:solidFill>
                <a:cs typeface="Times New Roman" panose="02020603050405020304" pitchFamily="18" charset="0"/>
              </a:rPr>
              <a:t>При предоставлении работником, относящимся к названной категории, подтверждающих документов, дающих право на продление срока трудового договора, </a:t>
            </a:r>
            <a:r>
              <a:rPr lang="ru-RU" altLang="ru-RU" sz="2400" b="1" dirty="0">
                <a:solidFill>
                  <a:srgbClr val="C00000"/>
                </a:solidFill>
                <a:cs typeface="Times New Roman" panose="02020603050405020304" pitchFamily="18" charset="0"/>
              </a:rPr>
              <a:t>работодатель обязан продлить трудовой договор</a:t>
            </a:r>
            <a:r>
              <a:rPr lang="ru-RU" alt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solidFill>
                  <a:srgbClr val="000000"/>
                </a:solidFill>
                <a:cs typeface="Times New Roman" panose="02020603050405020304" pitchFamily="18" charset="0"/>
              </a:rPr>
              <a:t>по день окончания отпуска по уходу за ребенком, продолжительность которого определяется письменным заявлением работника. </a:t>
            </a:r>
          </a:p>
          <a:p>
            <a:pPr indent="442913" algn="l">
              <a:lnSpc>
                <a:spcPct val="112000"/>
              </a:lnSpc>
              <a:spcAft>
                <a:spcPts val="625"/>
              </a:spcAft>
              <a:defRPr/>
            </a:pPr>
            <a:r>
              <a:rPr lang="ru-RU" altLang="ru-RU" sz="2400" b="1" dirty="0">
                <a:solidFill>
                  <a:srgbClr val="C00000"/>
                </a:solidFill>
                <a:cs typeface="Times New Roman" panose="02020603050405020304" pitchFamily="18" charset="0"/>
              </a:rPr>
              <a:t>Днем прекращения трудового договора является день окончания отпуска по уходу за ребенком (п. 12 НП ВС РК).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ru-RU" altLang="ru-RU" sz="2800" dirty="0"/>
          </a:p>
        </p:txBody>
      </p:sp>
      <p:pic>
        <p:nvPicPr>
          <p:cNvPr id="8" name="Рисунок 7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29" y="841772"/>
            <a:ext cx="669433" cy="6496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311893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20" y="153218"/>
            <a:ext cx="6858000" cy="1790700"/>
          </a:xfrm>
        </p:spPr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096" y="153218"/>
            <a:ext cx="9225096" cy="5832054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 noChangeArrowheads="1"/>
          </p:cNvSpPr>
          <p:nvPr/>
        </p:nvSpPr>
        <p:spPr>
          <a:xfrm>
            <a:off x="2347992" y="549275"/>
            <a:ext cx="6338807" cy="768081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3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4400" b="1" dirty="0">
                <a:latin typeface="+mn-lt"/>
                <a:cs typeface="Times New Roman" panose="02020603050405020304" pitchFamily="18" charset="0"/>
              </a:rPr>
              <a:t>Статья 133 ТК РК  Выплата работникам социального пособия по временной нетрудоспособности за счет средств работодателя</a:t>
            </a:r>
            <a:r>
              <a:rPr lang="ru-RU" altLang="ru-RU" sz="4400" dirty="0">
                <a:latin typeface="+mn-lt"/>
                <a:cs typeface="Times New Roman" panose="02020603050405020304" pitchFamily="18" charset="0"/>
              </a:rPr>
              <a:t/>
            </a:r>
            <a:br>
              <a:rPr lang="ru-RU" altLang="ru-RU" sz="4400" dirty="0">
                <a:latin typeface="+mn-lt"/>
                <a:cs typeface="Times New Roman" panose="02020603050405020304" pitchFamily="18" charset="0"/>
              </a:rPr>
            </a:br>
            <a:endParaRPr lang="ru-RU" altLang="ru-RU" sz="44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6" name="Объект 2"/>
          <p:cNvSpPr txBox="1">
            <a:spLocks noChangeArrowheads="1"/>
          </p:cNvSpPr>
          <p:nvPr/>
        </p:nvSpPr>
        <p:spPr>
          <a:xfrm>
            <a:off x="1425844" y="1255363"/>
            <a:ext cx="7260956" cy="3369903"/>
          </a:xfrm>
          <a:prstGeom prst="rect">
            <a:avLst/>
          </a:prstGeom>
        </p:spPr>
        <p:txBody>
          <a:bodyPr vert="horz" lIns="68580" tIns="34290" rIns="68580" bIns="34290" rtlCol="0">
            <a:normAutofit fontScale="25000" lnSpcReduction="2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altLang="ru-RU" sz="7200" dirty="0">
                <a:solidFill>
                  <a:srgbClr val="C00000"/>
                </a:solidFill>
                <a:cs typeface="Times New Roman" panose="02020603050405020304" pitchFamily="18" charset="0"/>
              </a:rPr>
              <a:t>Работодатель обязан </a:t>
            </a:r>
            <a:r>
              <a:rPr lang="ru-RU" altLang="ru-RU" sz="7200" dirty="0">
                <a:cs typeface="Times New Roman" panose="02020603050405020304" pitchFamily="18" charset="0"/>
              </a:rPr>
              <a:t>за счет своих средств выплачивать </a:t>
            </a:r>
            <a:r>
              <a:rPr lang="ru-RU" altLang="ru-RU" sz="7200" b="1" dirty="0">
                <a:solidFill>
                  <a:srgbClr val="C00000"/>
                </a:solidFill>
                <a:cs typeface="Times New Roman" panose="02020603050405020304" pitchFamily="18" charset="0"/>
              </a:rPr>
              <a:t>работникам</a:t>
            </a:r>
            <a:r>
              <a:rPr lang="ru-RU" altLang="ru-RU" sz="7200" dirty="0">
                <a:cs typeface="Times New Roman" panose="02020603050405020304" pitchFamily="18" charset="0"/>
              </a:rPr>
              <a:t> социальное пособие по временной нетрудоспособности.</a:t>
            </a:r>
          </a:p>
          <a:p>
            <a:pPr algn="just"/>
            <a:endParaRPr lang="ru-RU" altLang="ru-RU" sz="720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  <a:defRPr/>
            </a:pPr>
            <a:r>
              <a:rPr lang="ru-RU" sz="7200" b="1" i="1" dirty="0">
                <a:cs typeface="Times New Roman" panose="02020603050405020304" pitchFamily="18" charset="0"/>
              </a:rPr>
              <a:t>лист о временной нетрудоспособности </a:t>
            </a:r>
            <a:r>
              <a:rPr lang="ru-RU" sz="7200" i="1" dirty="0">
                <a:cs typeface="Times New Roman" panose="02020603050405020304" pitchFamily="18" charset="0"/>
              </a:rPr>
              <a:t>– документ, удостоверяющий временную нетрудоспособность лиц и подтверждающий право на временное освобождение от работы и получение пособия по временной нетрудоспособности;</a:t>
            </a:r>
            <a:endParaRPr lang="ru-RU" sz="7200" dirty="0"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  <a:defRPr/>
            </a:pPr>
            <a:r>
              <a:rPr lang="ru-RU" sz="7200" b="1" i="1" dirty="0">
                <a:cs typeface="Times New Roman" panose="02020603050405020304" pitchFamily="18" charset="0"/>
              </a:rPr>
              <a:t>справка о временной нетрудоспособности</a:t>
            </a:r>
            <a:r>
              <a:rPr lang="ru-RU" sz="7200" i="1" dirty="0">
                <a:cs typeface="Times New Roman" panose="02020603050405020304" pitchFamily="18" charset="0"/>
              </a:rPr>
              <a:t> – документ, удостоверяющий факт нетрудоспособности, являющийся основанием для освобождения от работы (учебы) без получения пособия;</a:t>
            </a:r>
          </a:p>
          <a:p>
            <a:pPr algn="just">
              <a:defRPr/>
            </a:pPr>
            <a:endParaRPr lang="ru-RU" sz="4500" i="1" dirty="0">
              <a:cs typeface="Times New Roman" panose="02020603050405020304" pitchFamily="18" charset="0"/>
            </a:endParaRPr>
          </a:p>
          <a:p>
            <a:pPr marL="342900" indent="-342900" algn="l">
              <a:buFont typeface="Wingdings" panose="05000000000000000000" pitchFamily="2" charset="2"/>
              <a:buChar char="§"/>
              <a:defRPr/>
            </a:pPr>
            <a:r>
              <a:rPr lang="ru-RU" altLang="ru-RU" sz="6400" b="1" dirty="0">
                <a:cs typeface="Times New Roman" panose="02020603050405020304" pitchFamily="18" charset="0"/>
              </a:rPr>
              <a:t>Правила проведения экспертизы временной нетрудоспособности, а также выдачи листа или справки о временной нетрудоспособности </a:t>
            </a:r>
            <a:r>
              <a:rPr lang="ru-RU" altLang="ru-RU" sz="6400" i="1" dirty="0">
                <a:cs typeface="Times New Roman" panose="02020603050405020304" pitchFamily="18" charset="0"/>
              </a:rPr>
              <a:t>Приказ Министра здравоохранения РК от 18 ноября 2020 года</a:t>
            </a:r>
            <a:r>
              <a:rPr lang="ru-RU" altLang="ru-RU" sz="6400" dirty="0">
                <a:cs typeface="Times New Roman" panose="02020603050405020304" pitchFamily="18" charset="0"/>
              </a:rPr>
              <a:t/>
            </a:r>
            <a:br>
              <a:rPr lang="ru-RU" altLang="ru-RU" sz="6400" dirty="0">
                <a:cs typeface="Times New Roman" panose="02020603050405020304" pitchFamily="18" charset="0"/>
              </a:rPr>
            </a:br>
            <a:endParaRPr lang="ru-RU" altLang="ru-RU" sz="6400" dirty="0">
              <a:cs typeface="Times New Roman" panose="02020603050405020304" pitchFamily="18" charset="0"/>
            </a:endParaRPr>
          </a:p>
          <a:p>
            <a:pPr marL="342900" indent="-342900" algn="l">
              <a:buFont typeface="Wingdings" panose="05000000000000000000" pitchFamily="2" charset="2"/>
              <a:buChar char="§"/>
              <a:defRPr/>
            </a:pPr>
            <a:endParaRPr lang="ru-RU" sz="2400" dirty="0">
              <a:cs typeface="Times New Roman" panose="02020603050405020304" pitchFamily="18" charset="0"/>
            </a:endParaRPr>
          </a:p>
          <a:p>
            <a:pPr marL="457200" indent="-457200" algn="just">
              <a:buAutoNum type="arabicPeriod"/>
            </a:pPr>
            <a:endParaRPr lang="ru-RU" altLang="ru-RU" sz="2200" dirty="0">
              <a:cs typeface="Times New Roman" panose="02020603050405020304" pitchFamily="18" charset="0"/>
            </a:endParaRPr>
          </a:p>
          <a:p>
            <a:endParaRPr lang="ru-RU" altLang="ru-RU" dirty="0"/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73" y="841772"/>
            <a:ext cx="1000125" cy="10001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263832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 noChangeArrowheads="1"/>
          </p:cNvSpPr>
          <p:nvPr/>
        </p:nvSpPr>
        <p:spPr>
          <a:xfrm>
            <a:off x="896645" y="908050"/>
            <a:ext cx="7790155" cy="1296988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2000" b="1" dirty="0">
                <a:latin typeface="+mn-lt"/>
                <a:cs typeface="Times New Roman" panose="02020603050405020304" pitchFamily="18" charset="0"/>
              </a:rPr>
              <a:t>Правила проведения экспертизы временной нетрудоспособности, а также выдачи листа или справки о временной нетрудоспособности </a:t>
            </a:r>
            <a:r>
              <a:rPr lang="ru-RU" altLang="ru-RU" sz="2000" i="1" dirty="0">
                <a:latin typeface="+mn-lt"/>
                <a:cs typeface="Times New Roman" panose="02020603050405020304" pitchFamily="18" charset="0"/>
              </a:rPr>
              <a:t>Приказ Министра здравоохранения РК от 18 ноября 2020 года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2"/>
          <p:cNvSpPr txBox="1">
            <a:spLocks noChangeArrowheads="1"/>
          </p:cNvSpPr>
          <p:nvPr/>
        </p:nvSpPr>
        <p:spPr>
          <a:xfrm>
            <a:off x="896645" y="2205038"/>
            <a:ext cx="7996530" cy="245104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altLang="ru-RU" sz="2000" dirty="0"/>
              <a:t>Лист или справка о временной нетрудоспособности по уходу за больным ребенком выдается медицинским работником </a:t>
            </a:r>
            <a:r>
              <a:rPr lang="ru-RU" altLang="ru-RU" sz="2000" i="1" dirty="0"/>
              <a:t>одному из законных представителей ребенка или близких родственников, непосредственно осуществляющему уход.</a:t>
            </a:r>
          </a:p>
          <a:p>
            <a:pPr algn="l"/>
            <a:r>
              <a:rPr lang="ru-RU" altLang="ru-RU" sz="2000" b="1" dirty="0"/>
              <a:t>По уходу за больным ребенком, лист или справка о временной нетрудоспособности выдается и продлевается на период, в течение которого он нуждается в уходе, но не более десяти календарных дней.</a:t>
            </a:r>
            <a:r>
              <a:rPr lang="ru-RU" altLang="ru-RU" sz="2000" dirty="0"/>
              <a:t> </a:t>
            </a:r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45" y="1097674"/>
            <a:ext cx="762000" cy="76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44564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Объект 2"/>
          <p:cNvSpPr txBox="1">
            <a:spLocks noChangeArrowheads="1"/>
          </p:cNvSpPr>
          <p:nvPr/>
        </p:nvSpPr>
        <p:spPr>
          <a:xfrm>
            <a:off x="1051034" y="1001768"/>
            <a:ext cx="7769116" cy="3822480"/>
          </a:xfrm>
          <a:prstGeom prst="rect">
            <a:avLst/>
          </a:prstGeom>
        </p:spPr>
        <p:txBody>
          <a:bodyPr vert="horz" lIns="68580" tIns="34290" rIns="68580" bIns="34290" rtlCol="0">
            <a:normAutofit fontScale="92500"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altLang="ru-RU" b="1" dirty="0">
                <a:cs typeface="Times New Roman" panose="02020603050405020304" pitchFamily="18" charset="0"/>
              </a:rPr>
              <a:t>Трудовой договор с руководителем исполнительного органа юридического лица </a:t>
            </a:r>
            <a:r>
              <a:rPr lang="ru-RU" altLang="ru-RU" dirty="0">
                <a:cs typeface="Times New Roman" panose="02020603050405020304" pitchFamily="18" charset="0"/>
              </a:rPr>
              <a:t>заключается собственником имущества юридического лица или уполномоченным им лицом (органом) либо уполномоченным органом юридического лица или уполномоченным им лицом на срок и в порядке, которые установлены законами Республики Казахстан, учредительными документами или соглашением сторон.</a:t>
            </a:r>
          </a:p>
          <a:p>
            <a:pPr algn="just"/>
            <a:r>
              <a:rPr lang="ru-RU" altLang="ru-RU" dirty="0">
                <a:cs typeface="Times New Roman" panose="02020603050405020304" pitchFamily="18" charset="0"/>
              </a:rPr>
              <a:t>В случае истечения срока действия трудового договора, заключенного с руководителем исполнительного органа юридического лица, если ни одна из сторон </a:t>
            </a:r>
            <a:r>
              <a:rPr lang="ru-RU" altLang="ru-RU" b="1" dirty="0">
                <a:cs typeface="Times New Roman" panose="02020603050405020304" pitchFamily="18" charset="0"/>
              </a:rPr>
              <a:t>НЕ ПОЗДНЕЕ </a:t>
            </a:r>
            <a:r>
              <a:rPr lang="ru-RU" altLang="ru-RU" dirty="0">
                <a:solidFill>
                  <a:srgbClr val="C00000"/>
                </a:solidFill>
                <a:cs typeface="Times New Roman" panose="02020603050405020304" pitchFamily="18" charset="0"/>
              </a:rPr>
              <a:t>последнего рабочего дня до истечения срока действия трудового договора</a:t>
            </a:r>
            <a:r>
              <a:rPr lang="ru-RU" altLang="ru-RU" b="1" dirty="0">
                <a:solidFill>
                  <a:srgbClr val="C00000"/>
                </a:solidFill>
                <a:cs typeface="Times New Roman" panose="02020603050405020304" pitchFamily="18" charset="0"/>
              </a:rPr>
              <a:t>, </a:t>
            </a:r>
            <a:r>
              <a:rPr lang="ru-RU" altLang="ru-RU" dirty="0">
                <a:cs typeface="Times New Roman" panose="02020603050405020304" pitchFamily="18" charset="0"/>
              </a:rPr>
              <a:t>за исключением периода его временной нетрудоспособности или периода нахождения в социальном отпуске, не уведомила о прекращении трудовых отношений, трудовой договор продлевается на срок до принятия решения учредителями, собственниками имущества юридического лица или уполномоченными ими лицами (органом) либо уполномоченным органом юридического лица об избрании (назначении, утверждении в должности) нового руководителя либо того же лица, если иной срок продления не определен указанным решением.</a:t>
            </a:r>
          </a:p>
          <a:p>
            <a:endParaRPr lang="ru-RU" altLang="ru-RU" dirty="0"/>
          </a:p>
        </p:txBody>
      </p:sp>
      <p:pic>
        <p:nvPicPr>
          <p:cNvPr id="6" name="Рисунок 5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10" y="1001768"/>
            <a:ext cx="793860" cy="7695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841701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1061545" y="969690"/>
            <a:ext cx="7903068" cy="3917622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sz="2000" dirty="0">
                <a:solidFill>
                  <a:srgbClr val="C00000"/>
                </a:solidFill>
                <a:cs typeface="Times New Roman" panose="02020603050405020304" pitchFamily="18" charset="0"/>
              </a:rPr>
              <a:t>За работниками</a:t>
            </a:r>
            <a:r>
              <a:rPr lang="ru-RU" sz="2000" dirty="0">
                <a:cs typeface="Times New Roman" panose="02020603050405020304" pitchFamily="18" charset="0"/>
              </a:rPr>
              <a:t>, подлежащими призыву на воинскую службу или воинские сборы, в период прохождения медицинской комиссии сохраняются место работы (должность), заработная плата по месту работы при вызове в местные органы военного управления, </a:t>
            </a:r>
            <a:r>
              <a:rPr lang="ru-RU" sz="2000" i="1" dirty="0">
                <a:cs typeface="Times New Roman" panose="02020603050405020304" pitchFamily="18" charset="0"/>
              </a:rPr>
              <a:t>а на период прохождения воинской службы по призыву </a:t>
            </a:r>
            <a:r>
              <a:rPr lang="ru-RU" sz="2000" dirty="0">
                <a:cs typeface="Times New Roman" panose="02020603050405020304" pitchFamily="18" charset="0"/>
              </a:rPr>
              <a:t>(за исключением воинской службы по мобилизации, при военном положении и в военное время) </a:t>
            </a:r>
            <a:r>
              <a:rPr lang="ru-RU" sz="2000" i="1" dirty="0">
                <a:cs typeface="Times New Roman" panose="02020603050405020304" pitchFamily="18" charset="0"/>
              </a:rPr>
              <a:t>или воинских сборов сохраняется место работы (должность</a:t>
            </a:r>
            <a:r>
              <a:rPr lang="ru-RU" sz="2000" dirty="0">
                <a:cs typeface="Times New Roman" panose="02020603050405020304" pitchFamily="18" charset="0"/>
              </a:rPr>
              <a:t>).</a:t>
            </a:r>
          </a:p>
          <a:p>
            <a:pPr algn="just">
              <a:defRPr/>
            </a:pPr>
            <a:r>
              <a:rPr lang="en-US" sz="2000" dirty="0">
                <a:cs typeface="Times New Roman" panose="02020603050405020304" pitchFamily="18" charset="0"/>
              </a:rPr>
              <a:t>     </a:t>
            </a:r>
            <a:r>
              <a:rPr lang="ru-RU" sz="2000" dirty="0">
                <a:cs typeface="Times New Roman" panose="02020603050405020304" pitchFamily="18" charset="0"/>
              </a:rPr>
              <a:t> Работник, за которым на период прохождения воинской службы по призыву сохранялось место работы (должность), не позднее одного месяца со дня исключения из списков воинской части (учреждения) в связи с увольнением с воинской службы обязан приступить к своим трудовым обязанностям.</a:t>
            </a:r>
          </a:p>
          <a:p>
            <a:pPr algn="just">
              <a:buFont typeface="Wingdings" panose="05000000000000000000" pitchFamily="2" charset="2"/>
              <a:buNone/>
              <a:defRPr/>
            </a:pPr>
            <a:r>
              <a:rPr lang="en-US" dirty="0"/>
              <a:t>   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>
              <a:defRPr/>
            </a:pPr>
            <a:endParaRPr lang="ru-RU" dirty="0"/>
          </a:p>
        </p:txBody>
      </p:sp>
      <p:pic>
        <p:nvPicPr>
          <p:cNvPr id="6" name="Рисунок 5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73" y="997937"/>
            <a:ext cx="608285" cy="7678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333749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 noChangeArrowheads="1"/>
          </p:cNvSpPr>
          <p:nvPr/>
        </p:nvSpPr>
        <p:spPr>
          <a:xfrm>
            <a:off x="1093303" y="549275"/>
            <a:ext cx="7812157" cy="1192028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2500" lnSpcReduction="1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altLang="ru-RU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700" b="1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Приказ Министра здравоохранения РК от 18 ноября 2020 года № ҚР ДСМ-198/2020 Об утверждении правил проведения экспертизы временной нетрудоспособности, а также выдачи листа или справки о временной нетрудоспособности</a:t>
            </a:r>
            <a:r>
              <a:rPr lang="ru-RU" altLang="ru-RU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altLang="ru-RU" dirty="0"/>
          </a:p>
        </p:txBody>
      </p:sp>
      <p:sp>
        <p:nvSpPr>
          <p:cNvPr id="6" name="Объект 2"/>
          <p:cNvSpPr txBox="1">
            <a:spLocks noChangeArrowheads="1"/>
          </p:cNvSpPr>
          <p:nvPr/>
        </p:nvSpPr>
        <p:spPr>
          <a:xfrm>
            <a:off x="1312480" y="1844298"/>
            <a:ext cx="7592980" cy="283280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altLang="ru-RU" sz="2000" b="1" dirty="0">
                <a:solidFill>
                  <a:srgbClr val="000000"/>
                </a:solidFill>
                <a:cs typeface="Times New Roman" panose="02020603050405020304" pitchFamily="18" charset="0"/>
              </a:rPr>
              <a:t>Если по заключению ВКК отсутствуют основания для направления лица МСЭ </a:t>
            </a:r>
            <a:r>
              <a:rPr lang="ru-RU" altLang="ru-RU" sz="2000" b="1" u="sng" dirty="0">
                <a:solidFill>
                  <a:srgbClr val="000000"/>
                </a:solidFill>
                <a:cs typeface="Times New Roman" panose="02020603050405020304" pitchFamily="18" charset="0"/>
              </a:rPr>
              <a:t>с целью установления инвалидности</a:t>
            </a:r>
            <a:r>
              <a:rPr lang="ru-RU" altLang="ru-RU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, </a:t>
            </a:r>
            <a:r>
              <a:rPr lang="ru-RU" altLang="ru-RU" sz="2000" b="1" dirty="0">
                <a:solidFill>
                  <a:srgbClr val="000000"/>
                </a:solidFill>
                <a:cs typeface="Times New Roman" panose="02020603050405020304" pitchFamily="18" charset="0"/>
              </a:rPr>
              <a:t>но условия труда лиц ухудшают клиническое течение и прогноз заболевания, выдается заключение ВКК о временном переводе на более легкую работу сроком </a:t>
            </a:r>
            <a:r>
              <a:rPr lang="ru-RU" alt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от двух до шести месяцев</a:t>
            </a:r>
            <a:r>
              <a:rPr lang="ru-RU" altLang="ru-RU" sz="2000" b="1" dirty="0">
                <a:solidFill>
                  <a:srgbClr val="000000"/>
                </a:solidFill>
                <a:cs typeface="Times New Roman" panose="02020603050405020304" pitchFamily="18" charset="0"/>
              </a:rPr>
              <a:t>. Срок устанавливается ВКК в зависимости от профессии (специальности), тяжести течения и осложнений заболевания.</a:t>
            </a:r>
            <a:endParaRPr lang="ru-RU" altLang="ru-RU" sz="20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defRPr/>
            </a:pPr>
            <a:endParaRPr lang="ru-RU" altLang="ru-RU" dirty="0"/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42" y="2318034"/>
            <a:ext cx="923925" cy="8911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88708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367549" y="691493"/>
            <a:ext cx="6612430" cy="86360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2000" b="1" dirty="0">
                <a:latin typeface="+mn-lt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+mn-lt"/>
                <a:cs typeface="Times New Roman" panose="02020603050405020304" pitchFamily="18" charset="0"/>
              </a:rPr>
            </a:br>
            <a:r>
              <a:rPr lang="ru-RU" sz="2000" b="1" dirty="0">
                <a:latin typeface="+mn-lt"/>
                <a:cs typeface="Times New Roman" panose="02020603050405020304" pitchFamily="18" charset="0"/>
              </a:rPr>
              <a:t>Статья 43. Временный перевод на другую работу по состоянию здоровья </a:t>
            </a:r>
            <a:r>
              <a:rPr lang="ru-RU" sz="20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старая редакция</a:t>
            </a:r>
            <a:r>
              <a:rPr lang="ru-RU" sz="20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)</a:t>
            </a:r>
            <a:r>
              <a:rPr lang="ru-RU" sz="2000" dirty="0">
                <a:solidFill>
                  <a:srgbClr val="C00000"/>
                </a:solidFill>
                <a:latin typeface="+mn-lt"/>
              </a:rPr>
              <a:t/>
            </a:r>
            <a:br>
              <a:rPr lang="ru-RU" sz="2000" dirty="0">
                <a:solidFill>
                  <a:srgbClr val="C00000"/>
                </a:solidFill>
                <a:latin typeface="+mn-lt"/>
              </a:rPr>
            </a:br>
            <a:endParaRPr lang="ru-RU" sz="20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6" name="Объект 2"/>
          <p:cNvSpPr txBox="1">
            <a:spLocks noChangeArrowheads="1"/>
          </p:cNvSpPr>
          <p:nvPr/>
        </p:nvSpPr>
        <p:spPr>
          <a:xfrm>
            <a:off x="1292771" y="1600200"/>
            <a:ext cx="7600403" cy="3066393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altLang="ru-RU" sz="2000" dirty="0">
                <a:cs typeface="Times New Roman" panose="02020603050405020304" pitchFamily="18" charset="0"/>
              </a:rPr>
              <a:t>1. В связи с производственной травмой, профессиональным заболеванием или иным повреждением здоровья, полученным в связи с исполнением трудовых обязанностей, или иным повреждением здоровья, не связанным с производством, на основании медицинского заключения работодатель обязан до восстановления трудоспособности или установления инвалидности либо установления утраты профессиональной трудоспособности </a:t>
            </a:r>
            <a:r>
              <a:rPr lang="ru-RU" altLang="ru-RU" sz="2000" u="sng" dirty="0"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временно перевести</a:t>
            </a:r>
            <a:r>
              <a:rPr lang="ru-RU" altLang="ru-RU" sz="2000" dirty="0">
                <a:cs typeface="Times New Roman" panose="02020603050405020304" pitchFamily="18" charset="0"/>
              </a:rPr>
              <a:t> работника на другую не противопоказанную по состоянию здоровья работу </a:t>
            </a:r>
            <a:r>
              <a:rPr lang="ru-RU" altLang="ru-RU" sz="2000" b="1" dirty="0">
                <a:cs typeface="Times New Roman" panose="02020603050405020304" pitchFamily="18" charset="0"/>
              </a:rPr>
              <a:t>либо освободить </a:t>
            </a:r>
            <a:r>
              <a:rPr lang="ru-RU" alt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его от работы на условиях,</a:t>
            </a:r>
            <a:r>
              <a:rPr lang="ru-RU" altLang="ru-RU" sz="2000" b="1" dirty="0">
                <a:cs typeface="Times New Roman" panose="02020603050405020304" pitchFamily="18" charset="0"/>
              </a:rPr>
              <a:t> оговоренных </a:t>
            </a:r>
            <a:r>
              <a:rPr lang="ru-RU" alt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в трудовом</a:t>
            </a:r>
            <a:r>
              <a:rPr lang="ru-RU" altLang="ru-RU" sz="2000" b="1" dirty="0">
                <a:cs typeface="Times New Roman" panose="02020603050405020304" pitchFamily="18" charset="0"/>
              </a:rPr>
              <a:t>, коллективном договорах, акте работодателя.</a:t>
            </a:r>
          </a:p>
          <a:p>
            <a:endParaRPr lang="ru-RU" altLang="ru-RU" dirty="0"/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00" y="631168"/>
            <a:ext cx="923925" cy="923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812531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Объект 2"/>
          <p:cNvSpPr txBox="1">
            <a:spLocks noChangeArrowheads="1"/>
          </p:cNvSpPr>
          <p:nvPr/>
        </p:nvSpPr>
        <p:spPr>
          <a:xfrm>
            <a:off x="1143001" y="674176"/>
            <a:ext cx="7564818" cy="4381301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None/>
              <a:defRPr/>
            </a:pPr>
            <a:r>
              <a:rPr lang="ru-RU" altLang="ru-RU" sz="2000" b="1" dirty="0">
                <a:cs typeface="Times New Roman" panose="02020603050405020304" pitchFamily="18" charset="0"/>
              </a:rPr>
              <a:t>Статья 43. Временный перевод на другую работу по состоянию здоровья</a:t>
            </a:r>
            <a:r>
              <a:rPr lang="ru-RU" altLang="ru-RU" sz="2000" dirty="0">
                <a:cs typeface="Times New Roman" panose="02020603050405020304" pitchFamily="18" charset="0"/>
              </a:rPr>
              <a:t> </a:t>
            </a:r>
            <a:r>
              <a:rPr lang="ru-RU" alt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(новая редакция)</a:t>
            </a:r>
          </a:p>
          <a:p>
            <a:pPr algn="just">
              <a:buFont typeface="Wingdings" panose="05000000000000000000" pitchFamily="2" charset="2"/>
              <a:buNone/>
              <a:defRPr/>
            </a:pPr>
            <a:endParaRPr lang="ru-RU" altLang="ru-RU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altLang="ru-RU" sz="2000" dirty="0">
                <a:cs typeface="Times New Roman" panose="02020603050405020304" pitchFamily="18" charset="0"/>
              </a:rPr>
              <a:t>1. В связи с производственной травмой, профессиональным заболеванием или иным повреждением здоровья, полученным в связи с исполнением трудовых обязанностей, или иным повреждением здоровья, не связанным с производством, на основании медицинского заключения работодатель обязан до восстановления трудоспособности или установления инвалидности либо установления утраты профессиональной трудоспособности временно перевести работника на другую, не противопоказанную по состоянию здоровья работу либо </a:t>
            </a:r>
            <a:r>
              <a:rPr lang="ru-RU" altLang="ru-RU" sz="2000" dirty="0">
                <a:solidFill>
                  <a:srgbClr val="C00000"/>
                </a:solidFill>
                <a:cs typeface="Times New Roman" panose="02020603050405020304" pitchFamily="18" charset="0"/>
              </a:rPr>
              <a:t>освободить его от работы???????, </a:t>
            </a:r>
            <a:r>
              <a:rPr lang="ru-RU" altLang="ru-RU" sz="2000" b="1" dirty="0">
                <a:cs typeface="Times New Roman" panose="02020603050405020304" pitchFamily="18" charset="0"/>
              </a:rPr>
              <a:t>если соглашениями</a:t>
            </a:r>
            <a:r>
              <a:rPr lang="ru-RU" altLang="ru-RU" sz="2000" dirty="0">
                <a:cs typeface="Times New Roman" panose="02020603050405020304" pitchFamily="18" charset="0"/>
              </a:rPr>
              <a:t>, коллективным договором </a:t>
            </a:r>
            <a:r>
              <a:rPr lang="ru-RU" altLang="ru-RU" sz="2000" b="1" dirty="0">
                <a:cs typeface="Times New Roman" panose="02020603050405020304" pitchFamily="18" charset="0"/>
              </a:rPr>
              <a:t>не предусмотрены иные, улучшающие положения работника</a:t>
            </a:r>
            <a:r>
              <a:rPr lang="ru-RU" altLang="ru-RU" sz="2000" dirty="0">
                <a:cs typeface="Times New Roman" panose="02020603050405020304" pitchFamily="18" charset="0"/>
              </a:rPr>
              <a:t>.</a:t>
            </a:r>
            <a:br>
              <a:rPr lang="ru-RU" altLang="ru-RU" sz="2000" dirty="0">
                <a:cs typeface="Times New Roman" panose="02020603050405020304" pitchFamily="18" charset="0"/>
              </a:rPr>
            </a:br>
            <a:endParaRPr lang="ru-RU" altLang="ru-RU" sz="2000" dirty="0"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Picture background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20" y="841772"/>
            <a:ext cx="990600" cy="99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13985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 noChangeArrowheads="1"/>
          </p:cNvSpPr>
          <p:nvPr/>
        </p:nvSpPr>
        <p:spPr>
          <a:xfrm>
            <a:off x="1307168" y="692150"/>
            <a:ext cx="7297081" cy="516540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2000" b="1" dirty="0">
                <a:latin typeface="+mn-lt"/>
                <a:cs typeface="Times New Roman" panose="02020603050405020304" pitchFamily="18" charset="0"/>
              </a:rPr>
              <a:t>Статья 153. Содержание соглашений социального партнерства</a:t>
            </a:r>
            <a:endParaRPr lang="ru-RU" altLang="ru-RU" sz="2000" dirty="0">
              <a:latin typeface="+mn-lt"/>
            </a:endParaRPr>
          </a:p>
        </p:txBody>
      </p:sp>
      <p:sp>
        <p:nvSpPr>
          <p:cNvPr id="6" name="Объект 2"/>
          <p:cNvSpPr txBox="1">
            <a:spLocks noChangeArrowheads="1"/>
          </p:cNvSpPr>
          <p:nvPr/>
        </p:nvSpPr>
        <p:spPr>
          <a:xfrm>
            <a:off x="1307168" y="1154113"/>
            <a:ext cx="7868581" cy="3989387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altLang="ru-RU" sz="1600" b="1" dirty="0">
                <a:cs typeface="Times New Roman" panose="02020603050405020304" pitchFamily="18" charset="0"/>
              </a:rPr>
              <a:t>Отраслевыми соглашениями должны предусматриваться положения:</a:t>
            </a:r>
          </a:p>
          <a:p>
            <a:pPr algn="l"/>
            <a:r>
              <a:rPr lang="ru-RU" altLang="ru-RU" sz="1600" dirty="0">
                <a:cs typeface="Times New Roman" panose="02020603050405020304" pitchFamily="18" charset="0"/>
              </a:rPr>
              <a:t>1) о рассмотрении программных и стратегических документов соответствующей отрасли;</a:t>
            </a:r>
          </a:p>
          <a:p>
            <a:pPr algn="l"/>
            <a:r>
              <a:rPr lang="ru-RU" altLang="ru-RU" sz="1600" dirty="0">
                <a:cs typeface="Times New Roman" panose="02020603050405020304" pitchFamily="18" charset="0"/>
              </a:rPr>
              <a:t>2) о развитии социального партнерства и диалога в отрасли;</a:t>
            </a:r>
          </a:p>
          <a:p>
            <a:pPr algn="l"/>
            <a:r>
              <a:rPr lang="ru-RU" altLang="ru-RU" sz="1600" dirty="0">
                <a:cs typeface="Times New Roman" panose="02020603050405020304" pitchFamily="18" charset="0"/>
              </a:rPr>
              <a:t>3) о мероприятиях по предупреждению и предотвращению социально-трудовых конфликтов и забастовок;</a:t>
            </a:r>
          </a:p>
          <a:p>
            <a:pPr algn="l"/>
            <a:r>
              <a:rPr lang="ru-RU" altLang="ru-RU" sz="1600" dirty="0">
                <a:cs typeface="Times New Roman" panose="02020603050405020304" pitchFamily="18" charset="0"/>
              </a:rPr>
              <a:t>4) об основных принципах системы оплаты труда отрасли, в том числе установление:</a:t>
            </a:r>
          </a:p>
          <a:p>
            <a:pPr algn="l"/>
            <a:r>
              <a:rPr lang="ru-RU" altLang="ru-RU" sz="1600" dirty="0">
                <a:cs typeface="Times New Roman" panose="02020603050405020304" pitchFamily="18" charset="0"/>
              </a:rPr>
              <a:t>минимальных тарифных ставок (окладов) в отрасли;</a:t>
            </a:r>
          </a:p>
          <a:p>
            <a:pPr algn="l"/>
            <a:r>
              <a:rPr lang="ru-RU" altLang="ru-RU" sz="1600" dirty="0">
                <a:cs typeface="Times New Roman" panose="02020603050405020304" pitchFamily="18" charset="0"/>
              </a:rPr>
              <a:t>минимальных значений </a:t>
            </a:r>
            <a:r>
              <a:rPr lang="ru-RU" altLang="ru-RU" sz="1600" dirty="0" err="1">
                <a:cs typeface="Times New Roman" panose="02020603050405020304" pitchFamily="18" charset="0"/>
              </a:rPr>
              <a:t>межразрядных</a:t>
            </a:r>
            <a:r>
              <a:rPr lang="ru-RU" altLang="ru-RU" sz="1600" dirty="0">
                <a:cs typeface="Times New Roman" panose="02020603050405020304" pitchFamily="18" charset="0"/>
              </a:rPr>
              <a:t> коэффициентов;</a:t>
            </a:r>
          </a:p>
          <a:p>
            <a:pPr algn="l"/>
            <a:r>
              <a:rPr lang="ru-RU" altLang="ru-RU" sz="1600" dirty="0">
                <a:cs typeface="Times New Roman" panose="02020603050405020304" pitchFamily="18" charset="0"/>
              </a:rPr>
              <a:t>единого порядка установления доплат работникам, занятым на тяжелых работах, работах с вредными и (или) опасными условиями труда;</a:t>
            </a:r>
          </a:p>
          <a:p>
            <a:pPr algn="l"/>
            <a:r>
              <a:rPr lang="ru-RU" altLang="ru-RU" sz="1600" dirty="0">
                <a:solidFill>
                  <a:srgbClr val="C00000"/>
                </a:solidFill>
                <a:cs typeface="Times New Roman" panose="02020603050405020304" pitchFamily="18" charset="0"/>
              </a:rPr>
              <a:t>5) исключен в соответствии с </a:t>
            </a:r>
            <a:r>
              <a:rPr lang="ru-RU" altLang="ru-RU" sz="1600" u="sng" dirty="0">
                <a:solidFill>
                  <a:srgbClr val="C00000"/>
                </a:solidFill>
                <a:cs typeface="Times New Roman" panose="02020603050405020304" pitchFamily="18" charset="0"/>
                <a:hlinkClick r:id="rId3"/>
              </a:rPr>
              <a:t>Законом</a:t>
            </a:r>
            <a:r>
              <a:rPr lang="ru-RU" altLang="ru-RU" sz="1600" dirty="0">
                <a:solidFill>
                  <a:srgbClr val="C00000"/>
                </a:solidFill>
                <a:cs typeface="Times New Roman" panose="02020603050405020304" pitchFamily="18" charset="0"/>
              </a:rPr>
              <a:t> РК от 04.07.23 г. № 15-VIII </a:t>
            </a:r>
          </a:p>
          <a:p>
            <a:pPr algn="l"/>
            <a:r>
              <a:rPr lang="ru-RU" altLang="ru-RU" sz="1600" dirty="0">
                <a:solidFill>
                  <a:srgbClr val="C00000"/>
                </a:solidFill>
                <a:cs typeface="Times New Roman" panose="02020603050405020304" pitchFamily="18" charset="0"/>
              </a:rPr>
              <a:t>6) - 9) исключены в соответствии с </a:t>
            </a:r>
            <a:r>
              <a:rPr lang="ru-RU" altLang="ru-RU" sz="1600" u="sng" dirty="0">
                <a:solidFill>
                  <a:srgbClr val="C00000"/>
                </a:solidFill>
                <a:cs typeface="Times New Roman" panose="02020603050405020304" pitchFamily="18" charset="0"/>
                <a:hlinkClick r:id="rId4"/>
              </a:rPr>
              <a:t>Законом</a:t>
            </a:r>
            <a:r>
              <a:rPr lang="ru-RU" altLang="ru-RU" sz="1600" dirty="0">
                <a:solidFill>
                  <a:srgbClr val="C00000"/>
                </a:solidFill>
                <a:cs typeface="Times New Roman" panose="02020603050405020304" pitchFamily="18" charset="0"/>
              </a:rPr>
              <a:t> РК от 04.05.20 г. № 321-VI </a:t>
            </a:r>
          </a:p>
          <a:p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dirty="0"/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67" y="1208690"/>
            <a:ext cx="780667" cy="7700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715309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1DD13-725D-712B-602D-BF42A2141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EBD230-54D6-BDA2-79D6-9F678263B4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CE1DAD3-F157-207E-753C-348904E4CF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336AD86-E3DE-CB54-FAC5-25A78CA792F1}"/>
              </a:ext>
            </a:extLst>
          </p:cNvPr>
          <p:cNvSpPr txBox="1">
            <a:spLocks noChangeArrowheads="1"/>
          </p:cNvSpPr>
          <p:nvPr/>
        </p:nvSpPr>
        <p:spPr>
          <a:xfrm>
            <a:off x="1460938" y="677466"/>
            <a:ext cx="7598978" cy="1223963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altLang="ru-RU" dirty="0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FC51325A-0AE8-91EF-FC41-8CEB2EF5877D}"/>
              </a:ext>
            </a:extLst>
          </p:cNvPr>
          <p:cNvSpPr txBox="1">
            <a:spLocks/>
          </p:cNvSpPr>
          <p:nvPr/>
        </p:nvSpPr>
        <p:spPr>
          <a:xfrm>
            <a:off x="382973" y="1737122"/>
            <a:ext cx="8569325" cy="335130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None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/>
          </a:p>
        </p:txBody>
      </p:sp>
      <p:pic>
        <p:nvPicPr>
          <p:cNvPr id="7" name="Рисунок 6" descr="Picture background">
            <a:extLst>
              <a:ext uri="{FF2B5EF4-FFF2-40B4-BE49-F238E27FC236}">
                <a16:creationId xmlns:a16="http://schemas.microsoft.com/office/drawing/2014/main" id="{A6F46193-F06A-E953-491D-9B14B2406FA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40" y="742868"/>
            <a:ext cx="85725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08C2B9-C08E-5335-85FF-D374723BEF04}"/>
              </a:ext>
            </a:extLst>
          </p:cNvPr>
          <p:cNvSpPr txBox="1"/>
          <p:nvPr/>
        </p:nvSpPr>
        <p:spPr>
          <a:xfrm>
            <a:off x="1366891" y="742868"/>
            <a:ext cx="7704874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ОТРАСЛЕВОЕ СОГЛАШЕНИЕ О СОЦИАЛЬНОМ ПАРТНЕРСТВЕ В НЕФТЕГАЗОВОЙ, НЕФТЕПЕРЕРАБАТЫВАЮЩЕЙ И НЕФТЕГАЗОХИМИЧЕСКОЙ ОТРАСЛЯХ РЕСПУБЛИКИ КАЗАХСТАН НА 2026 - 2028 ГОДЫ </a:t>
            </a:r>
          </a:p>
          <a:p>
            <a:pPr algn="just"/>
            <a:r>
              <a:rPr lang="ru-RU" dirty="0"/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26) в связи с производственной травмой, профессиональным заболеванием или иным повреждением здоровья, полученным в связи с исполнением трудовых обязанностей, или иным повреждением здоровья, не связанным с производством, на основании медицинского заключения работодатель обязан, до восстановления трудоспособности или установления инвалидности либо установления утраты профессиональной трудоспособности, временно перевести работника на более легкую работу либо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освободить его от работы на условиях, оговоренных в трудовом, коллективном договорах; 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отсутствия возможности перевести работника на легкую работу, работодатель, с согласия работника,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освобождает его от работы с выплатой ежемесячного ПОСОБИЯ в размере, предусмотренном в акте работодателя, но не менее установленного законодательством,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восстановления трудоспособности или установления инвалидности, либо установления утраты профессиональной трудоспособности; 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/>
              <a:t>Пособия в отличие от заработной платы, не связаны с непосредственным выполнением работы. И носят характер социальной поддержки и выплачиваются при наступлении определённых обстоятельств. Пособие выплачивается работодателем, но не является частью заработной платы и относится к социальной гарантии. Пособие как выплата не включаются в фонд заработной платы. 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169601426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1502978" y="1417692"/>
            <a:ext cx="7283670" cy="1977149"/>
          </a:xfrm>
          <a:prstGeom prst="rect">
            <a:avLst/>
          </a:prstGeom>
        </p:spPr>
        <p:txBody>
          <a:bodyPr vert="horz" lIns="68580" tIns="34290" rIns="68580" bIns="34290" rtlCol="0">
            <a:normAutofit fontScale="92500"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ru-RU" sz="2000" b="1" dirty="0">
                <a:cs typeface="Times New Roman" panose="02020603050405020304" pitchFamily="18" charset="0"/>
              </a:rPr>
              <a:t>Статья 28. Содержание трудового договора</a:t>
            </a:r>
          </a:p>
          <a:p>
            <a:pPr algn="l">
              <a:buFont typeface="Wingdings" panose="05000000000000000000" pitchFamily="2" charset="2"/>
              <a:buNone/>
              <a:defRPr/>
            </a:pPr>
            <a:endParaRPr lang="ru-RU" sz="2000" dirty="0"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3200" dirty="0">
                <a:cs typeface="Times New Roman" panose="02020603050405020304" pitchFamily="18" charset="0"/>
              </a:rPr>
              <a:t>3. По соглашению сторон в трудовой договор </a:t>
            </a:r>
            <a:r>
              <a:rPr lang="ru-RU" sz="3200" b="1" dirty="0">
                <a:solidFill>
                  <a:srgbClr val="C00000"/>
                </a:solidFill>
                <a:cs typeface="Times New Roman" panose="02020603050405020304" pitchFamily="18" charset="0"/>
              </a:rPr>
              <a:t>могут включаться и иные условия</a:t>
            </a:r>
            <a:r>
              <a:rPr lang="ru-RU" sz="3200" dirty="0">
                <a:cs typeface="Times New Roman" panose="02020603050405020304" pitchFamily="18" charset="0"/>
              </a:rPr>
              <a:t>, не противоречащие законодательству РК.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ru-RU" dirty="0"/>
          </a:p>
        </p:txBody>
      </p:sp>
      <p:pic>
        <p:nvPicPr>
          <p:cNvPr id="6" name="Рисунок 5" descr="Picture background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30" y="1413457"/>
            <a:ext cx="1066800" cy="1066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876149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851338" y="697424"/>
            <a:ext cx="8124496" cy="4414833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kk-KZ" dirty="0">
                <a:cs typeface="Times New Roman" panose="02020603050405020304" pitchFamily="18" charset="0"/>
              </a:rPr>
              <a:t>В случае ухудшения состояния здоровья в связи с производственной травмой, профессиональным заболеванием или иным повреждением здоровья, полученным в связи с исполнением трудовых обязанностей, или иным повреждением здоровья, не связанным с производством, работодатель на основании медицинского заключения о временном переводе обязан предложить другую более легкую работу до восстановления трудоспособности или установления инвалидности либо установления утраты профессиональной трудоспособности. В случае отсутствия вакансии соответствующей рекомендации медицинского заключения о временном переводе на другую работу, </a:t>
            </a:r>
            <a:r>
              <a:rPr lang="kk-KZ" dirty="0">
                <a:solidFill>
                  <a:srgbClr val="C00000"/>
                </a:solidFill>
                <a:cs typeface="Times New Roman" panose="02020603050405020304" pitchFamily="18" charset="0"/>
              </a:rPr>
              <a:t>Работодатель обязуется освободить работника </a:t>
            </a:r>
            <a:r>
              <a:rPr lang="kk-KZ" dirty="0">
                <a:cs typeface="Times New Roman" panose="02020603050405020304" pitchFamily="18" charset="0"/>
              </a:rPr>
              <a:t>от противопоказанной работы на период поиска подходящей работы, восстановления трудоспособности или установления инвалидности либо установления утраты профессиональной трудоспособности </a:t>
            </a:r>
            <a:r>
              <a:rPr lang="kk-KZ" dirty="0">
                <a:solidFill>
                  <a:srgbClr val="C00000"/>
                </a:solidFill>
                <a:cs typeface="Times New Roman" panose="02020603050405020304" pitchFamily="18" charset="0"/>
              </a:rPr>
              <a:t>с компенсационной выплатой в размере минимальной заработной платы</a:t>
            </a:r>
            <a:r>
              <a:rPr lang="kk-KZ" dirty="0">
                <a:cs typeface="Times New Roman" panose="02020603050405020304" pitchFamily="18" charset="0"/>
              </a:rPr>
              <a:t>, если </a:t>
            </a:r>
            <a:r>
              <a:rPr lang="ru-RU" altLang="ru-RU" b="1" dirty="0">
                <a:cs typeface="Times New Roman" panose="02020603050405020304" pitchFamily="18" charset="0"/>
              </a:rPr>
              <a:t>не предусмотрены иные, улучшающие положения работника в соглашениях, </a:t>
            </a:r>
            <a:r>
              <a:rPr lang="ru-RU" altLang="ru-RU" dirty="0">
                <a:cs typeface="Times New Roman" panose="02020603050405020304" pitchFamily="18" charset="0"/>
              </a:rPr>
              <a:t>коллективном договоре</a:t>
            </a:r>
            <a:r>
              <a:rPr lang="kk-KZ" dirty="0">
                <a:cs typeface="Times New Roman" panose="02020603050405020304" pitchFamily="18" charset="0"/>
              </a:rPr>
              <a:t>. </a:t>
            </a:r>
            <a:r>
              <a:rPr lang="kk-KZ" b="1" dirty="0">
                <a:cs typeface="Times New Roman" panose="02020603050405020304" pitchFamily="18" charset="0"/>
              </a:rPr>
              <a:t>Период освобождения работника от противопоказанной по состоянию здоровья работы включается в стаж, дающий право на ежегодный оплачиваемый трудовой отпуск.</a:t>
            </a:r>
            <a:endParaRPr lang="ru-RU" b="1" dirty="0"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i="1" dirty="0">
                <a:solidFill>
                  <a:srgbClr val="C00000"/>
                </a:solidFill>
                <a:cs typeface="Times New Roman" panose="02020603050405020304" pitchFamily="18" charset="0"/>
              </a:rPr>
              <a:t>Рекомендация для включения в трудовой договор</a:t>
            </a:r>
          </a:p>
        </p:txBody>
      </p:sp>
      <p:pic>
        <p:nvPicPr>
          <p:cNvPr id="6" name="Рисунок 5" descr="Picture background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9" t="10634" r="12440" b="9336"/>
          <a:stretch/>
        </p:blipFill>
        <p:spPr bwMode="auto">
          <a:xfrm>
            <a:off x="115614" y="841772"/>
            <a:ext cx="630620" cy="6306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911121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 noChangeArrowheads="1"/>
          </p:cNvSpPr>
          <p:nvPr/>
        </p:nvSpPr>
        <p:spPr>
          <a:xfrm>
            <a:off x="1271752" y="765175"/>
            <a:ext cx="7577958" cy="1063625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77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900" b="1" dirty="0">
                <a:latin typeface="+mn-lt"/>
                <a:cs typeface="Times New Roman" panose="02020603050405020304" pitchFamily="18" charset="0"/>
              </a:rPr>
              <a:t>Основания расторжения трудового договора по инициативе работодателя</a:t>
            </a:r>
            <a:r>
              <a:rPr lang="ru-RU" altLang="ru-RU" sz="2900" dirty="0">
                <a:latin typeface="+mn-lt"/>
              </a:rPr>
              <a:t/>
            </a:r>
            <a:br>
              <a:rPr lang="ru-RU" altLang="ru-RU" sz="2900" dirty="0">
                <a:latin typeface="+mn-lt"/>
              </a:rPr>
            </a:br>
            <a:endParaRPr lang="ru-RU" altLang="ru-RU" sz="2900" dirty="0">
              <a:latin typeface="+mn-lt"/>
            </a:endParaRPr>
          </a:p>
        </p:txBody>
      </p:sp>
      <p:sp>
        <p:nvSpPr>
          <p:cNvPr id="6" name="Объект 2"/>
          <p:cNvSpPr txBox="1">
            <a:spLocks noChangeArrowheads="1"/>
          </p:cNvSpPr>
          <p:nvPr/>
        </p:nvSpPr>
        <p:spPr>
          <a:xfrm>
            <a:off x="1178253" y="2180631"/>
            <a:ext cx="7664450" cy="214963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altLang="ru-RU" sz="2400" dirty="0" err="1">
                <a:cs typeface="Times New Roman" panose="02020603050405020304" pitchFamily="18" charset="0"/>
              </a:rPr>
              <a:t>п.п</a:t>
            </a:r>
            <a:r>
              <a:rPr lang="ru-RU" altLang="ru-RU" sz="2400" dirty="0">
                <a:cs typeface="Times New Roman" panose="02020603050405020304" pitchFamily="18" charset="0"/>
              </a:rPr>
              <a:t>. 13)  п. 1 ст. 52 ТК РК совершения виновных действий или бездействия работника, обслуживающего денежные или товарные ценности, если эти действия или бездействие дают основания для утраты доверия к нему со стороны работодателя;</a:t>
            </a:r>
          </a:p>
        </p:txBody>
      </p:sp>
      <p:pic>
        <p:nvPicPr>
          <p:cNvPr id="7" name="Рисунок 6" descr="Picture background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4" t="17669" r="23342" b="25764"/>
          <a:stretch/>
        </p:blipFill>
        <p:spPr bwMode="auto">
          <a:xfrm>
            <a:off x="244716" y="1020489"/>
            <a:ext cx="782320" cy="8953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8393274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 noChangeArrowheads="1"/>
          </p:cNvSpPr>
          <p:nvPr/>
        </p:nvSpPr>
        <p:spPr>
          <a:xfrm>
            <a:off x="1271752" y="765175"/>
            <a:ext cx="7577958" cy="1063625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77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900" b="1" dirty="0">
                <a:latin typeface="+mn-lt"/>
                <a:cs typeface="Times New Roman" panose="02020603050405020304" pitchFamily="18" charset="0"/>
              </a:rPr>
              <a:t>Основания расторжения трудового договора по инициативе работодателя</a:t>
            </a:r>
            <a:r>
              <a:rPr lang="ru-RU" altLang="ru-RU" sz="2900" dirty="0">
                <a:latin typeface="+mn-lt"/>
              </a:rPr>
              <a:t/>
            </a:r>
            <a:br>
              <a:rPr lang="ru-RU" altLang="ru-RU" sz="2900" dirty="0">
                <a:latin typeface="+mn-lt"/>
              </a:rPr>
            </a:br>
            <a:endParaRPr lang="ru-RU" altLang="ru-RU" sz="2900" dirty="0">
              <a:latin typeface="+mn-lt"/>
            </a:endParaRPr>
          </a:p>
        </p:txBody>
      </p:sp>
      <p:sp>
        <p:nvSpPr>
          <p:cNvPr id="6" name="Объект 2"/>
          <p:cNvSpPr txBox="1">
            <a:spLocks noChangeArrowheads="1"/>
          </p:cNvSpPr>
          <p:nvPr/>
        </p:nvSpPr>
        <p:spPr>
          <a:xfrm>
            <a:off x="1271752" y="1916113"/>
            <a:ext cx="7577958" cy="2687418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altLang="ru-RU" sz="2000" dirty="0">
                <a:cs typeface="Times New Roman" panose="02020603050405020304" pitchFamily="18" charset="0"/>
              </a:rPr>
              <a:t>13) совершения виновных действий или бездействия работника, обслуживающего денежные или товарные ценности</a:t>
            </a:r>
            <a:r>
              <a:rPr lang="ru-RU" altLang="ru-RU" sz="2000" dirty="0">
                <a:solidFill>
                  <a:srgbClr val="C00000"/>
                </a:solidFill>
                <a:cs typeface="Times New Roman" panose="02020603050405020304" pitchFamily="18" charset="0"/>
              </a:rPr>
              <a:t>,</a:t>
            </a:r>
            <a:r>
              <a:rPr lang="ru-RU" altLang="ru-RU" sz="20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а также </a:t>
            </a:r>
            <a:r>
              <a:rPr lang="ru-RU" altLang="ru-RU" sz="2000" b="1" dirty="0">
                <a:cs typeface="Times New Roman" panose="02020603050405020304" pitchFamily="18" charset="0"/>
              </a:rPr>
              <a:t>использующего свое служебное положение в своих интересах или в интересах третьего лица вопреки интересам работодателя взамен получения материальных или иных выгод для себя или других лиц</a:t>
            </a:r>
            <a:r>
              <a:rPr lang="ru-RU" altLang="ru-RU" sz="2000" dirty="0">
                <a:cs typeface="Times New Roman" panose="02020603050405020304" pitchFamily="18" charset="0"/>
              </a:rPr>
              <a:t>, если эти действия или бездействие дают основания для утраты доверия к нему со стороны работодателя (п.п.13) п. 1 ст. 52 ТК РК);</a:t>
            </a:r>
          </a:p>
        </p:txBody>
      </p:sp>
      <p:pic>
        <p:nvPicPr>
          <p:cNvPr id="7" name="Рисунок 6" descr="Picture background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4" t="17669" r="23342" b="25764"/>
          <a:stretch/>
        </p:blipFill>
        <p:spPr bwMode="auto">
          <a:xfrm>
            <a:off x="244716" y="1020489"/>
            <a:ext cx="782320" cy="8953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1435117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 noChangeArrowheads="1"/>
          </p:cNvSpPr>
          <p:nvPr/>
        </p:nvSpPr>
        <p:spPr>
          <a:xfrm>
            <a:off x="1437290" y="687955"/>
            <a:ext cx="6563710" cy="719959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2000" b="1" dirty="0">
                <a:latin typeface="+mn-lt"/>
              </a:rPr>
              <a:t>Основание расторжения ТД</a:t>
            </a:r>
          </a:p>
        </p:txBody>
      </p:sp>
      <p:sp>
        <p:nvSpPr>
          <p:cNvPr id="6" name="Объект 2"/>
          <p:cNvSpPr txBox="1">
            <a:spLocks noChangeArrowheads="1"/>
          </p:cNvSpPr>
          <p:nvPr/>
        </p:nvSpPr>
        <p:spPr>
          <a:xfrm>
            <a:off x="1376855" y="1828800"/>
            <a:ext cx="7483365" cy="309004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altLang="ru-RU" sz="2000" dirty="0"/>
              <a:t>13) совершения виновных действий или бездействия работника, обслуживающего денежные или товарные ценности, </a:t>
            </a:r>
            <a:r>
              <a:rPr lang="ru-RU" altLang="ru-RU" sz="2000" b="1" dirty="0">
                <a:solidFill>
                  <a:srgbClr val="C00000"/>
                </a:solidFill>
              </a:rPr>
              <a:t>И (ИЛИ) </a:t>
            </a:r>
            <a:r>
              <a:rPr lang="ru-RU" altLang="ru-RU" sz="2000" b="1" dirty="0"/>
              <a:t>использующего свое служебное положение в своих интересах или в интересах третьего лица вопреки интересам работодателя взамен получения материальных или иных выгод для себя или других лиц</a:t>
            </a:r>
            <a:r>
              <a:rPr lang="ru-RU" altLang="ru-RU" sz="2000" dirty="0"/>
              <a:t>, если эти действия или бездействие дают основания для утраты доверия к нему со стороны работодателя (п.п.13) п. 1 ст. 52 ТК РК);</a:t>
            </a:r>
          </a:p>
        </p:txBody>
      </p:sp>
      <p:pic>
        <p:nvPicPr>
          <p:cNvPr id="7" name="Рисунок 6" descr="Picture background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4" t="17669" r="23342" b="25764"/>
          <a:stretch/>
        </p:blipFill>
        <p:spPr bwMode="auto">
          <a:xfrm>
            <a:off x="244716" y="1020489"/>
            <a:ext cx="782320" cy="8953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6046807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543926" y="657622"/>
            <a:ext cx="7200900" cy="107950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6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3000" b="1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ОБОБЩЕНИЕ</a:t>
            </a:r>
            <a:br>
              <a:rPr lang="ru-RU" sz="3000" b="1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000" b="1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судебной практики о некоторых вопросах применения судами</a:t>
            </a:r>
            <a:br>
              <a:rPr lang="ru-RU" sz="3000" b="1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000" b="1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трудового законодательства при разрешении трудовых споров </a:t>
            </a:r>
            <a:endParaRPr lang="ru-RU" sz="3000" b="1" kern="100" dirty="0" smtClean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ru-RU" sz="3000" b="1" kern="1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от </a:t>
            </a:r>
            <a:r>
              <a:rPr lang="ru-RU" sz="3000" b="1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17 июня 2024 года</a:t>
            </a:r>
            <a:r>
              <a:rPr lang="ru-RU" sz="30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000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000" dirty="0">
              <a:latin typeface="+mn-lt"/>
            </a:endParaRPr>
          </a:p>
        </p:txBody>
      </p:sp>
      <p:sp>
        <p:nvSpPr>
          <p:cNvPr id="6" name="Объект 2"/>
          <p:cNvSpPr txBox="1">
            <a:spLocks noChangeArrowheads="1"/>
          </p:cNvSpPr>
          <p:nvPr/>
        </p:nvSpPr>
        <p:spPr>
          <a:xfrm>
            <a:off x="395288" y="1557338"/>
            <a:ext cx="8612078" cy="340354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altLang="ru-RU" sz="1600" b="1" dirty="0">
                <a:solidFill>
                  <a:srgbClr val="000000"/>
                </a:solidFill>
                <a:cs typeface="Times New Roman" panose="02020603050405020304" pitchFamily="18" charset="0"/>
              </a:rPr>
              <a:t>Расторжение трудового договора возможно при наличии следующих обстоятельств</a:t>
            </a:r>
            <a:r>
              <a:rPr lang="ru-RU" altLang="ru-RU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: 	</a:t>
            </a:r>
          </a:p>
          <a:p>
            <a:pPr algn="l"/>
            <a:r>
              <a:rPr lang="ru-RU" altLang="ru-RU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1) совершения виновных действий или бездействия работника, обслуживающего денежные или товарные ценности, если эти действия или бездействие дают основания для утраты доверия к нему со стороны работодателя; </a:t>
            </a:r>
          </a:p>
          <a:p>
            <a:pPr algn="l"/>
            <a:r>
              <a:rPr lang="ru-RU" altLang="ru-RU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2) либо использующего свое служебное положение в своих интересах или в интересах третьего лица вопреки интересам работодателя взамен получения материальных или иных выгод для себя или других лиц, если эти действия или бездействие дают основания для утраты доверия к нему со стороны работодателя; </a:t>
            </a:r>
          </a:p>
          <a:p>
            <a:pPr algn="l"/>
            <a:r>
              <a:rPr lang="ru-RU" altLang="ru-RU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3) совершения виновных действий или бездействия работника, обслуживающего денежные или товарные ценности, а также использующего свое служебное положение в своих интересах или в интересах третьего лица вопреки интересам работодателя взамен получения материальных или иных выгод для себя или других лиц, если эти действия или бездействие дают основания для утраты доверия к нему со стороны работодателя.</a:t>
            </a:r>
          </a:p>
          <a:p>
            <a:endParaRPr lang="ru-RU" altLang="ru-RU" dirty="0"/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60" y="747316"/>
            <a:ext cx="741308" cy="7179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985423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 noChangeArrowheads="1"/>
          </p:cNvSpPr>
          <p:nvPr/>
        </p:nvSpPr>
        <p:spPr>
          <a:xfrm>
            <a:off x="1387366" y="683172"/>
            <a:ext cx="7299434" cy="504497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2000" b="1" dirty="0">
                <a:latin typeface="+mn-lt"/>
              </a:rPr>
              <a:t>Статья 53 ТК РК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303283" y="1346269"/>
            <a:ext cx="7502799" cy="353053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sz="2400" dirty="0">
                <a:cs typeface="Times New Roman" panose="02020603050405020304" pitchFamily="18" charset="0"/>
              </a:rPr>
              <a:t>7-2. Расторжение трудового договора по основанию, предусмотренному подпунктом 13) пункта 1 статьи 52  Кодекса, должно подтверждаться </a:t>
            </a:r>
            <a:r>
              <a:rPr lang="ru-RU" sz="2400" b="1" dirty="0">
                <a:cs typeface="Times New Roman" panose="02020603050405020304" pitchFamily="18" charset="0"/>
              </a:rPr>
              <a:t>актом внутреннего расследования </a:t>
            </a:r>
            <a:r>
              <a:rPr lang="ru-RU" sz="2400" dirty="0">
                <a:cs typeface="Times New Roman" panose="02020603050405020304" pitchFamily="18" charset="0"/>
              </a:rPr>
              <a:t>с указанием в нем обоснований, подтверждающих совершение виновных действий или бездействия работником. </a:t>
            </a:r>
          </a:p>
          <a:p>
            <a:pPr>
              <a:defRPr/>
            </a:pPr>
            <a:endParaRPr lang="ru-RU" sz="2400" dirty="0"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b="1" dirty="0">
                <a:solidFill>
                  <a:srgbClr val="C00000"/>
                </a:solidFill>
                <a:cs typeface="Times New Roman" panose="02020603050405020304" pitchFamily="18" charset="0"/>
              </a:rPr>
              <a:t>Порядок</a:t>
            </a:r>
            <a:r>
              <a:rPr lang="ru-RU" sz="2400" dirty="0">
                <a:cs typeface="Times New Roman" panose="02020603050405020304" pitchFamily="18" charset="0"/>
              </a:rPr>
              <a:t> </a:t>
            </a:r>
            <a:r>
              <a:rPr lang="ru-RU" sz="2400" b="1" dirty="0">
                <a:cs typeface="Times New Roman" panose="02020603050405020304" pitchFamily="18" charset="0"/>
              </a:rPr>
              <a:t>внутреннего </a:t>
            </a:r>
            <a:r>
              <a:rPr lang="ru-RU" sz="2400" b="1" dirty="0">
                <a:solidFill>
                  <a:srgbClr val="C00000"/>
                </a:solidFill>
                <a:cs typeface="Times New Roman" panose="02020603050405020304" pitchFamily="18" charset="0"/>
              </a:rPr>
              <a:t>расследования</a:t>
            </a:r>
            <a:r>
              <a:rPr lang="ru-RU" sz="2400" dirty="0">
                <a:cs typeface="Times New Roman" panose="02020603050405020304" pitchFamily="18" charset="0"/>
              </a:rPr>
              <a:t> устанавливается актом работодателя.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ru-RU" dirty="0"/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18" y="1346269"/>
            <a:ext cx="752475" cy="752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47896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 noChangeArrowheads="1"/>
          </p:cNvSpPr>
          <p:nvPr/>
        </p:nvSpPr>
        <p:spPr bwMode="auto">
          <a:xfrm>
            <a:off x="1524000" y="841772"/>
            <a:ext cx="7523108" cy="511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altLang="ru-RU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Times New Roman" panose="02020603050405020304" pitchFamily="18" charset="0"/>
              </a:rPr>
              <a:t>Работодатель обязан: </a:t>
            </a:r>
            <a:r>
              <a:rPr kumimoji="0" lang="ru-RU" altLang="ru-RU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ru-RU" altLang="ru-RU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altLang="ru-RU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     </a:t>
            </a:r>
            <a:endParaRPr kumimoji="0" lang="ru-RU" altLang="ru-RU" sz="4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7" name="Объект 2"/>
          <p:cNvSpPr txBox="1">
            <a:spLocks noChangeArrowheads="1"/>
          </p:cNvSpPr>
          <p:nvPr/>
        </p:nvSpPr>
        <p:spPr>
          <a:xfrm>
            <a:off x="1524000" y="1557338"/>
            <a:ext cx="7296150" cy="322486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altLang="ru-RU" sz="2000" dirty="0">
                <a:cs typeface="Times New Roman" panose="02020603050405020304" pitchFamily="18" charset="0"/>
              </a:rPr>
              <a:t>знакомить работника с коллективным договором,</a:t>
            </a:r>
            <a:r>
              <a:rPr lang="ru-RU" altLang="ru-RU" sz="200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cs typeface="Times New Roman" panose="02020603050405020304" pitchFamily="18" charset="0"/>
              </a:rPr>
              <a:t>правилами трудового распорядка, </a:t>
            </a:r>
            <a:r>
              <a:rPr lang="ru-RU" alt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иными актами работодателя, имеющими непосредственное отношение к работе (трудовой функции) </a:t>
            </a:r>
            <a:r>
              <a:rPr lang="ru-RU" altLang="ru-RU" sz="2000" dirty="0">
                <a:cs typeface="Times New Roman" panose="02020603050405020304" pitchFamily="18" charset="0"/>
              </a:rPr>
              <a:t>работника, и в случаях, предусмотренных настоящим Кодексом, другими актами работодателя </a:t>
            </a:r>
            <a:r>
              <a:rPr lang="ru-RU" altLang="ru-RU" sz="2000" b="1" dirty="0">
                <a:cs typeface="Times New Roman" panose="02020603050405020304" pitchFamily="18" charset="0"/>
              </a:rPr>
              <a:t>лично или путем направления их посредством курьерской почтовой связи, почтовой связи, факсимильной связи, электронной почты и иных информационно-коммуникационных технологий (п.п.6) п. 2 ст. 23 ТК РК)</a:t>
            </a:r>
            <a:r>
              <a:rPr lang="ru-RU" altLang="ru-RU" sz="2000" dirty="0">
                <a:cs typeface="Times New Roman" panose="02020603050405020304" pitchFamily="18" charset="0"/>
              </a:rPr>
              <a:t>;</a:t>
            </a:r>
            <a:endParaRPr lang="ru-RU" altLang="ru-RU" sz="2000" dirty="0"/>
          </a:p>
        </p:txBody>
      </p:sp>
      <p:pic>
        <p:nvPicPr>
          <p:cNvPr id="8" name="Рисунок 7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57338"/>
            <a:ext cx="876300" cy="876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794434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 noChangeArrowheads="1"/>
          </p:cNvSpPr>
          <p:nvPr/>
        </p:nvSpPr>
        <p:spPr>
          <a:xfrm>
            <a:off x="2091559" y="692150"/>
            <a:ext cx="6225354" cy="667791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2000" b="1" dirty="0">
                <a:latin typeface="+mn-lt"/>
              </a:rPr>
              <a:t>Нормативное постановление ВС РК</a:t>
            </a:r>
          </a:p>
        </p:txBody>
      </p:sp>
      <p:sp>
        <p:nvSpPr>
          <p:cNvPr id="6" name="Объект 2"/>
          <p:cNvSpPr txBox="1">
            <a:spLocks noChangeArrowheads="1"/>
          </p:cNvSpPr>
          <p:nvPr/>
        </p:nvSpPr>
        <p:spPr>
          <a:xfrm>
            <a:off x="451946" y="1870349"/>
            <a:ext cx="8439806" cy="310301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altLang="ru-RU" sz="2000" dirty="0">
                <a:solidFill>
                  <a:srgbClr val="000000"/>
                </a:solidFill>
                <a:cs typeface="Times New Roman" panose="02020603050405020304" pitchFamily="18" charset="0"/>
              </a:rPr>
              <a:t>Расторжение трудового договора по </a:t>
            </a:r>
            <a:r>
              <a:rPr lang="ru-RU" altLang="ru-RU" sz="20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п.п</a:t>
            </a:r>
            <a:r>
              <a:rPr lang="ru-RU" altLang="ru-RU" sz="2000" dirty="0">
                <a:solidFill>
                  <a:srgbClr val="000000"/>
                </a:solidFill>
                <a:cs typeface="Times New Roman" panose="02020603050405020304" pitchFamily="18" charset="0"/>
              </a:rPr>
              <a:t>. 13) п. 1 ст. 52 Трудового кодекса не является видом дисциплинарного взыскания. </a:t>
            </a:r>
            <a:r>
              <a:rPr lang="ru-RU" altLang="ru-RU" sz="2000" b="1" dirty="0">
                <a:solidFill>
                  <a:srgbClr val="000000"/>
                </a:solidFill>
                <a:cs typeface="Times New Roman" panose="02020603050405020304" pitchFamily="18" charset="0"/>
              </a:rPr>
              <a:t>Актом работодателя должен быть регламентирован порядок проведения внутреннего расследования </a:t>
            </a:r>
            <a:r>
              <a:rPr lang="ru-RU" altLang="ru-RU" sz="2000" dirty="0">
                <a:solidFill>
                  <a:srgbClr val="000000"/>
                </a:solidFill>
                <a:cs typeface="Times New Roman" panose="02020603050405020304" pitchFamily="18" charset="0"/>
              </a:rPr>
              <a:t>для расторжения трудового договора по данному основанию, </a:t>
            </a:r>
            <a:r>
              <a:rPr lang="ru-RU" altLang="ru-RU" sz="2000" dirty="0">
                <a:solidFill>
                  <a:srgbClr val="C00000"/>
                </a:solidFill>
                <a:cs typeface="Times New Roman" panose="02020603050405020304" pitchFamily="18" charset="0"/>
              </a:rPr>
              <a:t>соблюдение которого при рассмотрении трудового спора должен проверить суд.</a:t>
            </a:r>
          </a:p>
          <a:p>
            <a:pPr algn="just"/>
            <a:r>
              <a:rPr lang="ru-RU" altLang="ru-RU" sz="2000" dirty="0">
                <a:solidFill>
                  <a:srgbClr val="000000"/>
                </a:solidFill>
                <a:cs typeface="Times New Roman" panose="02020603050405020304" pitchFamily="18" charset="0"/>
              </a:rPr>
              <a:t>Основанием для издания приказа о расторжении трудового договора по </a:t>
            </a:r>
            <a:r>
              <a:rPr lang="ru-RU" altLang="ru-RU" sz="2000" dirty="0" err="1">
                <a:solidFill>
                  <a:srgbClr val="000000"/>
                </a:solidFill>
                <a:cs typeface="Times New Roman" panose="02020603050405020304" pitchFamily="18" charset="0"/>
              </a:rPr>
              <a:t>п.п</a:t>
            </a:r>
            <a:r>
              <a:rPr lang="ru-RU" altLang="ru-RU" sz="2000" dirty="0">
                <a:solidFill>
                  <a:srgbClr val="000000"/>
                </a:solidFill>
                <a:cs typeface="Times New Roman" panose="02020603050405020304" pitchFamily="18" charset="0"/>
              </a:rPr>
              <a:t>. 13) п. 1 ст. 52 Трудового кодекса </a:t>
            </a:r>
            <a:r>
              <a:rPr lang="ru-RU" alt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является акт внутреннего расследования</a:t>
            </a:r>
            <a:r>
              <a:rPr lang="ru-RU" altLang="ru-RU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solidFill>
                  <a:srgbClr val="000000"/>
                </a:solidFill>
                <a:cs typeface="Times New Roman" panose="02020603050405020304" pitchFamily="18" charset="0"/>
              </a:rPr>
              <a:t>с указанием в нем обоснований, подтверждающих совершение работником виновных действий или бездействия.</a:t>
            </a:r>
          </a:p>
          <a:p>
            <a:endParaRPr lang="ru-RU" altLang="ru-RU" dirty="0"/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97" y="862033"/>
            <a:ext cx="853966" cy="8584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214076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 noChangeArrowheads="1"/>
          </p:cNvSpPr>
          <p:nvPr/>
        </p:nvSpPr>
        <p:spPr>
          <a:xfrm>
            <a:off x="1661799" y="569880"/>
            <a:ext cx="7014489" cy="709448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2000" b="1" dirty="0">
                <a:latin typeface="+mn-lt"/>
                <a:cs typeface="Times New Roman" panose="02020603050405020304" pitchFamily="18" charset="0"/>
              </a:rPr>
              <a:t>Трудовой кодекс от 2007 года</a:t>
            </a:r>
          </a:p>
        </p:txBody>
      </p:sp>
      <p:sp>
        <p:nvSpPr>
          <p:cNvPr id="6" name="Объект 2"/>
          <p:cNvSpPr txBox="1">
            <a:spLocks noChangeArrowheads="1"/>
          </p:cNvSpPr>
          <p:nvPr/>
        </p:nvSpPr>
        <p:spPr>
          <a:xfrm>
            <a:off x="1661800" y="1551220"/>
            <a:ext cx="6958738" cy="3236221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altLang="ru-RU" sz="3000" dirty="0">
                <a:cs typeface="Times New Roman" panose="02020603050405020304" pitchFamily="18" charset="0"/>
              </a:rPr>
              <a:t>При определении вида дисциплинарного взыскания работодатель должен учитывать содержание, характер и тяжесть совершенного дисциплинарного проступка, обстоятельства его совершения, </a:t>
            </a:r>
            <a:r>
              <a:rPr lang="ru-RU" altLang="ru-RU" sz="3000" b="1" i="1" dirty="0">
                <a:cs typeface="Times New Roman" panose="02020603050405020304" pitchFamily="18" charset="0"/>
              </a:rPr>
              <a:t>предшествующее и последующее поведение работника, отношение его к труду. </a:t>
            </a:r>
          </a:p>
          <a:p>
            <a:endParaRPr lang="ru-RU" altLang="ru-RU" dirty="0"/>
          </a:p>
        </p:txBody>
      </p:sp>
      <p:pic>
        <p:nvPicPr>
          <p:cNvPr id="8" name="Рисунок 7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60" y="1745377"/>
            <a:ext cx="885825" cy="8870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374851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51435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09371" y="658605"/>
            <a:ext cx="76830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000" b="1" dirty="0">
                <a:cs typeface="Times New Roman" panose="02020603050405020304" pitchFamily="18" charset="0"/>
              </a:rPr>
              <a:t>пункт 2 статьи 65 дополнили нормой следующего содержания:</a:t>
            </a:r>
            <a:endParaRPr lang="ru-RU" sz="2000" b="1" dirty="0"/>
          </a:p>
        </p:txBody>
      </p:sp>
      <p:sp>
        <p:nvSpPr>
          <p:cNvPr id="5" name="Объект 2"/>
          <p:cNvSpPr txBox="1">
            <a:spLocks noChangeArrowheads="1"/>
          </p:cNvSpPr>
          <p:nvPr/>
        </p:nvSpPr>
        <p:spPr>
          <a:xfrm>
            <a:off x="325821" y="1242575"/>
            <a:ext cx="8650013" cy="390092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ru-RU" altLang="ru-RU" sz="1900" dirty="0">
                <a:cs typeface="Times New Roman" panose="02020603050405020304" pitchFamily="18" charset="0"/>
              </a:rPr>
              <a:t>При определении вида дисциплинарного взыскания работодатель принимает во внимание:</a:t>
            </a:r>
          </a:p>
          <a:p>
            <a:pPr algn="l">
              <a:defRPr/>
            </a:pPr>
            <a:r>
              <a:rPr lang="ru-RU" altLang="ru-RU" sz="1900" dirty="0">
                <a:cs typeface="Times New Roman" panose="02020603050405020304" pitchFamily="18" charset="0"/>
              </a:rPr>
              <a:t>содержание; </a:t>
            </a:r>
          </a:p>
          <a:p>
            <a:pPr algn="l">
              <a:defRPr/>
            </a:pPr>
            <a:r>
              <a:rPr lang="ru-RU" altLang="ru-RU" sz="1900" dirty="0">
                <a:cs typeface="Times New Roman" panose="02020603050405020304" pitchFamily="18" charset="0"/>
              </a:rPr>
              <a:t>характер;</a:t>
            </a:r>
          </a:p>
          <a:p>
            <a:pPr algn="l">
              <a:defRPr/>
            </a:pPr>
            <a:r>
              <a:rPr lang="ru-RU" altLang="ru-RU" sz="1900" b="1" i="1" dirty="0">
                <a:cs typeface="Times New Roman" panose="02020603050405020304" pitchFamily="18" charset="0"/>
              </a:rPr>
              <a:t>тяжесть совершенного </a:t>
            </a:r>
            <a:r>
              <a:rPr lang="ru-RU" altLang="ru-RU" sz="1900" dirty="0">
                <a:cs typeface="Times New Roman" panose="02020603050405020304" pitchFamily="18" charset="0"/>
              </a:rPr>
              <a:t>дисциплинарного проступка;</a:t>
            </a:r>
          </a:p>
          <a:p>
            <a:pPr algn="l">
              <a:defRPr/>
            </a:pPr>
            <a:r>
              <a:rPr lang="ru-RU" altLang="ru-RU" sz="1900" dirty="0">
                <a:cs typeface="Times New Roman" panose="02020603050405020304" pitchFamily="18" charset="0"/>
              </a:rPr>
              <a:t>обстоятельства его совершения;</a:t>
            </a:r>
          </a:p>
          <a:p>
            <a:pPr algn="l">
              <a:defRPr/>
            </a:pPr>
            <a:r>
              <a:rPr lang="ru-RU" altLang="ru-RU" sz="1900" b="1" dirty="0">
                <a:solidFill>
                  <a:srgbClr val="C00000"/>
                </a:solidFill>
                <a:cs typeface="Times New Roman" panose="02020603050405020304" pitchFamily="18" charset="0"/>
              </a:rPr>
              <a:t>степень раскаяния работника </a:t>
            </a:r>
            <a:r>
              <a:rPr lang="ru-RU" altLang="ru-RU" sz="1900" dirty="0">
                <a:cs typeface="Times New Roman" panose="02020603050405020304" pitchFamily="18" charset="0"/>
              </a:rPr>
              <a:t>(считается, что эта</a:t>
            </a:r>
            <a:r>
              <a:rPr lang="ru-RU" sz="1900" dirty="0">
                <a:cs typeface="Times New Roman" panose="02020603050405020304" pitchFamily="18" charset="0"/>
              </a:rPr>
              <a:t> норма закрепила </a:t>
            </a:r>
            <a:r>
              <a:rPr lang="ru-RU" sz="1900" b="1" dirty="0">
                <a:cs typeface="Times New Roman" panose="02020603050405020304" pitchFamily="18" charset="0"/>
              </a:rPr>
              <a:t>принцип соразмерности наказания</a:t>
            </a:r>
            <a:r>
              <a:rPr lang="ru-RU" sz="1900" dirty="0">
                <a:cs typeface="Times New Roman" panose="02020603050405020304" pitchFamily="18" charset="0"/>
              </a:rPr>
              <a:t> дисциплинарному проступку.</a:t>
            </a:r>
            <a:r>
              <a:rPr lang="ru-RU" altLang="ru-RU" sz="1900" dirty="0">
                <a:cs typeface="Times New Roman" panose="02020603050405020304" pitchFamily="18" charset="0"/>
              </a:rPr>
              <a:t>).</a:t>
            </a:r>
          </a:p>
          <a:p>
            <a:pPr algn="l">
              <a:defRPr/>
            </a:pPr>
            <a:r>
              <a:rPr lang="ru-RU" sz="1900" i="1" dirty="0">
                <a:cs typeface="Times New Roman" panose="02020603050405020304" pitchFamily="18" charset="0"/>
              </a:rPr>
              <a:t>Важно понимать, что </a:t>
            </a:r>
            <a:r>
              <a:rPr lang="ru-RU" sz="1900" b="1" i="1" dirty="0">
                <a:cs typeface="Times New Roman" panose="02020603050405020304" pitchFamily="18" charset="0"/>
              </a:rPr>
              <a:t>степень раскаяния — понятие субъективное</a:t>
            </a:r>
            <a:r>
              <a:rPr lang="ru-RU" sz="1900" i="1" dirty="0">
                <a:cs typeface="Times New Roman" panose="02020603050405020304" pitchFamily="18" charset="0"/>
              </a:rPr>
              <a:t>. Работодатель оценивает её по своему усмотрению, но это усмотрение должно быть обоснованным и не противоречить общим принципам справедливости и соразмерности наказания. </a:t>
            </a:r>
            <a:endParaRPr lang="ru-RU" altLang="ru-RU" sz="1900" i="1" dirty="0">
              <a:cs typeface="Times New Roman" panose="02020603050405020304" pitchFamily="18" charset="0"/>
            </a:endParaRPr>
          </a:p>
          <a:p>
            <a:pPr>
              <a:defRPr/>
            </a:pPr>
            <a:endParaRPr lang="ru-RU" altLang="ru-RU" dirty="0"/>
          </a:p>
        </p:txBody>
      </p:sp>
      <p:pic>
        <p:nvPicPr>
          <p:cNvPr id="6" name="Рисунок 5" descr="Picture background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61" y="658605"/>
            <a:ext cx="642444" cy="5839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318379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 noChangeArrowheads="1"/>
          </p:cNvSpPr>
          <p:nvPr/>
        </p:nvSpPr>
        <p:spPr>
          <a:xfrm>
            <a:off x="672662" y="1161256"/>
            <a:ext cx="8021364" cy="1223963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47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altLang="ru-RU" sz="4400" b="1" i="1" dirty="0">
                <a:latin typeface="+mn-lt"/>
                <a:cs typeface="Times New Roman" panose="02020603050405020304" pitchFamily="18" charset="0"/>
              </a:rPr>
              <a:t>Степень раскаяния работника</a:t>
            </a:r>
            <a:r>
              <a:rPr lang="ru-RU" altLang="ru-RU" sz="4400" i="1" dirty="0">
                <a:latin typeface="+mn-lt"/>
                <a:cs typeface="Times New Roman" panose="02020603050405020304" pitchFamily="18" charset="0"/>
              </a:rPr>
              <a:t> — это мера того, насколько искренне и глубоко работник сожалеет о совершённом дисциплинарном проступке, признаёт свою вину и готов исправить последствия и раскаивается в содеянном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dirty="0"/>
          </a:p>
        </p:txBody>
      </p:sp>
      <p:pic>
        <p:nvPicPr>
          <p:cNvPr id="6" name="Рисунок 5" descr="Picture background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6" t="6705" r="19545" b="9897"/>
          <a:stretch/>
        </p:blipFill>
        <p:spPr bwMode="auto">
          <a:xfrm>
            <a:off x="3794234" y="2511972"/>
            <a:ext cx="1282263" cy="15765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411712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 noChangeArrowheads="1"/>
          </p:cNvSpPr>
          <p:nvPr/>
        </p:nvSpPr>
        <p:spPr>
          <a:xfrm>
            <a:off x="1460938" y="677466"/>
            <a:ext cx="7598978" cy="1223963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alt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382973" y="1737122"/>
            <a:ext cx="8569325" cy="3351302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None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/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40" y="742868"/>
            <a:ext cx="85725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97D0F81-FB21-41E6-A7C9-E8619911C0C5}"/>
              </a:ext>
            </a:extLst>
          </p:cNvPr>
          <p:cNvSpPr txBox="1"/>
          <p:nvPr/>
        </p:nvSpPr>
        <p:spPr>
          <a:xfrm>
            <a:off x="1526583" y="1009165"/>
            <a:ext cx="6393051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Степени раскаяния работника: </a:t>
            </a:r>
          </a:p>
          <a:p>
            <a:pPr algn="l">
              <a:defRPr/>
            </a:pPr>
            <a:endParaRPr lang="ru-RU" sz="1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степень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(работник сам сообщил своему руководителю о совершении дисциплинарного взыскания до того, как об этом стало известно!!!!  и добровольно устранил ошибки в работе (если это возможно));</a:t>
            </a:r>
          </a:p>
          <a:p>
            <a:pPr algn="just">
              <a:defRPr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Низкая степень (отсутствия) раскаяния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(работник отрицает вину, отказывается признавать факт совершения дисциплинарного проступка, мешает проведению служебного расследования, отказывается писать объяснительную, пытается скрыть факты нарушения трудовой дисциплины или ненадлежащего исполнения своих трудовых обязанностей).</a:t>
            </a:r>
          </a:p>
        </p:txBody>
      </p:sp>
    </p:spTree>
    <p:extLst>
      <p:ext uri="{BB962C8B-B14F-4D97-AF65-F5344CB8AC3E}">
        <p14:creationId xmlns:p14="http://schemas.microsoft.com/office/powerpoint/2010/main" val="313742907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652330" y="226417"/>
            <a:ext cx="8135938" cy="720725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2000" b="1" dirty="0">
                <a:latin typeface="+mn-lt"/>
              </a:rPr>
              <a:t>Примеры проявления раскаяния работника:</a:t>
            </a:r>
            <a:br>
              <a:rPr lang="ru-RU" sz="2000" b="1" dirty="0">
                <a:latin typeface="+mn-lt"/>
              </a:rPr>
            </a:br>
            <a:endParaRPr lang="ru-RU" sz="2000" b="1" dirty="0">
              <a:latin typeface="+mn-lt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799495" y="841772"/>
            <a:ext cx="8355013" cy="4090987"/>
          </a:xfrm>
          <a:prstGeom prst="rect">
            <a:avLst/>
          </a:prstGeom>
        </p:spPr>
        <p:txBody>
          <a:bodyPr vert="horz" lIns="68580" tIns="34290" rIns="68580" bIns="34290" rtlCol="0">
            <a:normAutofit fontScale="32500" lnSpcReduction="2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ru-RU" sz="6400" b="1" dirty="0">
                <a:cs typeface="Times New Roman" panose="02020603050405020304" pitchFamily="18" charset="0"/>
              </a:rPr>
              <a:t>Письменное признание  работником </a:t>
            </a:r>
            <a:r>
              <a:rPr lang="ru-RU" sz="6400" dirty="0">
                <a:cs typeface="Times New Roman" panose="02020603050405020304" pitchFamily="18" charset="0"/>
              </a:rPr>
              <a:t>о содеянном при написании объяснения по факту дисциплинарного проступка, в которой работник прямо указывает: </a:t>
            </a:r>
            <a:r>
              <a:rPr lang="ru-RU" sz="6400" b="1" dirty="0">
                <a:solidFill>
                  <a:srgbClr val="C00000"/>
                </a:solidFill>
                <a:cs typeface="Times New Roman" panose="02020603050405020304" pitchFamily="18" charset="0"/>
              </a:rPr>
              <a:t>Факт нарушения трудовой дисциплины признаю, в содеянном раскаиваюсь. </a:t>
            </a:r>
          </a:p>
          <a:p>
            <a:pPr algn="l">
              <a:defRPr/>
            </a:pPr>
            <a:r>
              <a:rPr lang="ru-RU" sz="6400" b="1" dirty="0">
                <a:cs typeface="Times New Roman" panose="02020603050405020304" pitchFamily="18" charset="0"/>
              </a:rPr>
              <a:t>Устранения последствий совершенного дисциплинарного взыскания </a:t>
            </a:r>
            <a:r>
              <a:rPr lang="ru-RU" sz="6400" dirty="0">
                <a:cs typeface="Times New Roman" panose="02020603050405020304" pitchFamily="18" charset="0"/>
              </a:rPr>
              <a:t>(работник остается после работы, чтобы исправить допущенную ошибку в работе).</a:t>
            </a:r>
          </a:p>
          <a:p>
            <a:pPr algn="l">
              <a:defRPr/>
            </a:pPr>
            <a:r>
              <a:rPr lang="ru-RU" sz="6400" b="1" dirty="0">
                <a:cs typeface="Times New Roman" panose="02020603050405020304" pitchFamily="18" charset="0"/>
              </a:rPr>
              <a:t>Возмещение ущерба: </a:t>
            </a:r>
            <a:r>
              <a:rPr lang="ru-RU" sz="6400" dirty="0">
                <a:cs typeface="Times New Roman" panose="02020603050405020304" pitchFamily="18" charset="0"/>
              </a:rPr>
              <a:t>Добровольное возмещение ущерба, причиненного работодателю или принимающей стороне путем написания заявления на удержание из заработной платы суммы для погашения материального ущерба.</a:t>
            </a:r>
          </a:p>
          <a:p>
            <a:pPr algn="l">
              <a:defRPr/>
            </a:pPr>
            <a:r>
              <a:rPr lang="ru-RU" sz="6400" b="1" dirty="0">
                <a:cs typeface="Times New Roman" panose="02020603050405020304" pitchFamily="18" charset="0"/>
              </a:rPr>
              <a:t>Эмоциональное состояние.</a:t>
            </a:r>
            <a:r>
              <a:rPr lang="ru-RU" sz="6400" dirty="0">
                <a:cs typeface="Times New Roman" panose="02020603050405020304" pitchFamily="18" charset="0"/>
              </a:rPr>
              <a:t> Важно учесть, испытывает ли работник искреннее сожаление, стресс или чувство вины (постоянные угрызения совести, улучшенный результат работы, чувство вины)</a:t>
            </a:r>
          </a:p>
          <a:p>
            <a:pPr algn="l">
              <a:defRPr/>
            </a:pPr>
            <a:endParaRPr lang="ru-RU" sz="64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>
              <a:defRPr/>
            </a:pPr>
            <a:endParaRPr lang="ru-RU" b="1" dirty="0"/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549" y="870347"/>
            <a:ext cx="866775" cy="866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808399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 noChangeArrowheads="1"/>
          </p:cNvSpPr>
          <p:nvPr/>
        </p:nvSpPr>
        <p:spPr>
          <a:xfrm>
            <a:off x="1434662" y="667407"/>
            <a:ext cx="7199586" cy="825062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2000" b="1" dirty="0">
                <a:latin typeface="+mn-lt"/>
              </a:rPr>
              <a:t>Совмещение должности, расширение зоны обслуживания, замещение обязанностей временно отсутствующего работника</a:t>
            </a:r>
            <a:endParaRPr lang="ru-RU" altLang="ru-RU" sz="2000" dirty="0">
              <a:latin typeface="+mn-lt"/>
            </a:endParaRPr>
          </a:p>
        </p:txBody>
      </p:sp>
      <p:sp>
        <p:nvSpPr>
          <p:cNvPr id="6" name="Объект 2"/>
          <p:cNvSpPr txBox="1">
            <a:spLocks noChangeArrowheads="1"/>
          </p:cNvSpPr>
          <p:nvPr/>
        </p:nvSpPr>
        <p:spPr>
          <a:xfrm>
            <a:off x="1434662" y="1739565"/>
            <a:ext cx="7467600" cy="2554958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altLang="ru-RU" sz="2400" b="1" dirty="0">
                <a:cs typeface="Times New Roman" panose="02020603050405020304" pitchFamily="18" charset="0"/>
              </a:rPr>
              <a:t>совмещения должностей </a:t>
            </a:r>
            <a:r>
              <a:rPr lang="ru-RU" altLang="ru-RU" sz="2400" dirty="0">
                <a:cs typeface="Times New Roman" panose="02020603050405020304" pitchFamily="18" charset="0"/>
              </a:rPr>
              <a:t>– выполнения работником наряду со своей основной работой, предусмотренной трудовым договором (должностной инструкцией), дополнительной работы </a:t>
            </a:r>
            <a:r>
              <a:rPr lang="ru-RU" altLang="ru-RU" sz="2400" b="1" dirty="0">
                <a:solidFill>
                  <a:srgbClr val="C00000"/>
                </a:solidFill>
                <a:cs typeface="Times New Roman" panose="02020603050405020304" pitchFamily="18" charset="0"/>
              </a:rPr>
              <a:t>по другой вакантной должности;</a:t>
            </a:r>
          </a:p>
          <a:p>
            <a:pPr algn="just"/>
            <a:endParaRPr lang="ru-RU" altLang="ru-RU" sz="2000" dirty="0">
              <a:cs typeface="Times New Roman" panose="02020603050405020304" pitchFamily="18" charset="0"/>
            </a:endParaRPr>
          </a:p>
          <a:p>
            <a:pPr algn="just"/>
            <a:r>
              <a:rPr lang="ru-RU" altLang="ru-RU" sz="2000" dirty="0">
                <a:cs typeface="Times New Roman" panose="02020603050405020304" pitchFamily="18" charset="0"/>
              </a:rPr>
              <a:t>32) </a:t>
            </a:r>
            <a:r>
              <a:rPr lang="ru-RU" alt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вакансия</a:t>
            </a:r>
            <a:r>
              <a:rPr lang="ru-RU" altLang="ru-RU" sz="20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cs typeface="Times New Roman" panose="02020603050405020304" pitchFamily="18" charset="0"/>
              </a:rPr>
              <a:t>- свободное рабочее место (должность) у работодателя (</a:t>
            </a:r>
            <a:r>
              <a:rPr lang="ru-RU" altLang="ru-RU" sz="2000" dirty="0" err="1">
                <a:cs typeface="Times New Roman" panose="02020603050405020304" pitchFamily="18" charset="0"/>
              </a:rPr>
              <a:t>пп</a:t>
            </a:r>
            <a:r>
              <a:rPr lang="ru-RU" altLang="ru-RU" sz="2000" dirty="0">
                <a:cs typeface="Times New Roman" panose="02020603050405020304" pitchFamily="18" charset="0"/>
              </a:rPr>
              <a:t>. 32) п. 1 ст. 1 СК РК);</a:t>
            </a:r>
          </a:p>
          <a:p>
            <a:endParaRPr lang="ru-RU" altLang="ru-RU" sz="2400" dirty="0"/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62" y="1766313"/>
            <a:ext cx="801414" cy="866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397248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 noChangeArrowheads="1"/>
          </p:cNvSpPr>
          <p:nvPr/>
        </p:nvSpPr>
        <p:spPr>
          <a:xfrm>
            <a:off x="3605048" y="773619"/>
            <a:ext cx="3074276" cy="472965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2000" b="1" dirty="0">
                <a:latin typeface="+mn-lt"/>
                <a:cs typeface="Times New Roman" panose="02020603050405020304" pitchFamily="18" charset="0"/>
              </a:rPr>
              <a:t>Трудовой кодекс РК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227083" y="1487952"/>
            <a:ext cx="7677150" cy="333424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sz="2000" dirty="0">
                <a:cs typeface="Times New Roman" panose="02020603050405020304" pitchFamily="18" charset="0"/>
              </a:rPr>
              <a:t>Квалификационные требования к работникам и сложность определенных видов работ </a:t>
            </a:r>
            <a:r>
              <a:rPr 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устанавливаются на основе профессиональных стандартов,</a:t>
            </a:r>
            <a:r>
              <a:rPr lang="ru-RU" sz="2000" dirty="0">
                <a:cs typeface="Times New Roman" panose="02020603050405020304" pitchFamily="18" charset="0"/>
              </a:rPr>
              <a:t> а при их отсутствии на основе </a:t>
            </a:r>
            <a:r>
              <a:rPr lang="ru-RU" sz="2000" b="1" dirty="0">
                <a:cs typeface="Times New Roman" panose="02020603050405020304" pitchFamily="18" charset="0"/>
              </a:rPr>
              <a:t>Единого тарифно-квалификационного справочника </a:t>
            </a:r>
            <a:r>
              <a:rPr lang="ru-RU" sz="2000" dirty="0">
                <a:cs typeface="Times New Roman" panose="02020603050405020304" pitchFamily="18" charset="0"/>
              </a:rPr>
              <a:t>работ и профессий рабочих, </a:t>
            </a:r>
            <a:r>
              <a:rPr lang="ru-RU" sz="2000" b="1" dirty="0">
                <a:cs typeface="Times New Roman" panose="02020603050405020304" pitchFamily="18" charset="0"/>
              </a:rPr>
              <a:t>Квалификационного справочника должностей </a:t>
            </a:r>
            <a:r>
              <a:rPr lang="ru-RU" sz="2000" dirty="0">
                <a:cs typeface="Times New Roman" panose="02020603050405020304" pitchFamily="18" charset="0"/>
              </a:rPr>
              <a:t>руководителей, специалистов и других служащих, тарифно-квалификационных характеристик профессий рабочих и типовых квалификационных характеристик должностей руководителей, специалистов и других служащих организаций (п.8 ст. 101 ТК РК).</a:t>
            </a:r>
          </a:p>
          <a:p>
            <a:pPr>
              <a:defRPr/>
            </a:pPr>
            <a:endParaRPr lang="ru-RU" dirty="0"/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28" y="1583244"/>
            <a:ext cx="809625" cy="809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447971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 noChangeArrowheads="1"/>
          </p:cNvSpPr>
          <p:nvPr/>
        </p:nvSpPr>
        <p:spPr>
          <a:xfrm>
            <a:off x="1923393" y="649301"/>
            <a:ext cx="7099738" cy="1087821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2000" b="1" dirty="0">
                <a:latin typeface="+mn-lt"/>
                <a:cs typeface="Times New Roman" panose="02020603050405020304" pitchFamily="18" charset="0"/>
              </a:rPr>
              <a:t>Совмещение должности, расширение зоны обслуживания, замещение обязанностей временно отсутствующего работника</a:t>
            </a:r>
            <a:endParaRPr lang="ru-RU" altLang="ru-RU" sz="2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823543" y="2030278"/>
            <a:ext cx="6968359" cy="196365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расширения зон обслуживания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выполнения работником наряду со своей основной работой, предусмотренной трудовым договором (должностной инструкцией), </a:t>
            </a:r>
            <a:r>
              <a:rPr lang="ru-RU" alt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дополнительной работы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установленной продолжительности рабочего дня (смены);</a:t>
            </a:r>
            <a:b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/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74" y="2375441"/>
            <a:ext cx="945595" cy="8990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183465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Объект 2"/>
          <p:cNvSpPr txBox="1">
            <a:spLocks noChangeArrowheads="1"/>
          </p:cNvSpPr>
          <p:nvPr/>
        </p:nvSpPr>
        <p:spPr bwMode="auto">
          <a:xfrm>
            <a:off x="861847" y="970659"/>
            <a:ext cx="8035721" cy="3843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 defTabSz="914400">
              <a:buNone/>
              <a:defRPr/>
            </a:pPr>
            <a:r>
              <a:rPr lang="ru-RU" altLang="ru-RU" sz="2000" b="1" kern="0" dirty="0">
                <a:cs typeface="Times New Roman" panose="02020603050405020304" pitchFamily="18" charset="0"/>
              </a:rPr>
              <a:t>исполнения (замещения) обязанностей временно отсутствующего работника </a:t>
            </a:r>
            <a:r>
              <a:rPr lang="ru-RU" altLang="ru-RU" sz="2000" kern="0" dirty="0">
                <a:cs typeface="Times New Roman" panose="02020603050405020304" pitchFamily="18" charset="0"/>
              </a:rPr>
              <a:t>– выполнения работником наряду со своей основной работой, предусмотренной трудовым договором (должностной инструкцией), дополнительной работы </a:t>
            </a:r>
            <a:r>
              <a:rPr lang="ru-RU" altLang="ru-RU" sz="2000" b="1" kern="0" dirty="0">
                <a:cs typeface="Times New Roman" panose="02020603050405020304" pitchFamily="18" charset="0"/>
              </a:rPr>
              <a:t>как по другой, так и по такой же должности.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938048" y="2632472"/>
            <a:ext cx="7959520" cy="231015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</a:rPr>
              <a:t>Следует разграничивать особенности исполнения (замещения) обязанностей временно отсутствующего работника без освобождения от основной работы, поскольку замещение допускается </a:t>
            </a:r>
            <a:r>
              <a:rPr lang="ru-RU" sz="2000" dirty="0">
                <a:solidFill>
                  <a:srgbClr val="C00000"/>
                </a:solidFill>
              </a:rPr>
              <a:t>в двух случаях</a:t>
            </a:r>
            <a:r>
              <a:rPr lang="ru-RU" sz="2000" dirty="0">
                <a:solidFill>
                  <a:schemeClr val="tx1"/>
                </a:solidFill>
              </a:rPr>
              <a:t>: выполнение дополнительной работы </a:t>
            </a:r>
            <a:r>
              <a:rPr lang="ru-RU" sz="2000" dirty="0">
                <a:solidFill>
                  <a:srgbClr val="C00000"/>
                </a:solidFill>
              </a:rPr>
              <a:t>как по другой должности</a:t>
            </a:r>
            <a:r>
              <a:rPr lang="ru-RU" sz="2000" dirty="0">
                <a:solidFill>
                  <a:schemeClr val="tx1"/>
                </a:solidFill>
              </a:rPr>
              <a:t>, так и </a:t>
            </a:r>
            <a:r>
              <a:rPr lang="ru-RU" sz="2000" dirty="0">
                <a:solidFill>
                  <a:srgbClr val="C00000"/>
                </a:solidFill>
              </a:rPr>
              <a:t>по такой же должности </a:t>
            </a:r>
            <a:r>
              <a:rPr lang="ru-RU" sz="2000" dirty="0">
                <a:solidFill>
                  <a:schemeClr val="tx1"/>
                </a:solidFill>
              </a:rPr>
              <a:t>замещающего работника. </a:t>
            </a:r>
          </a:p>
          <a:p>
            <a:endParaRPr lang="ru-RU" dirty="0"/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125231"/>
            <a:ext cx="785648" cy="7669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068857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Объект 2"/>
          <p:cNvSpPr txBox="1">
            <a:spLocks noChangeArrowheads="1"/>
          </p:cNvSpPr>
          <p:nvPr/>
        </p:nvSpPr>
        <p:spPr>
          <a:xfrm>
            <a:off x="1340405" y="1177508"/>
            <a:ext cx="7519816" cy="3481004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altLang="ru-RU" sz="2400" b="1" dirty="0">
                <a:cs typeface="Times New Roman" panose="02020603050405020304" pitchFamily="18" charset="0"/>
              </a:rPr>
              <a:t>исполнения (замещения) обязанностей временно отсутствующего работника </a:t>
            </a:r>
            <a:r>
              <a:rPr lang="ru-RU" altLang="ru-RU" sz="2400" dirty="0">
                <a:cs typeface="Times New Roman" panose="02020603050405020304" pitchFamily="18" charset="0"/>
              </a:rPr>
              <a:t>– выполнения работником наряду со своей основной работой, предусмотренной трудовым договором (должностной инструкцией), дополнительной работы </a:t>
            </a:r>
            <a:r>
              <a:rPr lang="ru-RU" altLang="ru-RU" sz="2400" b="1" dirty="0">
                <a:cs typeface="Times New Roman" panose="02020603050405020304" pitchFamily="18" charset="0"/>
              </a:rPr>
              <a:t>как по другой, так и по такой же должности.</a:t>
            </a:r>
          </a:p>
          <a:p>
            <a:pPr algn="l">
              <a:defRPr/>
            </a:pPr>
            <a:endParaRPr lang="ru-RU" altLang="ru-RU" sz="2000" b="1" dirty="0"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ru-RU" sz="2000" strike="sngStrike" dirty="0"/>
              <a:t>Доплата работникам за исполнение (замещение) обязанностей временно отсутствующего работника не производится в случае, если замещение временно отсутствующего работника </a:t>
            </a:r>
            <a:r>
              <a:rPr lang="ru-RU" sz="2000" b="1" strike="sngStrike" dirty="0"/>
              <a:t>входит в должностные обязанности </a:t>
            </a:r>
            <a:r>
              <a:rPr lang="ru-RU" sz="2000" strike="sngStrike" dirty="0"/>
              <a:t>замещающего работника.</a:t>
            </a:r>
            <a:endParaRPr lang="ru-RU" sz="2000" dirty="0"/>
          </a:p>
          <a:p>
            <a:pPr>
              <a:defRPr/>
            </a:pPr>
            <a:endParaRPr lang="ru-RU" dirty="0"/>
          </a:p>
        </p:txBody>
      </p:sp>
      <p:pic>
        <p:nvPicPr>
          <p:cNvPr id="6" name="Рисунок 5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05" y="1177508"/>
            <a:ext cx="945595" cy="8990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928295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 noChangeArrowheads="1"/>
          </p:cNvSpPr>
          <p:nvPr/>
        </p:nvSpPr>
        <p:spPr>
          <a:xfrm>
            <a:off x="1261241" y="649301"/>
            <a:ext cx="7761890" cy="1087821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2000" b="1" dirty="0">
                <a:latin typeface="+mn-lt"/>
                <a:cs typeface="Times New Roman" panose="02020603050405020304" pitchFamily="18" charset="0"/>
              </a:rPr>
              <a:t>Совмещение должности, расширение зоны обслуживания, замещение обязанностей временно отсутствующего работника</a:t>
            </a:r>
            <a:endParaRPr lang="ru-RU" altLang="ru-RU" sz="2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6" name="Объект 2"/>
          <p:cNvSpPr txBox="1">
            <a:spLocks noChangeArrowheads="1"/>
          </p:cNvSpPr>
          <p:nvPr/>
        </p:nvSpPr>
        <p:spPr>
          <a:xfrm>
            <a:off x="1261240" y="1981200"/>
            <a:ext cx="7425559" cy="2191407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altLang="ru-RU" sz="2400" dirty="0">
                <a:cs typeface="Times New Roman" panose="02020603050405020304" pitchFamily="18" charset="0"/>
              </a:rPr>
              <a:t>Работникам, выполняющим в одной и той же организации наряду со своей основной работой, обусловленной трудовым договором, дополнительную работу по другой или такой же должности либо обязанности временно отсутствующего работника без освобождения от своей основной работы, </a:t>
            </a:r>
            <a:r>
              <a:rPr lang="ru-RU" altLang="ru-RU" sz="2400" b="1" dirty="0">
                <a:solidFill>
                  <a:srgbClr val="C00000"/>
                </a:solidFill>
                <a:cs typeface="Times New Roman" panose="02020603050405020304" pitchFamily="18" charset="0"/>
              </a:rPr>
              <a:t>производится доплата</a:t>
            </a:r>
            <a:r>
              <a:rPr lang="ru-RU" altLang="ru-RU" sz="2000" b="1" dirty="0">
                <a:solidFill>
                  <a:srgbClr val="C00000"/>
                </a:solidFill>
              </a:rPr>
              <a:t>.</a:t>
            </a:r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17" y="2071687"/>
            <a:ext cx="716346" cy="797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653817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Объект 2"/>
          <p:cNvSpPr txBox="1">
            <a:spLocks noChangeArrowheads="1"/>
          </p:cNvSpPr>
          <p:nvPr/>
        </p:nvSpPr>
        <p:spPr>
          <a:xfrm>
            <a:off x="1502978" y="987972"/>
            <a:ext cx="7317171" cy="393087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altLang="ru-RU" sz="2000" dirty="0"/>
              <a:t>Под </a:t>
            </a:r>
            <a:r>
              <a:rPr lang="ru-RU" altLang="ru-RU" sz="2000" b="1" dirty="0"/>
              <a:t>доплатами</a:t>
            </a:r>
            <a:r>
              <a:rPr lang="ru-RU" altLang="ru-RU" sz="2000" dirty="0"/>
              <a:t> следует понимать денежные выплаты, при помощи которых компенсируются дополнительные затраты труда работников либо как денежные выплаты, доплачиваемые сверх установленного норматива, тарифных ставок (окладов) в связи с особыми условиями работы.</a:t>
            </a:r>
          </a:p>
          <a:p>
            <a:pPr algn="just">
              <a:buFont typeface="Wingdings" panose="05000000000000000000" pitchFamily="2" charset="2"/>
              <a:buNone/>
              <a:defRPr/>
            </a:pPr>
            <a:endParaRPr lang="ru-RU" altLang="ru-RU" sz="2000" dirty="0"/>
          </a:p>
          <a:p>
            <a:pPr algn="just">
              <a:defRPr/>
            </a:pPr>
            <a:r>
              <a:rPr lang="ru-RU" altLang="ru-RU" sz="2000" dirty="0"/>
              <a:t>Под </a:t>
            </a:r>
            <a:r>
              <a:rPr lang="ru-RU" altLang="ru-RU" sz="2000" b="1" dirty="0"/>
              <a:t>надбавками</a:t>
            </a:r>
            <a:r>
              <a:rPr lang="ru-RU" altLang="ru-RU" sz="2000" dirty="0"/>
              <a:t> следует понимать денежные выплаты, систематически начисляемые работникам сверх их ставок (окладов). При этом, в этих случаях на работника не возлагаются какие-либо дополнительные трудовые функции либо она связана со стимулированием труда работников, с высоким качеством работы.</a:t>
            </a:r>
          </a:p>
          <a:p>
            <a:pPr>
              <a:defRPr/>
            </a:pPr>
            <a:endParaRPr lang="ru-RU" altLang="ru-RU" dirty="0"/>
          </a:p>
        </p:txBody>
      </p:sp>
      <p:pic>
        <p:nvPicPr>
          <p:cNvPr id="6" name="Рисунок 5" descr="Picture background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38" r="19010"/>
          <a:stretch/>
        </p:blipFill>
        <p:spPr bwMode="auto">
          <a:xfrm>
            <a:off x="267274" y="1117688"/>
            <a:ext cx="968430" cy="83049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1371651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606" y="0"/>
            <a:ext cx="9956798" cy="5600699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 noChangeArrowheads="1"/>
          </p:cNvSpPr>
          <p:nvPr/>
        </p:nvSpPr>
        <p:spPr>
          <a:xfrm>
            <a:off x="1439916" y="649301"/>
            <a:ext cx="7761890" cy="1087821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2000" b="1" dirty="0">
                <a:latin typeface="+mn-lt"/>
                <a:cs typeface="Times New Roman" panose="02020603050405020304" pitchFamily="18" charset="0"/>
              </a:rPr>
              <a:t>Совмещение должности, расширение зоны обслуживания, замещение обязанностей временно отсутствующего работника</a:t>
            </a:r>
            <a:endParaRPr lang="ru-RU" altLang="ru-RU" sz="2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429406" y="1981200"/>
            <a:ext cx="7660350" cy="2404820"/>
          </a:xfrm>
          <a:prstGeom prst="rect">
            <a:avLst/>
          </a:prstGeom>
        </p:spPr>
        <p:txBody>
          <a:bodyPr vert="horz" lIns="68580" tIns="34290" rIns="68580" bIns="34290" rtlCol="0">
            <a:normAutofit fontScale="55000" lnSpcReduction="2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sz="4400" b="1" dirty="0">
                <a:cs typeface="Times New Roman" panose="02020603050405020304" pitchFamily="18" charset="0"/>
              </a:rPr>
              <a:t>Размеры доплат </a:t>
            </a:r>
            <a:r>
              <a:rPr lang="ru-RU" sz="4400" dirty="0">
                <a:cs typeface="Times New Roman" panose="02020603050405020304" pitchFamily="18" charset="0"/>
              </a:rPr>
              <a:t>за совмещение должностей, расширение зоны обслуживания или исполнение (замещение) обязанностей временно отсутствующего работника устанавливаются работодателем </a:t>
            </a:r>
            <a:r>
              <a:rPr lang="ru-RU" sz="4400" b="1" dirty="0">
                <a:solidFill>
                  <a:srgbClr val="C00000"/>
                </a:solidFill>
                <a:cs typeface="Times New Roman" panose="02020603050405020304" pitchFamily="18" charset="0"/>
              </a:rPr>
              <a:t>по соглашению с работником</a:t>
            </a:r>
            <a:r>
              <a:rPr lang="ru-RU" sz="4400" dirty="0">
                <a:cs typeface="Times New Roman" panose="02020603050405020304" pitchFamily="18" charset="0"/>
              </a:rPr>
              <a:t> </a:t>
            </a:r>
            <a:r>
              <a:rPr lang="ru-RU" sz="4400" b="1" dirty="0">
                <a:cs typeface="Times New Roman" panose="02020603050405020304" pitchFamily="18" charset="0"/>
              </a:rPr>
              <a:t>исходя из объема выполняемой работы</a:t>
            </a:r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03" y="1834343"/>
            <a:ext cx="990600" cy="99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09340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 noChangeArrowheads="1"/>
          </p:cNvSpPr>
          <p:nvPr/>
        </p:nvSpPr>
        <p:spPr>
          <a:xfrm>
            <a:off x="457200" y="457200"/>
            <a:ext cx="8229600" cy="825062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000" b="1" dirty="0">
                <a:latin typeface="+mn-lt"/>
                <a:cs typeface="Times New Roman" panose="02020603050405020304" pitchFamily="18" charset="0"/>
              </a:rPr>
              <a:t>Досрочный отказ сторон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142999" y="1666834"/>
            <a:ext cx="7717221" cy="256452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sz="2000" dirty="0">
                <a:cs typeface="Times New Roman" panose="02020603050405020304" pitchFamily="18" charset="0"/>
              </a:rPr>
              <a:t>Работник имеет право </a:t>
            </a:r>
            <a:r>
              <a:rPr lang="ru-RU" sz="2000" b="1" dirty="0">
                <a:cs typeface="Times New Roman" panose="02020603050405020304" pitchFamily="18" charset="0"/>
              </a:rPr>
              <a:t>отказаться от выполнения </a:t>
            </a:r>
            <a:r>
              <a:rPr lang="ru-RU" sz="2000" dirty="0">
                <a:cs typeface="Times New Roman" panose="02020603050405020304" pitchFamily="18" charset="0"/>
              </a:rPr>
              <a:t>дополнительной работы, а работодатель – </a:t>
            </a:r>
            <a:r>
              <a:rPr lang="ru-RU" sz="2000" b="1" dirty="0">
                <a:cs typeface="Times New Roman" panose="02020603050405020304" pitchFamily="18" charset="0"/>
              </a:rPr>
              <a:t>отменить поручение </a:t>
            </a:r>
            <a:r>
              <a:rPr lang="ru-RU" sz="2000" dirty="0">
                <a:cs typeface="Times New Roman" panose="02020603050405020304" pitchFamily="18" charset="0"/>
              </a:rPr>
              <a:t>о ее выполнении, уведомив об этом другую сторону в письменной форме не позднее чем за три рабочих дня до прекращения дополнительной работы.</a:t>
            </a:r>
          </a:p>
          <a:p>
            <a:pPr algn="just">
              <a:defRPr/>
            </a:pPr>
            <a:endParaRPr lang="ru-RU" sz="2000" dirty="0"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2000" dirty="0">
                <a:cs typeface="Times New Roman" panose="02020603050405020304" pitchFamily="18" charset="0"/>
              </a:rPr>
              <a:t>При досрочной отмене поручения или отказе от выполнения дополнительной работы работником работодатель обязан выплатить работнику </a:t>
            </a:r>
            <a:r>
              <a:rPr lang="ru-RU" sz="2000" b="1" dirty="0">
                <a:cs typeface="Times New Roman" panose="02020603050405020304" pitchFamily="18" charset="0"/>
              </a:rPr>
              <a:t>заработную плату (ДОПЛАТУ) за отработанный период</a:t>
            </a:r>
            <a:r>
              <a:rPr lang="ru-RU" sz="2000" dirty="0">
                <a:cs typeface="Times New Roman" panose="02020603050405020304" pitchFamily="18" charset="0"/>
              </a:rPr>
              <a:t>.</a:t>
            </a:r>
          </a:p>
          <a:p>
            <a:pPr>
              <a:defRPr/>
            </a:pPr>
            <a:endParaRPr lang="ru-RU" dirty="0"/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49" y="1737122"/>
            <a:ext cx="876300" cy="933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081016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 noChangeArrowheads="1"/>
          </p:cNvSpPr>
          <p:nvPr/>
        </p:nvSpPr>
        <p:spPr>
          <a:xfrm>
            <a:off x="1400175" y="722243"/>
            <a:ext cx="7579382" cy="1391480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ru-RU" sz="2400" dirty="0">
                <a:latin typeface="+mn-lt"/>
              </a:rPr>
              <a:t>    </a:t>
            </a:r>
            <a:r>
              <a:rPr lang="en-US" altLang="ru-RU" sz="1900" dirty="0">
                <a:latin typeface="+mn-lt"/>
              </a:rPr>
              <a:t> </a:t>
            </a:r>
            <a:r>
              <a:rPr lang="ru-RU" altLang="ru-RU" sz="1900" dirty="0">
                <a:latin typeface="+mn-lt"/>
              </a:rPr>
              <a:t> </a:t>
            </a:r>
            <a:r>
              <a:rPr lang="ru-RU" altLang="ru-RU" sz="1900" dirty="0" smtClean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</a:t>
            </a:r>
            <a:r>
              <a:rPr lang="ru-RU" altLang="ru-RU" sz="19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. </a:t>
            </a:r>
            <a:r>
              <a:rPr lang="ru-RU" altLang="ru-RU" sz="19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Трудовой договор должен содержать:</a:t>
            </a:r>
            <a:r>
              <a:rPr lang="ru-RU" altLang="ru-RU" sz="19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/>
            </a:r>
            <a:br>
              <a:rPr lang="ru-RU" altLang="ru-RU" sz="19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</a:br>
            <a:r>
              <a:rPr lang="ru-RU" altLang="ru-RU" sz="1900" i="1" dirty="0">
                <a:latin typeface="+mn-lt"/>
                <a:cs typeface="Times New Roman" panose="02020603050405020304" pitchFamily="18" charset="0"/>
              </a:rPr>
              <a:t>-порядок </a:t>
            </a:r>
            <a:r>
              <a:rPr lang="ru-RU" altLang="ru-RU" sz="1900" b="1" i="1" dirty="0">
                <a:latin typeface="+mn-lt"/>
                <a:cs typeface="Times New Roman" panose="02020603050405020304" pitchFamily="18" charset="0"/>
              </a:rPr>
              <a:t>изменения </a:t>
            </a:r>
            <a:r>
              <a:rPr lang="ru-RU" altLang="ru-RU" sz="1900" i="1" dirty="0">
                <a:latin typeface="+mn-lt"/>
                <a:cs typeface="Times New Roman" panose="02020603050405020304" pitchFamily="18" charset="0"/>
              </a:rPr>
              <a:t>и прекращения трудового договора (пп.11) п.1 ст.28 ТК РК);</a:t>
            </a:r>
            <a:br>
              <a:rPr lang="ru-RU" altLang="ru-RU" sz="1900" i="1" dirty="0">
                <a:latin typeface="+mn-lt"/>
                <a:cs typeface="Times New Roman" panose="02020603050405020304" pitchFamily="18" charset="0"/>
              </a:rPr>
            </a:br>
            <a:r>
              <a:rPr lang="ru-RU" altLang="ru-RU" sz="1900" i="1" dirty="0">
                <a:latin typeface="+mn-lt"/>
                <a:cs typeface="Times New Roman" panose="02020603050405020304" pitchFamily="18" charset="0"/>
              </a:rPr>
              <a:t>Условия </a:t>
            </a:r>
            <a:r>
              <a:rPr lang="ru-RU" altLang="ru-RU" sz="1900" b="1" i="1" dirty="0">
                <a:latin typeface="+mn-lt"/>
                <a:cs typeface="Times New Roman" panose="02020603050405020304" pitchFamily="18" charset="0"/>
              </a:rPr>
              <a:t>трудовых договоров не могут быть изменены </a:t>
            </a:r>
            <a:r>
              <a:rPr lang="ru-RU" altLang="ru-RU" sz="1900" i="1" dirty="0">
                <a:latin typeface="+mn-lt"/>
                <a:cs typeface="Times New Roman" panose="02020603050405020304" pitchFamily="18" charset="0"/>
              </a:rPr>
              <a:t>в одностороннем порядке, за исключением случаев, предусмотренных Кодексом (п.3 ст.10 ТК РК</a:t>
            </a:r>
            <a:r>
              <a:rPr lang="ru-RU" altLang="ru-RU" sz="1900" i="1" dirty="0" smtClean="0">
                <a:latin typeface="+mn-lt"/>
                <a:cs typeface="Times New Roman" panose="02020603050405020304" pitchFamily="18" charset="0"/>
              </a:rPr>
              <a:t>).</a:t>
            </a:r>
            <a:endParaRPr lang="ru-RU" alt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2"/>
          <p:cNvSpPr txBox="1">
            <a:spLocks noChangeArrowheads="1"/>
          </p:cNvSpPr>
          <p:nvPr/>
        </p:nvSpPr>
        <p:spPr>
          <a:xfrm>
            <a:off x="998482" y="2426405"/>
            <a:ext cx="7981075" cy="2585928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/>
            <a:r>
              <a:rPr lang="ru-RU" altLang="ru-RU" sz="2000" dirty="0">
                <a:cs typeface="Times New Roman" panose="02020603050405020304" pitchFamily="18" charset="0"/>
              </a:rPr>
              <a:t>Внесение изменений и дополнений в трудовой договор, осуществляется сторонами в письменной форме в виде дополнительного соглашения.</a:t>
            </a:r>
          </a:p>
          <a:p>
            <a:pPr lvl="1" algn="just"/>
            <a:r>
              <a:rPr lang="ru-RU" altLang="ru-RU" sz="2000" dirty="0">
                <a:cs typeface="Times New Roman" panose="02020603050405020304" pitchFamily="18" charset="0"/>
              </a:rPr>
              <a:t>Уведомление </a:t>
            </a:r>
            <a:r>
              <a:rPr lang="ru-RU" altLang="ru-RU" sz="2000" b="1" dirty="0">
                <a:cs typeface="Times New Roman" panose="02020603050405020304" pitchFamily="18" charset="0"/>
              </a:rPr>
              <a:t>об изменении условий трудового договора </a:t>
            </a:r>
            <a:r>
              <a:rPr lang="ru-RU" altLang="ru-RU" sz="2000" dirty="0">
                <a:cs typeface="Times New Roman" panose="02020603050405020304" pitchFamily="18" charset="0"/>
              </a:rPr>
              <a:t>подается одной из сторон трудового договора и рассматривается другой стороной в течение пяти рабочих дней со дня его подачи. Сторона, получившая уведомление об изменении условий трудового договора, обязана в установленный срок сообщить другой стороне о принятом решении (п. 2 ст. 33 ТК РК).</a:t>
            </a:r>
          </a:p>
          <a:p>
            <a:endParaRPr lang="ru-RU" altLang="ru-RU" dirty="0"/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1012879"/>
            <a:ext cx="885825" cy="885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257850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5" descr="https://cdn0.iconfinder.com/data/icons/money-1-2/66/19-102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05" y="2513002"/>
            <a:ext cx="1019229" cy="961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26740" y="697091"/>
            <a:ext cx="703541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800" b="1" dirty="0">
                <a:ea typeface="Helvetica Neue" panose="02000503000000020004" pitchFamily="2" charset="0"/>
                <a:cs typeface="Helvetica Neue" panose="02000503000000020004" pitchFamily="2" charset="0"/>
              </a:rPr>
              <a:t>Методические рекомендации</a:t>
            </a:r>
            <a:br>
              <a:rPr lang="ru-RU" sz="1800" b="1" dirty="0"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ru-RU" sz="1800" b="1" dirty="0">
                <a:ea typeface="Helvetica Neue" panose="02000503000000020004" pitchFamily="2" charset="0"/>
                <a:cs typeface="Helvetica Neue" panose="02000503000000020004" pitchFamily="2" charset="0"/>
              </a:rPr>
              <a:t>по разработке системы оплаты труда работников </a:t>
            </a:r>
            <a:br>
              <a:rPr lang="ru-RU" sz="1800" b="1" dirty="0"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ru-RU" sz="1800" b="1" dirty="0">
                <a:ea typeface="Helvetica Neue" panose="02000503000000020004" pitchFamily="2" charset="0"/>
                <a:cs typeface="Helvetica Neue" panose="02000503000000020004" pitchFamily="2" charset="0"/>
              </a:rPr>
              <a:t>организаций частной формы собственности от 21 февраля 2022 года</a:t>
            </a:r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1604075" y="1883044"/>
            <a:ext cx="7119239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Соглашение с работником о размере доплаты исходя из объема выполняемой работы, в случаях, указанных в статье 111 Кодекса, оформляется 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дополнительным соглашением к трудовому договору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34156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 noChangeArrowheads="1"/>
          </p:cNvSpPr>
          <p:nvPr/>
        </p:nvSpPr>
        <p:spPr>
          <a:xfrm>
            <a:off x="1359945" y="697557"/>
            <a:ext cx="7330966" cy="783021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2000" b="1" dirty="0">
                <a:latin typeface="+mn-lt"/>
                <a:cs typeface="Times New Roman" panose="02020603050405020304" pitchFamily="18" charset="0"/>
              </a:rPr>
              <a:t>Приказ </a:t>
            </a:r>
            <a:r>
              <a:rPr lang="ru-RU" altLang="ru-RU" sz="2000" b="1" dirty="0" err="1">
                <a:latin typeface="+mn-lt"/>
                <a:cs typeface="Times New Roman" panose="02020603050405020304" pitchFamily="18" charset="0"/>
              </a:rPr>
              <a:t>и.о</a:t>
            </a:r>
            <a:r>
              <a:rPr lang="ru-RU" altLang="ru-RU" sz="2000" b="1" dirty="0">
                <a:latin typeface="+mn-lt"/>
                <a:cs typeface="Times New Roman" panose="02020603050405020304" pitchFamily="18" charset="0"/>
              </a:rPr>
              <a:t>. Министра здравоохранения РК от 15 октября 2020 года № ҚР ДСМ-131/2020</a:t>
            </a:r>
          </a:p>
        </p:txBody>
      </p:sp>
      <p:sp>
        <p:nvSpPr>
          <p:cNvPr id="6" name="Объект 2"/>
          <p:cNvSpPr txBox="1">
            <a:spLocks noChangeArrowheads="1"/>
          </p:cNvSpPr>
          <p:nvPr/>
        </p:nvSpPr>
        <p:spPr>
          <a:xfrm>
            <a:off x="1355834" y="1836549"/>
            <a:ext cx="7330966" cy="2420141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altLang="ru-RU" sz="2400" dirty="0">
                <a:cs typeface="Times New Roman" panose="02020603050405020304" pitchFamily="18" charset="0"/>
              </a:rPr>
              <a:t>Обязательные предварительные, </a:t>
            </a:r>
            <a:r>
              <a:rPr lang="ru-RU" altLang="ru-RU" sz="2400" b="1" dirty="0">
                <a:cs typeface="Times New Roman" panose="02020603050405020304" pitchFamily="18" charset="0"/>
              </a:rPr>
              <a:t>периодические, </a:t>
            </a:r>
            <a:r>
              <a:rPr lang="ru-RU" altLang="ru-RU" sz="2400" dirty="0" err="1">
                <a:cs typeface="Times New Roman" panose="02020603050405020304" pitchFamily="18" charset="0"/>
              </a:rPr>
              <a:t>предсменные</a:t>
            </a:r>
            <a:r>
              <a:rPr lang="ru-RU" altLang="ru-RU" sz="2400" dirty="0">
                <a:cs typeface="Times New Roman" panose="02020603050405020304" pitchFamily="18" charset="0"/>
              </a:rPr>
              <a:t> (</a:t>
            </a:r>
            <a:r>
              <a:rPr lang="ru-RU" altLang="ru-RU" sz="2400" dirty="0" err="1">
                <a:cs typeface="Times New Roman" panose="02020603050405020304" pitchFamily="18" charset="0"/>
              </a:rPr>
              <a:t>предрейсовые</a:t>
            </a:r>
            <a:r>
              <a:rPr lang="ru-RU" altLang="ru-RU" sz="2400" dirty="0">
                <a:cs typeface="Times New Roman" panose="02020603050405020304" pitchFamily="18" charset="0"/>
              </a:rPr>
              <a:t>), </a:t>
            </a:r>
            <a:r>
              <a:rPr lang="ru-RU" altLang="ru-RU" sz="2400" dirty="0" err="1">
                <a:cs typeface="Times New Roman" panose="02020603050405020304" pitchFamily="18" charset="0"/>
              </a:rPr>
              <a:t>послесменные</a:t>
            </a:r>
            <a:r>
              <a:rPr lang="ru-RU" altLang="ru-RU" sz="2400" dirty="0">
                <a:cs typeface="Times New Roman" panose="02020603050405020304" pitchFamily="18" charset="0"/>
              </a:rPr>
              <a:t> (</a:t>
            </a:r>
            <a:r>
              <a:rPr lang="ru-RU" altLang="ru-RU" sz="2400" dirty="0" err="1">
                <a:cs typeface="Times New Roman" panose="02020603050405020304" pitchFamily="18" charset="0"/>
              </a:rPr>
              <a:t>послерейсовые</a:t>
            </a:r>
            <a:r>
              <a:rPr lang="ru-RU" altLang="ru-RU" sz="2400" dirty="0">
                <a:cs typeface="Times New Roman" panose="02020603050405020304" pitchFamily="18" charset="0"/>
              </a:rPr>
              <a:t>) медицинские осмотры </a:t>
            </a:r>
            <a:r>
              <a:rPr lang="ru-RU" altLang="ru-RU" sz="2400" b="1" dirty="0">
                <a:solidFill>
                  <a:srgbClr val="C00000"/>
                </a:solidFill>
                <a:cs typeface="Times New Roman" panose="02020603050405020304" pitchFamily="18" charset="0"/>
              </a:rPr>
              <a:t>проводятся медицинскими организациями, имеющими государственную лицензию </a:t>
            </a:r>
            <a:r>
              <a:rPr lang="ru-RU" altLang="ru-RU" sz="2400" dirty="0">
                <a:cs typeface="Times New Roman" panose="02020603050405020304" pitchFamily="18" charset="0"/>
              </a:rPr>
              <a:t>установленного образца, в соответствии с Законом Республики Казахстан от 16 мая 2014 года "О разрешениях и уведомлениях".</a:t>
            </a:r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24" y="1907627"/>
            <a:ext cx="1229709" cy="1245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586368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 noChangeArrowheads="1"/>
          </p:cNvSpPr>
          <p:nvPr/>
        </p:nvSpPr>
        <p:spPr>
          <a:xfrm>
            <a:off x="1142999" y="620713"/>
            <a:ext cx="7821613" cy="720725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25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7200" b="1" dirty="0">
                <a:latin typeface="+mn-lt"/>
                <a:cs typeface="Times New Roman" panose="02020603050405020304" pitchFamily="18" charset="0"/>
              </a:rPr>
              <a:t>Статья 86 Кодекса РК О здоровье народа и системе здравоохранения</a:t>
            </a:r>
            <a:br>
              <a:rPr lang="ru-RU" altLang="ru-RU" sz="7200" b="1" dirty="0">
                <a:latin typeface="+mn-lt"/>
                <a:cs typeface="Times New Roman" panose="02020603050405020304" pitchFamily="18" charset="0"/>
              </a:rPr>
            </a:br>
            <a:r>
              <a:rPr lang="ru-RU" altLang="ru-RU" sz="7200" b="1" dirty="0">
                <a:latin typeface="+mn-lt"/>
                <a:cs typeface="Times New Roman" panose="02020603050405020304" pitchFamily="18" charset="0"/>
              </a:rPr>
              <a:t> Медицинский осмотр</a:t>
            </a:r>
            <a:r>
              <a:rPr lang="ru-RU" altLang="ru-RU" dirty="0"/>
              <a:t/>
            </a:r>
            <a:br>
              <a:rPr lang="ru-RU" altLang="ru-RU" dirty="0"/>
            </a:br>
            <a:endParaRPr lang="ru-RU" altLang="ru-RU" dirty="0"/>
          </a:p>
        </p:txBody>
      </p:sp>
      <p:sp>
        <p:nvSpPr>
          <p:cNvPr id="6" name="Объект 2"/>
          <p:cNvSpPr txBox="1">
            <a:spLocks noChangeArrowheads="1"/>
          </p:cNvSpPr>
          <p:nvPr/>
        </p:nvSpPr>
        <p:spPr>
          <a:xfrm>
            <a:off x="1051034" y="1472339"/>
            <a:ext cx="7913578" cy="321527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altLang="ru-RU" sz="2000" dirty="0">
                <a:cs typeface="Times New Roman" panose="02020603050405020304" pitchFamily="18" charset="0"/>
              </a:rPr>
              <a:t>Обязательные медицинские осмотры подразделяются на </a:t>
            </a:r>
            <a:r>
              <a:rPr lang="ru-RU" altLang="ru-RU" sz="2000" b="1" dirty="0">
                <a:cs typeface="Times New Roman" panose="02020603050405020304" pitchFamily="18" charset="0"/>
              </a:rPr>
              <a:t>предварительные, периодические, </a:t>
            </a:r>
            <a:r>
              <a:rPr lang="ru-RU" altLang="ru-RU" sz="2000" b="1" dirty="0" err="1">
                <a:cs typeface="Times New Roman" panose="02020603050405020304" pitchFamily="18" charset="0"/>
              </a:rPr>
              <a:t>предсменные</a:t>
            </a:r>
            <a:r>
              <a:rPr lang="ru-RU" altLang="ru-RU" sz="2000" b="1" dirty="0">
                <a:cs typeface="Times New Roman" panose="02020603050405020304" pitchFamily="18" charset="0"/>
              </a:rPr>
              <a:t> </a:t>
            </a:r>
            <a:r>
              <a:rPr lang="ru-RU" alt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(</a:t>
            </a:r>
            <a:r>
              <a:rPr lang="ru-RU" altLang="ru-RU" sz="2000" b="1" dirty="0" err="1">
                <a:solidFill>
                  <a:srgbClr val="C00000"/>
                </a:solidFill>
                <a:cs typeface="Times New Roman" panose="02020603050405020304" pitchFamily="18" charset="0"/>
              </a:rPr>
              <a:t>предрейсовые</a:t>
            </a:r>
            <a:r>
              <a:rPr lang="ru-RU" alt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), </a:t>
            </a:r>
            <a:r>
              <a:rPr lang="ru-RU" altLang="ru-RU" sz="2000" b="1" dirty="0" err="1">
                <a:cs typeface="Times New Roman" panose="02020603050405020304" pitchFamily="18" charset="0"/>
              </a:rPr>
              <a:t>послесменные</a:t>
            </a:r>
            <a:r>
              <a:rPr lang="ru-RU" altLang="ru-RU" sz="2000" b="1" dirty="0">
                <a:cs typeface="Times New Roman" panose="02020603050405020304" pitchFamily="18" charset="0"/>
              </a:rPr>
              <a:t> </a:t>
            </a:r>
            <a:r>
              <a:rPr lang="ru-RU" alt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(</a:t>
            </a:r>
            <a:r>
              <a:rPr lang="ru-RU" altLang="ru-RU" sz="2000" b="1" dirty="0" err="1">
                <a:solidFill>
                  <a:srgbClr val="C00000"/>
                </a:solidFill>
                <a:cs typeface="Times New Roman" panose="02020603050405020304" pitchFamily="18" charset="0"/>
              </a:rPr>
              <a:t>послерейсовые</a:t>
            </a:r>
            <a:r>
              <a:rPr lang="ru-RU" alt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)</a:t>
            </a:r>
            <a:r>
              <a:rPr lang="ru-RU" altLang="ru-RU" sz="2000" b="1" dirty="0">
                <a:cs typeface="Times New Roman" panose="02020603050405020304" pitchFamily="18" charset="0"/>
              </a:rPr>
              <a:t>.</a:t>
            </a:r>
            <a:endParaRPr lang="ru-RU" altLang="ru-RU" sz="2000" dirty="0">
              <a:cs typeface="Times New Roman" panose="02020603050405020304" pitchFamily="18" charset="0"/>
            </a:endParaRPr>
          </a:p>
          <a:p>
            <a:pPr algn="just"/>
            <a:r>
              <a:rPr lang="ru-RU" altLang="ru-RU" sz="2000" b="1" dirty="0">
                <a:cs typeface="Times New Roman" panose="02020603050405020304" pitchFamily="18" charset="0"/>
              </a:rPr>
              <a:t>Работодатели обеспечивают за счет собственных средств своевременное прохождение </a:t>
            </a:r>
            <a:r>
              <a:rPr lang="ru-RU" altLang="ru-RU" sz="2000" b="1" dirty="0" err="1">
                <a:cs typeface="Times New Roman" panose="02020603050405020304" pitchFamily="18" charset="0"/>
              </a:rPr>
              <a:t>предсменных</a:t>
            </a:r>
            <a:r>
              <a:rPr lang="ru-RU" altLang="ru-RU" sz="2000" b="1" dirty="0">
                <a:cs typeface="Times New Roman" panose="02020603050405020304" pitchFamily="18" charset="0"/>
              </a:rPr>
              <a:t> (</a:t>
            </a:r>
            <a:r>
              <a:rPr lang="ru-RU" altLang="ru-RU" sz="2000" b="1" dirty="0" err="1">
                <a:cs typeface="Times New Roman" panose="02020603050405020304" pitchFamily="18" charset="0"/>
              </a:rPr>
              <a:t>предрейсовых</a:t>
            </a:r>
            <a:r>
              <a:rPr lang="ru-RU" altLang="ru-RU" sz="2000" b="1" dirty="0">
                <a:cs typeface="Times New Roman" panose="02020603050405020304" pitchFamily="18" charset="0"/>
              </a:rPr>
              <a:t>), </a:t>
            </a:r>
            <a:r>
              <a:rPr lang="ru-RU" altLang="ru-RU" sz="2000" b="1" dirty="0" err="1">
                <a:cs typeface="Times New Roman" panose="02020603050405020304" pitchFamily="18" charset="0"/>
              </a:rPr>
              <a:t>послесменных</a:t>
            </a:r>
            <a:r>
              <a:rPr lang="ru-RU" altLang="ru-RU" sz="2000" b="1" dirty="0">
                <a:cs typeface="Times New Roman" panose="02020603050405020304" pitchFamily="18" charset="0"/>
              </a:rPr>
              <a:t> (</a:t>
            </a:r>
            <a:r>
              <a:rPr lang="ru-RU" altLang="ru-RU" sz="2000" b="1" dirty="0" err="1">
                <a:cs typeface="Times New Roman" panose="02020603050405020304" pitchFamily="18" charset="0"/>
              </a:rPr>
              <a:t>послерейсовых</a:t>
            </a:r>
            <a:r>
              <a:rPr lang="ru-RU" altLang="ru-RU" sz="2000" b="1" dirty="0">
                <a:cs typeface="Times New Roman" panose="02020603050405020304" pitchFamily="18" charset="0"/>
              </a:rPr>
              <a:t>) обязательных медицинских осмотров работниками, занятыми на тяжелых работах, работах с вредными и (или) опасными условиями труда, машинами и механизмами, в соответствии с законодательством Республики Казахстан в области здравоохранения.</a:t>
            </a:r>
            <a:endParaRPr lang="ru-RU" altLang="ru-RU" sz="2000" dirty="0">
              <a:cs typeface="Times New Roman" panose="02020603050405020304" pitchFamily="18" charset="0"/>
            </a:endParaRPr>
          </a:p>
          <a:p>
            <a:endParaRPr lang="ru-RU" altLang="ru-RU" dirty="0"/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628775"/>
            <a:ext cx="766543" cy="8336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848057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 noChangeArrowheads="1"/>
          </p:cNvSpPr>
          <p:nvPr/>
        </p:nvSpPr>
        <p:spPr>
          <a:xfrm>
            <a:off x="457200" y="457200"/>
            <a:ext cx="8147050" cy="533400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000" b="1" dirty="0">
                <a:latin typeface="+mn-lt"/>
                <a:cs typeface="Times New Roman" panose="02020603050405020304" pitchFamily="18" charset="0"/>
              </a:rPr>
              <a:t>статью 125 изложить в следующей редакции: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077310" y="1375172"/>
            <a:ext cx="7841965" cy="353779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sz="2000" dirty="0">
                <a:cs typeface="Times New Roman" panose="02020603050405020304" pitchFamily="18" charset="0"/>
              </a:rPr>
              <a:t>На время прохождения медицинских осмотров за работниками, обязанными проходить их в соответствии с законодательством Республики Казахстан, соглашением, коллективным договором, сохраняются место работы (должность) </a:t>
            </a:r>
            <a:r>
              <a:rPr lang="ru-RU" sz="2000" dirty="0">
                <a:solidFill>
                  <a:srgbClr val="C00000"/>
                </a:solidFill>
                <a:cs typeface="Times New Roman" panose="02020603050405020304" pitchFamily="18" charset="0"/>
              </a:rPr>
              <a:t>и средняя заработная плата.</a:t>
            </a:r>
            <a:endParaRPr lang="ru-RU" altLang="ru-RU" sz="20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None/>
              <a:defRPr/>
            </a:pPr>
            <a:r>
              <a:rPr lang="ru-RU" altLang="ru-RU" sz="2400" b="1" dirty="0">
                <a:cs typeface="Times New Roman" panose="02020603050405020304" pitchFamily="18" charset="0"/>
              </a:rPr>
              <a:t>Работодатели создают условия для прохождения работниками медицинских осмотров, а также обязаны беспрепятственно отпускать работников для их прохождения </a:t>
            </a:r>
            <a:r>
              <a:rPr lang="ru-RU" altLang="ru-RU" sz="2400" b="1" dirty="0">
                <a:solidFill>
                  <a:srgbClr val="C00000"/>
                </a:solidFill>
                <a:cs typeface="Times New Roman" panose="02020603050405020304" pitchFamily="18" charset="0"/>
              </a:rPr>
              <a:t>в период рабочего времени с сохранением места работы (должности), заработной платы (ст. 86 Кодекса о здоровье).</a:t>
            </a:r>
            <a:endParaRPr lang="ru-RU" altLang="ru-RU" sz="2400" dirty="0">
              <a:solidFill>
                <a:srgbClr val="C00000"/>
              </a:solidFill>
              <a:cs typeface="Times New Roman" panose="02020603050405020304" pitchFamily="18" charset="0"/>
            </a:endParaRPr>
          </a:p>
          <a:p>
            <a:pPr>
              <a:defRPr/>
            </a:pPr>
            <a:endParaRPr lang="ru-RU" dirty="0"/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40633"/>
            <a:ext cx="772510" cy="8827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197521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DAA95-08F0-B760-E612-D84D3D112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36104"/>
            <a:ext cx="7886700" cy="6319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+mn-lt"/>
                <a:cs typeface="Times New Roman" panose="02020603050405020304" pitchFamily="18" charset="0"/>
              </a:rPr>
              <a:t>Статья 125. Гарантии для работников, направляемых </a:t>
            </a:r>
            <a:br>
              <a:rPr lang="ru-RU" sz="2000" b="1" dirty="0">
                <a:latin typeface="+mn-lt"/>
                <a:cs typeface="Times New Roman" panose="02020603050405020304" pitchFamily="18" charset="0"/>
              </a:rPr>
            </a:br>
            <a:r>
              <a:rPr lang="ru-RU" sz="2000" b="1" dirty="0">
                <a:latin typeface="+mn-lt"/>
                <a:cs typeface="Times New Roman" panose="02020603050405020304" pitchFamily="18" charset="0"/>
              </a:rPr>
              <a:t>на медицинский осмотр</a:t>
            </a:r>
            <a:r>
              <a:rPr lang="ru-RU" sz="2000" dirty="0">
                <a:latin typeface="+mn-lt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+mn-lt"/>
                <a:cs typeface="Times New Roman" panose="02020603050405020304" pitchFamily="18" charset="0"/>
              </a:rPr>
            </a:br>
            <a:endParaRPr lang="ru-RU" sz="2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F5208D-C947-B977-1A76-15F3FB4B6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400" b="1" dirty="0">
                <a:cs typeface="Times New Roman" panose="02020603050405020304" pitchFamily="18" charset="0"/>
              </a:rPr>
              <a:t>Время, </a:t>
            </a:r>
            <a:r>
              <a:rPr lang="ru-RU" sz="2400" b="1" dirty="0">
                <a:solidFill>
                  <a:srgbClr val="C00000"/>
                </a:solidFill>
                <a:cs typeface="Times New Roman" panose="02020603050405020304" pitchFamily="18" charset="0"/>
              </a:rPr>
              <a:t>затраченное на прохождение </a:t>
            </a:r>
            <a:r>
              <a:rPr lang="ru-RU" sz="2400" b="1" dirty="0">
                <a:cs typeface="Times New Roman" panose="02020603050405020304" pitchFamily="18" charset="0"/>
              </a:rPr>
              <a:t>предсменного </a:t>
            </a:r>
            <a:r>
              <a:rPr lang="ru-RU" sz="2800" b="1" dirty="0">
                <a:solidFill>
                  <a:srgbClr val="C00000"/>
                </a:solidFill>
                <a:cs typeface="Times New Roman" panose="02020603050405020304" pitchFamily="18" charset="0"/>
              </a:rPr>
              <a:t>медицинского </a:t>
            </a:r>
            <a:r>
              <a:rPr lang="ru-RU" sz="2800" b="1" u="sng" dirty="0">
                <a:solidFill>
                  <a:srgbClr val="C00000"/>
                </a:solidFill>
                <a:cs typeface="Times New Roman" panose="02020603050405020304" pitchFamily="18" charset="0"/>
              </a:rPr>
              <a:t>освидетельствования</a:t>
            </a:r>
            <a:r>
              <a:rPr lang="ru-RU" sz="2800" b="1" dirty="0">
                <a:solidFill>
                  <a:srgbClr val="C00000"/>
                </a:solidFill>
                <a:cs typeface="Times New Roman" panose="02020603050405020304" pitchFamily="18" charset="0"/>
              </a:rPr>
              <a:t> </a:t>
            </a:r>
            <a:r>
              <a:rPr lang="ru-RU" sz="2400" b="1" dirty="0">
                <a:cs typeface="Times New Roman" panose="02020603050405020304" pitchFamily="18" charset="0"/>
              </a:rPr>
              <a:t>работником, обязанным его проходить в соответствии с законодательством Республики Казахстан, соглашением, коллективным договором, оплачивается в размере, определяемом коллективным договором или актом работодателя, из расчета среднего дневного (часового) заработка.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574890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Объект 2"/>
          <p:cNvSpPr txBox="1">
            <a:spLocks noChangeArrowheads="1"/>
          </p:cNvSpPr>
          <p:nvPr/>
        </p:nvSpPr>
        <p:spPr>
          <a:xfrm>
            <a:off x="977462" y="756745"/>
            <a:ext cx="7966840" cy="4288221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altLang="ru-RU" i="1" dirty="0">
                <a:cs typeface="Times New Roman" panose="02020603050405020304" pitchFamily="18" charset="0"/>
              </a:rPr>
              <a:t>Главное отличие медицинского освидетельствования от обязательного медицинского осмотра: </a:t>
            </a:r>
            <a:r>
              <a:rPr lang="ru-RU" altLang="ru-R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осмотр —это проверка соответствия работника </a:t>
            </a:r>
            <a:r>
              <a:rPr lang="ru-RU" altLang="ru-RU" i="1" dirty="0">
                <a:solidFill>
                  <a:srgbClr val="C00000"/>
                </a:solidFill>
                <a:cs typeface="Times New Roman" panose="02020603050405020304" pitchFamily="18" charset="0"/>
              </a:rPr>
              <a:t>к  работе</a:t>
            </a:r>
            <a:r>
              <a:rPr lang="ru-RU" altLang="ru-RU" i="1" dirty="0">
                <a:cs typeface="Times New Roman" panose="02020603050405020304" pitchFamily="18" charset="0"/>
              </a:rPr>
              <a:t> и безопасность в процессе труда, а освидетельствование — это  подтверждение конкретного юридически значимого состояния (например, алкогольного). </a:t>
            </a:r>
          </a:p>
          <a:p>
            <a:pPr algn="l"/>
            <a:r>
              <a:rPr lang="ru-RU" altLang="ru-RU" b="1" dirty="0">
                <a:cs typeface="Times New Roman" panose="02020603050405020304" pitchFamily="18" charset="0"/>
              </a:rPr>
              <a:t>Медицинское освидетельствование</a:t>
            </a:r>
            <a:r>
              <a:rPr lang="ru-RU" altLang="ru-RU" dirty="0">
                <a:cs typeface="Times New Roman" panose="02020603050405020304" pitchFamily="18" charset="0"/>
              </a:rPr>
              <a:t> — это более узкая в медицине и часто юридически значимая процедура. Освидетельствование проводят, чтобы </a:t>
            </a:r>
            <a:r>
              <a:rPr lang="ru-RU" altLang="ru-RU" dirty="0">
                <a:solidFill>
                  <a:srgbClr val="C00000"/>
                </a:solidFill>
                <a:cs typeface="Times New Roman" panose="02020603050405020304" pitchFamily="18" charset="0"/>
              </a:rPr>
              <a:t>подтвердить определённое состояние здоровья,</a:t>
            </a:r>
            <a:r>
              <a:rPr lang="ru-RU" altLang="ru-RU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dirty="0">
                <a:cs typeface="Times New Roman" panose="02020603050405020304" pitchFamily="18" charset="0"/>
              </a:rPr>
              <a:t>которое имеет правовые последствия для гражданина. </a:t>
            </a:r>
          </a:p>
          <a:p>
            <a:pPr algn="l"/>
            <a:r>
              <a:rPr lang="ru-RU" altLang="ru-RU" b="1" dirty="0">
                <a:cs typeface="Times New Roman" panose="02020603050405020304" pitchFamily="18" charset="0"/>
              </a:rPr>
              <a:t>Примеры:</a:t>
            </a:r>
          </a:p>
          <a:p>
            <a:pPr algn="l"/>
            <a:r>
              <a:rPr lang="ru-RU" altLang="ru-RU" dirty="0">
                <a:cs typeface="Times New Roman" panose="02020603050405020304" pitchFamily="18" charset="0"/>
              </a:rPr>
              <a:t>установление состояния алкогольного, наркотического или иного токсического опьянения; </a:t>
            </a:r>
          </a:p>
          <a:p>
            <a:pPr algn="l"/>
            <a:r>
              <a:rPr lang="ru-RU" altLang="ru-RU" dirty="0">
                <a:cs typeface="Times New Roman" panose="02020603050405020304" pitchFamily="18" charset="0"/>
              </a:rPr>
              <a:t>проверка наличия медицинских противопоказаний к управлению транспортным средством, владению оружием, службе в определённых ведомствах; </a:t>
            </a:r>
          </a:p>
          <a:p>
            <a:pPr algn="l"/>
            <a:r>
              <a:rPr lang="ru-RU" altLang="ru-RU" dirty="0">
                <a:cs typeface="Times New Roman" panose="02020603050405020304" pitchFamily="18" charset="0"/>
              </a:rPr>
              <a:t>определение годности к военной службе (в военкомате); </a:t>
            </a:r>
          </a:p>
        </p:txBody>
      </p:sp>
      <p:pic>
        <p:nvPicPr>
          <p:cNvPr id="6" name="Рисунок 5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24" y="841773"/>
            <a:ext cx="851338" cy="8503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130982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 noChangeArrowheads="1"/>
          </p:cNvSpPr>
          <p:nvPr/>
        </p:nvSpPr>
        <p:spPr>
          <a:xfrm>
            <a:off x="1229710" y="775610"/>
            <a:ext cx="7457090" cy="367863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2000" b="1" dirty="0">
                <a:latin typeface="+mn-lt"/>
              </a:rPr>
              <a:t>статью 125 в НОВОЙ редакции: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142999" y="1445174"/>
            <a:ext cx="7743497" cy="358616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Время, 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затраченное на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прохождение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предсменного медицинского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освидетельствования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работником, обязанным его проходить в соответствии с законодательством Республики Казахстан, соглашением, коллективным договором, оплачивается в размере, определяемом коллективным договором или актом работодателя, из расчета среднего дневного (часового) заработка.</a:t>
            </a:r>
          </a:p>
          <a:p>
            <a:pPr algn="l">
              <a:defRPr/>
            </a:pPr>
            <a:endParaRPr lang="ru-RU" sz="2200" b="1" dirty="0">
              <a:cs typeface="Times New Roman" panose="02020603050405020304" pitchFamily="18" charset="0"/>
            </a:endParaRPr>
          </a:p>
          <a:p>
            <a:pPr algn="l">
              <a:buFont typeface="Wingdings" panose="05000000000000000000" pitchFamily="2" charset="2"/>
              <a:buNone/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 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Smart Scan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Аппарат </a:t>
            </a:r>
            <a:r>
              <a:rPr lang="ru-RU" alt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Эсмо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или другие способы прохождения медицинского осмотра</a:t>
            </a:r>
          </a:p>
          <a:p>
            <a:pPr>
              <a:defRPr/>
            </a:pPr>
            <a:endParaRPr lang="ru-RU" dirty="0"/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49" y="1445174"/>
            <a:ext cx="876300" cy="876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43704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903890" y="692150"/>
            <a:ext cx="8103476" cy="4331795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sz="2000" b="1" dirty="0" err="1">
                <a:cs typeface="Times New Roman" panose="02020603050405020304" pitchFamily="18" charset="0"/>
              </a:rPr>
              <a:t>Предсменные</a:t>
            </a:r>
            <a:r>
              <a:rPr lang="ru-RU" sz="2000" b="1" dirty="0"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cs typeface="Times New Roman" panose="02020603050405020304" pitchFamily="18" charset="0"/>
              </a:rPr>
              <a:t>предрейсовые</a:t>
            </a:r>
            <a:r>
              <a:rPr lang="ru-RU" sz="2000" b="1" dirty="0">
                <a:cs typeface="Times New Roman" panose="02020603050405020304" pitchFamily="18" charset="0"/>
              </a:rPr>
              <a:t>) обязательные медицинские осмотры </a:t>
            </a:r>
            <a:r>
              <a:rPr lang="ru-RU" sz="2000" dirty="0">
                <a:cs typeface="Times New Roman" panose="02020603050405020304" pitchFamily="18" charset="0"/>
              </a:rPr>
              <a:t>проводятся в целях установления или подтверждения наличия или отсутствия у физического лица заболевания, определения состояния здоровья, а также временной нетрудоспособности, профессиональной пригодности к работе в заступаемую смену (рейс), в том числе алкогольного, наркотического или иного токсического опьянения и остаточных явлений такого опьянения.</a:t>
            </a:r>
          </a:p>
          <a:p>
            <a:pPr algn="just">
              <a:buFont typeface="Wingdings" panose="05000000000000000000" pitchFamily="2" charset="2"/>
              <a:buNone/>
              <a:defRPr/>
            </a:pPr>
            <a:endParaRPr lang="ru-RU" sz="2000" dirty="0"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2000" b="1" dirty="0" err="1">
                <a:cs typeface="Times New Roman" panose="02020603050405020304" pitchFamily="18" charset="0"/>
              </a:rPr>
              <a:t>Послесменные</a:t>
            </a:r>
            <a:r>
              <a:rPr lang="ru-RU" sz="2000" b="1" dirty="0"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cs typeface="Times New Roman" panose="02020603050405020304" pitchFamily="18" charset="0"/>
              </a:rPr>
              <a:t>послерейсовые</a:t>
            </a:r>
            <a:r>
              <a:rPr lang="ru-RU" sz="2000" b="1" dirty="0">
                <a:cs typeface="Times New Roman" panose="02020603050405020304" pitchFamily="18" charset="0"/>
              </a:rPr>
              <a:t>) обязательные медицинские осмотры </a:t>
            </a:r>
            <a:r>
              <a:rPr lang="ru-RU" sz="2000" dirty="0">
                <a:cs typeface="Times New Roman" panose="02020603050405020304" pitchFamily="18" charset="0"/>
              </a:rPr>
              <a:t>проводятся </a:t>
            </a:r>
            <a:r>
              <a:rPr lang="ru-RU" sz="2000" i="1" u="sng" dirty="0">
                <a:cs typeface="Times New Roman" panose="02020603050405020304" pitchFamily="18" charset="0"/>
              </a:rPr>
              <a:t>по окончании рабочего дня (смены, рейса) </a:t>
            </a:r>
            <a:r>
              <a:rPr lang="ru-RU" sz="2000" dirty="0">
                <a:cs typeface="Times New Roman" panose="02020603050405020304" pitchFamily="18" charset="0"/>
              </a:rPr>
              <a:t>в целях выявления признаков воздействия вредных и (или) опасных производственных факторов рабочей среды и трудового процесса на состояние здоровья работников, острого профессионального заболевания или отравления, признаков алкогольного, наркотического или иного токсического опьянения.</a:t>
            </a:r>
          </a:p>
          <a:p>
            <a:pPr>
              <a:defRPr/>
            </a:pPr>
            <a:endParaRPr lang="ru-RU" dirty="0"/>
          </a:p>
        </p:txBody>
      </p:sp>
      <p:pic>
        <p:nvPicPr>
          <p:cNvPr id="6" name="Рисунок 5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34" y="2207173"/>
            <a:ext cx="767256" cy="7505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925170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Объект 2"/>
          <p:cNvSpPr txBox="1">
            <a:spLocks noChangeArrowheads="1"/>
          </p:cNvSpPr>
          <p:nvPr/>
        </p:nvSpPr>
        <p:spPr>
          <a:xfrm>
            <a:off x="1174530" y="841772"/>
            <a:ext cx="7905203" cy="408524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altLang="ru-RU" b="1" dirty="0" err="1">
                <a:cs typeface="Times New Roman" panose="02020603050405020304" pitchFamily="18" charset="0"/>
              </a:rPr>
              <a:t>Предсменный</a:t>
            </a:r>
            <a:r>
              <a:rPr lang="ru-RU" altLang="ru-RU" b="1" dirty="0">
                <a:cs typeface="Times New Roman" panose="02020603050405020304" pitchFamily="18" charset="0"/>
              </a:rPr>
              <a:t> и </a:t>
            </a:r>
            <a:r>
              <a:rPr lang="ru-RU" altLang="ru-RU" b="1" dirty="0" err="1">
                <a:cs typeface="Times New Roman" panose="02020603050405020304" pitchFamily="18" charset="0"/>
              </a:rPr>
              <a:t>послесменный</a:t>
            </a:r>
            <a:r>
              <a:rPr lang="ru-RU" altLang="ru-RU" b="1" dirty="0">
                <a:cs typeface="Times New Roman" panose="02020603050405020304" pitchFamily="18" charset="0"/>
              </a:rPr>
              <a:t> осмотры проводятся индивидуально и включают в себя: </a:t>
            </a:r>
          </a:p>
          <a:p>
            <a:pPr algn="l"/>
            <a:r>
              <a:rPr lang="ru-RU" altLang="ru-RU" dirty="0">
                <a:cs typeface="Times New Roman" panose="02020603050405020304" pitchFamily="18" charset="0"/>
              </a:rPr>
              <a:t>1) опрос, осмотр и оценку внешнего вида, походки, позы обследуемого, адекватности поведения и эмоциональных реакций, связанности и четкости речи, мимики, сознания, состояния кожных покровов и видимых слизистых оболочек, окраски склер, величины зрачков, особенностей дыхания; </a:t>
            </a:r>
          </a:p>
          <a:p>
            <a:pPr algn="l"/>
            <a:r>
              <a:rPr lang="ru-RU" altLang="ru-RU" dirty="0">
                <a:cs typeface="Times New Roman" panose="02020603050405020304" pitchFamily="18" charset="0"/>
              </a:rPr>
              <a:t>2) измерение и оценку артериального давления, частоты и качественных характеристик пульса, измерение температуры тела, в случае необходимости (при наличии жалоб или показаний). </a:t>
            </a:r>
          </a:p>
          <a:p>
            <a:pPr algn="l"/>
            <a:r>
              <a:rPr lang="ru-RU" altLang="ru-RU" dirty="0">
                <a:cs typeface="Times New Roman" panose="02020603050405020304" pitchFamily="18" charset="0"/>
              </a:rPr>
              <a:t>При отсутствии жалоб, объективных признаков заболеваний и нарушений функционального состояния организма, осмотренный допускается к работе.</a:t>
            </a:r>
          </a:p>
          <a:p>
            <a:pPr algn="l"/>
            <a:r>
              <a:rPr lang="ru-RU" altLang="ru-RU" b="1" dirty="0">
                <a:cs typeface="Times New Roman" panose="02020603050405020304" pitchFamily="18" charset="0"/>
              </a:rPr>
              <a:t>Приказ </a:t>
            </a:r>
            <a:r>
              <a:rPr lang="ru-RU" altLang="ru-RU" b="1" dirty="0" err="1">
                <a:cs typeface="Times New Roman" panose="02020603050405020304" pitchFamily="18" charset="0"/>
              </a:rPr>
              <a:t>и.о</a:t>
            </a:r>
            <a:r>
              <a:rPr lang="ru-RU" altLang="ru-RU" b="1" dirty="0">
                <a:cs typeface="Times New Roman" panose="02020603050405020304" pitchFamily="18" charset="0"/>
              </a:rPr>
              <a:t>. Министра здравоохранения Республики Казахстан от 15 октября 2020 года № ҚР ДСМ-131/2020</a:t>
            </a:r>
            <a:endParaRPr lang="ru-RU" altLang="ru-RU" dirty="0"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37" y="841772"/>
            <a:ext cx="767256" cy="7505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913811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 noChangeArrowheads="1"/>
          </p:cNvSpPr>
          <p:nvPr/>
        </p:nvSpPr>
        <p:spPr>
          <a:xfrm>
            <a:off x="1396207" y="755951"/>
            <a:ext cx="8229600" cy="846083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2000" b="1" dirty="0">
                <a:latin typeface="+mn-lt"/>
                <a:cs typeface="Times New Roman" panose="02020603050405020304" pitchFamily="18" charset="0"/>
              </a:rPr>
              <a:t>Периодичность проведения периодических осмотров:</a:t>
            </a:r>
            <a:r>
              <a:rPr lang="ru-RU" altLang="ru-RU" sz="2000" dirty="0">
                <a:latin typeface="+mn-lt"/>
              </a:rPr>
              <a:t/>
            </a:r>
            <a:br>
              <a:rPr lang="ru-RU" altLang="ru-RU" sz="2000" dirty="0">
                <a:latin typeface="+mn-lt"/>
              </a:rPr>
            </a:br>
            <a:endParaRPr lang="ru-RU" altLang="ru-RU" sz="2000" dirty="0">
              <a:latin typeface="+mn-lt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340069" y="1687855"/>
            <a:ext cx="7624544" cy="2946783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ru-RU" sz="2000" dirty="0">
                <a:cs typeface="Times New Roman" panose="02020603050405020304" pitchFamily="18" charset="0"/>
              </a:rPr>
              <a:t>2) </a:t>
            </a:r>
            <a:r>
              <a:rPr lang="ru-RU" sz="2000" dirty="0" err="1">
                <a:cs typeface="Times New Roman" panose="02020603050405020304" pitchFamily="18" charset="0"/>
              </a:rPr>
              <a:t>предсменный</a:t>
            </a:r>
            <a:r>
              <a:rPr lang="ru-RU" sz="2000" dirty="0">
                <a:cs typeface="Times New Roman" panose="02020603050405020304" pitchFamily="18" charset="0"/>
              </a:rPr>
              <a:t> медицинский осмотр – в </a:t>
            </a:r>
            <a:r>
              <a:rPr lang="ru-RU" sz="2000" b="1" dirty="0">
                <a:solidFill>
                  <a:srgbClr val="C00000"/>
                </a:solidFill>
                <a:cs typeface="Times New Roman" panose="02020603050405020304" pitchFamily="18" charset="0"/>
              </a:rPr>
              <a:t>течение 1 часа </a:t>
            </a:r>
            <a:r>
              <a:rPr lang="ru-RU" sz="2000" dirty="0">
                <a:cs typeface="Times New Roman" panose="02020603050405020304" pitchFamily="18" charset="0"/>
              </a:rPr>
              <a:t>перед началом рабочей смены; </a:t>
            </a:r>
          </a:p>
          <a:p>
            <a:pPr algn="l">
              <a:defRPr/>
            </a:pPr>
            <a:r>
              <a:rPr lang="ru-RU" sz="2000" dirty="0">
                <a:cs typeface="Times New Roman" panose="02020603050405020304" pitchFamily="18" charset="0"/>
              </a:rPr>
              <a:t>3) предрейсовый и послерейсовый медицинский осмотр – </a:t>
            </a:r>
            <a:r>
              <a:rPr lang="ru-RU" sz="2000" dirty="0">
                <a:solidFill>
                  <a:srgbClr val="C00000"/>
                </a:solidFill>
                <a:cs typeface="Times New Roman" panose="02020603050405020304" pitchFamily="18" charset="0"/>
              </a:rPr>
              <a:t>в течение 30 </a:t>
            </a:r>
            <a:r>
              <a:rPr lang="ru-RU" sz="2000" dirty="0">
                <a:cs typeface="Times New Roman" panose="02020603050405020304" pitchFamily="18" charset="0"/>
              </a:rPr>
              <a:t>минут перед началом рейса, и в течение </a:t>
            </a:r>
            <a:r>
              <a:rPr lang="ru-RU" sz="2000" dirty="0">
                <a:solidFill>
                  <a:srgbClr val="C00000"/>
                </a:solidFill>
                <a:cs typeface="Times New Roman" panose="02020603050405020304" pitchFamily="18" charset="0"/>
              </a:rPr>
              <a:t>30 минут после </a:t>
            </a:r>
            <a:r>
              <a:rPr lang="ru-RU" sz="2000" dirty="0">
                <a:cs typeface="Times New Roman" panose="02020603050405020304" pitchFamily="18" charset="0"/>
              </a:rPr>
              <a:t>окончания рейса.</a:t>
            </a:r>
          </a:p>
          <a:p>
            <a:pPr algn="l">
              <a:buFont typeface="Wingdings" panose="05000000000000000000" pitchFamily="2" charset="2"/>
              <a:buNone/>
              <a:defRPr/>
            </a:pPr>
            <a:endParaRPr lang="ru-RU" sz="2000" dirty="0"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ru-RU" sz="2000" b="1" dirty="0">
                <a:cs typeface="Times New Roman" panose="02020603050405020304" pitchFamily="18" charset="0"/>
              </a:rPr>
              <a:t>Приказ </a:t>
            </a:r>
            <a:r>
              <a:rPr lang="ru-RU" sz="2000" b="1" dirty="0" err="1">
                <a:cs typeface="Times New Roman" panose="02020603050405020304" pitchFamily="18" charset="0"/>
              </a:rPr>
              <a:t>и.о</a:t>
            </a:r>
            <a:r>
              <a:rPr lang="ru-RU" sz="2000" b="1" dirty="0">
                <a:cs typeface="Times New Roman" panose="02020603050405020304" pitchFamily="18" charset="0"/>
              </a:rPr>
              <a:t>. Министра здравоохранения Республики Казахстан от 15 октября 2020 года № ҚР ДСМ-131/2020</a:t>
            </a:r>
            <a:endParaRPr lang="ru-RU" sz="2000" dirty="0">
              <a:cs typeface="Times New Roman" panose="02020603050405020304" pitchFamily="18" charset="0"/>
            </a:endParaRPr>
          </a:p>
          <a:p>
            <a:pPr>
              <a:defRPr/>
            </a:pPr>
            <a:endParaRPr lang="ru-RU" dirty="0"/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129" y="885825"/>
            <a:ext cx="1123950" cy="1123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814747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 noChangeArrowheads="1"/>
          </p:cNvSpPr>
          <p:nvPr/>
        </p:nvSpPr>
        <p:spPr>
          <a:xfrm>
            <a:off x="1681654" y="462456"/>
            <a:ext cx="7005145" cy="1008992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85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dirty="0"/>
              <a:t> </a:t>
            </a:r>
            <a:br>
              <a:rPr lang="ru-RU" altLang="ru-RU" dirty="0"/>
            </a:br>
            <a:r>
              <a:rPr lang="ru-RU" altLang="ru-RU" sz="2600" b="1" dirty="0">
                <a:latin typeface="+mn-lt"/>
                <a:cs typeface="Times New Roman" panose="02020603050405020304" pitchFamily="18" charset="0"/>
              </a:rPr>
              <a:t>Статья 79. Порядок ведения учета рабочего времени</a:t>
            </a:r>
            <a:r>
              <a:rPr lang="ru-RU" altLang="ru-RU" sz="2600" dirty="0">
                <a:latin typeface="+mn-lt"/>
                <a:cs typeface="Times New Roman" panose="02020603050405020304" pitchFamily="18" charset="0"/>
              </a:rPr>
              <a:t/>
            </a:r>
            <a:br>
              <a:rPr lang="ru-RU" altLang="ru-RU" sz="2600" dirty="0">
                <a:latin typeface="+mn-lt"/>
                <a:cs typeface="Times New Roman" panose="02020603050405020304" pitchFamily="18" charset="0"/>
              </a:rPr>
            </a:br>
            <a:endParaRPr lang="ru-RU" altLang="ru-RU" sz="2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6" name="Объект 2"/>
          <p:cNvSpPr txBox="1">
            <a:spLocks noChangeArrowheads="1"/>
          </p:cNvSpPr>
          <p:nvPr/>
        </p:nvSpPr>
        <p:spPr>
          <a:xfrm>
            <a:off x="1681651" y="1576551"/>
            <a:ext cx="7078724" cy="3351909"/>
          </a:xfrm>
          <a:prstGeom prst="rect">
            <a:avLst/>
          </a:prstGeom>
        </p:spPr>
        <p:txBody>
          <a:bodyPr vert="horz" lIns="68580" tIns="34290" rIns="68580" bIns="34290" rtlCol="0">
            <a:normAutofit fontScale="77500" lnSpcReduction="2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ru-RU" altLang="ru-RU" sz="2900" dirty="0">
                <a:cs typeface="Times New Roman" panose="02020603050405020304" pitchFamily="18" charset="0"/>
              </a:rPr>
              <a:t>2. Учету подлежит отработанное и </a:t>
            </a:r>
            <a:r>
              <a:rPr lang="ru-RU" altLang="ru-RU" sz="2900" b="1" dirty="0">
                <a:solidFill>
                  <a:srgbClr val="C00000"/>
                </a:solidFill>
                <a:cs typeface="Times New Roman" panose="02020603050405020304" pitchFamily="18" charset="0"/>
              </a:rPr>
              <a:t>неотработанное работником время</a:t>
            </a:r>
            <a:r>
              <a:rPr lang="ru-RU" altLang="ru-RU" sz="2900" dirty="0">
                <a:cs typeface="Times New Roman" panose="02020603050405020304" pitchFamily="18" charset="0"/>
              </a:rPr>
              <a:t>. </a:t>
            </a:r>
          </a:p>
          <a:p>
            <a:pPr algn="l">
              <a:buFont typeface="Wingdings" panose="05000000000000000000" pitchFamily="2" charset="2"/>
              <a:buNone/>
              <a:defRPr/>
            </a:pPr>
            <a:endParaRPr lang="ru-RU" altLang="ru-RU" sz="2900" dirty="0"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ru-RU" altLang="ru-RU" sz="2900" dirty="0">
                <a:cs typeface="Times New Roman" panose="02020603050405020304" pitchFamily="18" charset="0"/>
              </a:rPr>
              <a:t>3. Форма и порядок ведения учета рабочего времени </a:t>
            </a:r>
            <a:r>
              <a:rPr lang="ru-RU" altLang="ru-RU" sz="2900" b="1" dirty="0">
                <a:cs typeface="Times New Roman" panose="02020603050405020304" pitchFamily="18" charset="0"/>
              </a:rPr>
              <a:t>определяются актом работодателя.</a:t>
            </a:r>
          </a:p>
          <a:p>
            <a:pPr algn="l">
              <a:defRPr/>
            </a:pPr>
            <a:endParaRPr lang="ru-RU" altLang="ru-RU" sz="2900" b="1" dirty="0"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2600" dirty="0">
                <a:cs typeface="Times New Roman" panose="02020603050405020304" pitchFamily="18" charset="0"/>
              </a:rPr>
              <a:t>Заработная плата выплачивается работнику за фактически отработанное им время, учтенное в документах работодателя по учету рабочего времени  (п.1 ст. 103 ТК РК).</a:t>
            </a:r>
          </a:p>
          <a:p>
            <a:pPr algn="l">
              <a:defRPr/>
            </a:pPr>
            <a:r>
              <a:rPr lang="ru-RU" sz="2900" dirty="0">
                <a:cs typeface="Times New Roman" panose="02020603050405020304" pitchFamily="18" charset="0"/>
              </a:rPr>
              <a:t>-</a:t>
            </a:r>
            <a:r>
              <a:rPr lang="ru-RU" sz="3200" b="1" dirty="0">
                <a:cs typeface="Times New Roman" panose="02020603050405020304" pitchFamily="18" charset="0"/>
              </a:rPr>
              <a:t> среднего дневного (часового) заработка</a:t>
            </a:r>
            <a:endParaRPr lang="ru-RU" sz="2900" dirty="0">
              <a:cs typeface="Times New Roman" panose="02020603050405020304" pitchFamily="18" charset="0"/>
            </a:endParaRPr>
          </a:p>
          <a:p>
            <a:pPr algn="l">
              <a:defRPr/>
            </a:pP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endParaRPr lang="ru-RU" altLang="ru-RU" sz="2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  <a:defRPr/>
            </a:pP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625" y="966952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672514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 noChangeArrowheads="1"/>
          </p:cNvSpPr>
          <p:nvPr/>
        </p:nvSpPr>
        <p:spPr bwMode="auto">
          <a:xfrm>
            <a:off x="1845222" y="740705"/>
            <a:ext cx="6458607" cy="656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defTabSz="914400"/>
            <a:r>
              <a:rPr lang="ru-RU" altLang="ru-RU" sz="2000" b="1" kern="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Предложение по улучшению редакции статьи 125:</a:t>
            </a:r>
            <a:endParaRPr lang="ru-RU" altLang="ru-RU" sz="2000" kern="0" dirty="0">
              <a:solidFill>
                <a:srgbClr val="C0000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8" name="Объект 2"/>
          <p:cNvSpPr txBox="1">
            <a:spLocks noChangeArrowheads="1"/>
          </p:cNvSpPr>
          <p:nvPr/>
        </p:nvSpPr>
        <p:spPr>
          <a:xfrm>
            <a:off x="147234" y="1497902"/>
            <a:ext cx="8912683" cy="3505022"/>
          </a:xfrm>
          <a:prstGeom prst="rect">
            <a:avLst/>
          </a:prstGeom>
        </p:spPr>
        <p:txBody>
          <a:bodyPr vert="horz" lIns="68580" tIns="34290" rIns="68580" bIns="34290" rtlCol="0">
            <a:normAutofit fontScale="92500"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время прохождения </a:t>
            </a:r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периодических,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профилактических</a:t>
            </a:r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медицинских осмотров за работниками, обязанными проходить их в соответствии с законодательством Республики Казахстан,</a:t>
            </a:r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актом работодателя,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соглашением, коллективным договором,</a:t>
            </a:r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работодатель обязуется освобождать работников для их прохождения от работы </a:t>
            </a:r>
            <a:r>
              <a:rPr lang="ru-RU" alt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период рабочего времени (смены) с сохранением места работы (должности) </a:t>
            </a:r>
            <a:r>
              <a:rPr lang="ru-RU" alt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средней заработной платы.</a:t>
            </a:r>
          </a:p>
          <a:p>
            <a:pPr marL="360000" algn="just">
              <a:spcBef>
                <a:spcPct val="0"/>
              </a:spcBef>
              <a:defRPr/>
            </a:pPr>
            <a:endParaRPr lang="ru-RU" alt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00" algn="just">
              <a:spcBef>
                <a:spcPct val="0"/>
              </a:spcBef>
              <a:defRPr/>
            </a:pPr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время, </a:t>
            </a:r>
            <a:r>
              <a:rPr lang="ru-RU" alt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затраченное работниками для </a:t>
            </a:r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прохождения</a:t>
            </a:r>
            <a:r>
              <a:rPr lang="ru-RU" alt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предсменного </a:t>
            </a:r>
            <a:r>
              <a:rPr lang="ru-RU" alt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(предрейсового), </a:t>
            </a:r>
            <a:r>
              <a:rPr lang="ru-RU" altLang="ru-RU" sz="2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послесменного</a:t>
            </a:r>
            <a:r>
              <a:rPr lang="ru-RU" alt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(послерейсового) обязательного медицинского осмотра</a:t>
            </a:r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обязанными его проходить в соответствии с законодательством Республики Казахстан, соглашением, коллективным договором либо актом работодателя, </a:t>
            </a:r>
            <a:r>
              <a:rPr lang="ru-RU" alt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производится компенсационная выплата в размере,</a:t>
            </a:r>
            <a:r>
              <a:rPr lang="ru-RU" alt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определяемом соглашением, коллективным и (или) трудовым договорами.</a:t>
            </a:r>
          </a:p>
          <a:p>
            <a:pPr>
              <a:defRPr/>
            </a:pPr>
            <a:endParaRPr lang="ru-RU" altLang="ru-RU" dirty="0"/>
          </a:p>
        </p:txBody>
      </p:sp>
      <p:pic>
        <p:nvPicPr>
          <p:cNvPr id="9" name="Рисунок 8" descr="Picture background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28" b="13263"/>
          <a:stretch/>
        </p:blipFill>
        <p:spPr bwMode="auto">
          <a:xfrm>
            <a:off x="551793" y="706163"/>
            <a:ext cx="990600" cy="7252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513331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 noChangeArrowheads="1"/>
          </p:cNvSpPr>
          <p:nvPr/>
        </p:nvSpPr>
        <p:spPr>
          <a:xfrm>
            <a:off x="1355833" y="1127323"/>
            <a:ext cx="7330967" cy="571103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1800" b="1" dirty="0">
                <a:latin typeface="+mn-lt"/>
                <a:cs typeface="Times New Roman" panose="02020603050405020304" pitchFamily="18" charset="0"/>
              </a:rPr>
              <a:t>Правила и периодичность проведения обязательных медицинских осмотров и оказания государственной услуги "Прохождение предварительных обязательных медицинских осмотров"</a:t>
            </a:r>
            <a:br>
              <a:rPr lang="ru-RU" altLang="ru-RU" sz="1800" b="1" dirty="0">
                <a:latin typeface="+mn-lt"/>
                <a:cs typeface="Times New Roman" panose="02020603050405020304" pitchFamily="18" charset="0"/>
              </a:rPr>
            </a:br>
            <a:endParaRPr lang="ru-RU" altLang="ru-RU" sz="18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355833" y="1698426"/>
            <a:ext cx="7556939" cy="316832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sz="1600" dirty="0">
                <a:cs typeface="Times New Roman" panose="02020603050405020304" pitchFamily="18" charset="0"/>
              </a:rPr>
              <a:t>Медицинский работник, проводивший </a:t>
            </a:r>
            <a:r>
              <a:rPr lang="ru-RU" sz="1600" dirty="0" err="1">
                <a:cs typeface="Times New Roman" panose="02020603050405020304" pitchFamily="18" charset="0"/>
              </a:rPr>
              <a:t>предсменный</a:t>
            </a:r>
            <a:r>
              <a:rPr lang="ru-RU" sz="1600" dirty="0">
                <a:cs typeface="Times New Roman" panose="02020603050405020304" pitchFamily="18" charset="0"/>
              </a:rPr>
              <a:t> и/или </a:t>
            </a:r>
            <a:r>
              <a:rPr lang="ru-RU" sz="1600" dirty="0" err="1">
                <a:cs typeface="Times New Roman" panose="02020603050405020304" pitchFamily="18" charset="0"/>
              </a:rPr>
              <a:t>послесменный</a:t>
            </a:r>
            <a:r>
              <a:rPr lang="ru-RU" sz="1600" dirty="0">
                <a:cs typeface="Times New Roman" panose="02020603050405020304" pitchFamily="18" charset="0"/>
              </a:rPr>
              <a:t> медицинский осмотр и обнаруживший признаки употребления алкогольных напитков, наркотических, </a:t>
            </a:r>
            <a:r>
              <a:rPr lang="ru-RU" sz="1600" dirty="0" err="1">
                <a:cs typeface="Times New Roman" panose="02020603050405020304" pitchFamily="18" charset="0"/>
              </a:rPr>
              <a:t>психоактивных</a:t>
            </a:r>
            <a:r>
              <a:rPr lang="ru-RU" sz="1600" dirty="0">
                <a:cs typeface="Times New Roman" panose="02020603050405020304" pitchFamily="18" charset="0"/>
              </a:rPr>
              <a:t> веществ или остаточных явлений такого употребления у работника </a:t>
            </a:r>
            <a:r>
              <a:rPr lang="ru-RU" sz="1600" i="1" dirty="0">
                <a:cs typeface="Times New Roman" panose="02020603050405020304" pitchFamily="18" charset="0"/>
              </a:rPr>
              <a:t>(запах алкоголя изо рта, неустойчивость позы, нарушение речи, выраженное дрожание пальцев рук, изменение окраски кожных покровов, положительное показание пробы </a:t>
            </a:r>
            <a:r>
              <a:rPr lang="ru-RU" sz="1600" i="1" dirty="0" err="1">
                <a:cs typeface="Times New Roman" panose="02020603050405020304" pitchFamily="18" charset="0"/>
              </a:rPr>
              <a:t>алкотеста</a:t>
            </a:r>
            <a:r>
              <a:rPr lang="ru-RU" sz="1600" i="1" dirty="0">
                <a:cs typeface="Times New Roman" panose="02020603050405020304" pitchFamily="18" charset="0"/>
              </a:rPr>
              <a:t>) </a:t>
            </a:r>
            <a:r>
              <a:rPr lang="ru-RU" b="1" dirty="0">
                <a:cs typeface="Times New Roman" panose="02020603050405020304" pitchFamily="18" charset="0"/>
              </a:rPr>
              <a:t>принимает решение и направляет работника в медицинскую организацию на медицинское освидетельствование </a:t>
            </a:r>
            <a:r>
              <a:rPr lang="ru-RU" sz="1600" dirty="0">
                <a:cs typeface="Times New Roman" panose="02020603050405020304" pitchFamily="18" charset="0"/>
              </a:rPr>
              <a:t>не позднее двух часов с момента обнаружения признаков. </a:t>
            </a:r>
          </a:p>
          <a:p>
            <a:pPr algn="just">
              <a:buFont typeface="Wingdings" panose="05000000000000000000" pitchFamily="2" charset="2"/>
              <a:buNone/>
              <a:defRPr/>
            </a:pPr>
            <a:endParaRPr lang="ru-RU" sz="1600" dirty="0"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sz="1600" dirty="0">
                <a:cs typeface="Times New Roman" panose="02020603050405020304" pitchFamily="18" charset="0"/>
              </a:rPr>
              <a:t>Информация о выявленных случаях употребления алкогольных напитков, наркотических, </a:t>
            </a:r>
            <a:r>
              <a:rPr lang="ru-RU" sz="1600" dirty="0" err="1">
                <a:cs typeface="Times New Roman" panose="02020603050405020304" pitchFamily="18" charset="0"/>
              </a:rPr>
              <a:t>психоактивных</a:t>
            </a:r>
            <a:r>
              <a:rPr lang="ru-RU" sz="1600" dirty="0">
                <a:cs typeface="Times New Roman" panose="02020603050405020304" pitchFamily="18" charset="0"/>
              </a:rPr>
              <a:t> веществ или остаточных явлений такого употребления сообщается немедленно работодателю.</a:t>
            </a:r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45" y="1698426"/>
            <a:ext cx="881555" cy="9340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241042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 noChangeArrowheads="1"/>
          </p:cNvSpPr>
          <p:nvPr/>
        </p:nvSpPr>
        <p:spPr>
          <a:xfrm>
            <a:off x="1397875" y="423986"/>
            <a:ext cx="6080234" cy="835572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2000" b="1" dirty="0">
                <a:latin typeface="+mn-lt"/>
                <a:cs typeface="Times New Roman" panose="02020603050405020304" pitchFamily="18" charset="0"/>
              </a:rPr>
              <a:t>Нормативное постановление ВС РК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397875" y="1397876"/>
            <a:ext cx="7618467" cy="352096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altLang="ru-RU" sz="2000" dirty="0">
                <a:solidFill>
                  <a:srgbClr val="000000"/>
                </a:solidFill>
                <a:cs typeface="Times New Roman" panose="02020603050405020304" pitchFamily="18" charset="0"/>
              </a:rPr>
              <a:t>Порядок проведения медицинского освидетельствования регламентируется приказом Министра здравоохранения Республики Казахстан от 25 ноября 2020 года «О некоторых вопросах оказания медико-социальной помощи в области психического здоровья», которым утверждены «</a:t>
            </a:r>
            <a:r>
              <a:rPr lang="ru-RU" altLang="ru-RU" sz="2000" b="1" dirty="0">
                <a:solidFill>
                  <a:srgbClr val="000000"/>
                </a:solidFill>
                <a:cs typeface="Times New Roman" panose="02020603050405020304" pitchFamily="18" charset="0"/>
              </a:rPr>
              <a:t>Правила проведения медицинского освидетельствования для установления факта употребления </a:t>
            </a:r>
            <a:r>
              <a:rPr lang="ru-RU" altLang="ru-RU" sz="2000" b="1" dirty="0" err="1">
                <a:solidFill>
                  <a:srgbClr val="000000"/>
                </a:solidFill>
                <a:cs typeface="Times New Roman" panose="02020603050405020304" pitchFamily="18" charset="0"/>
              </a:rPr>
              <a:t>психоактивного</a:t>
            </a:r>
            <a:r>
              <a:rPr lang="ru-RU" altLang="ru-RU" sz="2000" b="1" dirty="0">
                <a:solidFill>
                  <a:srgbClr val="000000"/>
                </a:solidFill>
                <a:cs typeface="Times New Roman" panose="02020603050405020304" pitchFamily="18" charset="0"/>
              </a:rPr>
              <a:t> вещества и состояния опьянения</a:t>
            </a:r>
            <a:r>
              <a:rPr lang="ru-RU" altLang="ru-RU" sz="2000" dirty="0">
                <a:solidFill>
                  <a:srgbClr val="000000"/>
                </a:solidFill>
                <a:cs typeface="Times New Roman" panose="02020603050405020304" pitchFamily="18" charset="0"/>
              </a:rPr>
              <a:t>» (далее - Правила). </a:t>
            </a:r>
          </a:p>
          <a:p>
            <a:pPr algn="just">
              <a:buFont typeface="Wingdings" panose="05000000000000000000" pitchFamily="2" charset="2"/>
              <a:buNone/>
            </a:pPr>
            <a:endParaRPr lang="ru-RU" altLang="ru-RU" sz="20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just"/>
            <a:r>
              <a:rPr lang="ru-RU" altLang="ru-RU" sz="2000" dirty="0">
                <a:solidFill>
                  <a:srgbClr val="000000"/>
                </a:solidFill>
                <a:cs typeface="Times New Roman" panose="02020603050405020304" pitchFamily="18" charset="0"/>
              </a:rPr>
              <a:t>В силу пункта 4 Правил медицинское освидетельствование </a:t>
            </a:r>
            <a:r>
              <a:rPr lang="ru-RU" altLang="ru-RU" sz="2000" dirty="0">
                <a:solidFill>
                  <a:srgbClr val="C00000"/>
                </a:solidFill>
                <a:cs typeface="Times New Roman" panose="02020603050405020304" pitchFamily="18" charset="0"/>
              </a:rPr>
              <a:t>проводится в государственных медицинских организациях.</a:t>
            </a:r>
          </a:p>
          <a:p>
            <a:endParaRPr lang="ru-RU" altLang="ru-RU" dirty="0"/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66" y="1032477"/>
            <a:ext cx="786743" cy="7307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38630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993" y="-92990"/>
            <a:ext cx="9144000" cy="51435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 noChangeArrowheads="1"/>
          </p:cNvSpPr>
          <p:nvPr/>
        </p:nvSpPr>
        <p:spPr>
          <a:xfrm>
            <a:off x="268014" y="643471"/>
            <a:ext cx="8634248" cy="851338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1600" b="1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Приказ Министра здравоохранения РК от 25 ноября 2020 года Правила проведения медицинского освидетельствования для установления факта употребления </a:t>
            </a:r>
            <a:r>
              <a:rPr lang="ru-RU" altLang="ru-RU" sz="1600" b="1" dirty="0" err="1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психоактивного</a:t>
            </a:r>
            <a:r>
              <a:rPr lang="ru-RU" altLang="ru-RU" sz="1600" b="1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</a:rPr>
              <a:t> вещества и состояния опьянения</a:t>
            </a:r>
            <a:endParaRPr lang="ru-RU" altLang="ru-RU" sz="1600" b="1" dirty="0">
              <a:latin typeface="+mn-lt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252248" y="1555532"/>
            <a:ext cx="8650014" cy="3388428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altLang="ru-RU" b="1" dirty="0">
                <a:solidFill>
                  <a:srgbClr val="000000"/>
                </a:solidFill>
                <a:cs typeface="Times New Roman" panose="02020603050405020304" pitchFamily="18" charset="0"/>
              </a:rPr>
              <a:t>Медицинский работник при составлении </a:t>
            </a:r>
            <a:r>
              <a:rPr lang="ru-RU" altLang="ru-RU" b="1" u="sng" dirty="0">
                <a:solidFill>
                  <a:srgbClr val="000000"/>
                </a:solidFill>
                <a:cs typeface="Times New Roman" panose="02020603050405020304" pitchFamily="18" charset="0"/>
                <a:hlinkClick r:id="rId3"/>
              </a:rPr>
              <a:t>Заключения</a:t>
            </a:r>
            <a:r>
              <a:rPr lang="ru-RU" altLang="ru-RU" b="1" dirty="0">
                <a:solidFill>
                  <a:srgbClr val="000000"/>
                </a:solidFill>
                <a:cs typeface="Times New Roman" panose="02020603050405020304" pitchFamily="18" charset="0"/>
              </a:rPr>
              <a:t> и при проведении полного освидетельствования и согласии лица на проведение</a:t>
            </a:r>
            <a:r>
              <a:rPr lang="ru-RU" altLang="ru-RU" dirty="0">
                <a:solidFill>
                  <a:srgbClr val="000000"/>
                </a:solidFill>
                <a:cs typeface="Times New Roman" panose="02020603050405020304" pitchFamily="18" charset="0"/>
              </a:rPr>
              <a:t> освидетельствования устанавливает одно из следующих состояний на основании имеющихся клинических и (при необходимости) лабораторных данных либо результатов экспресс-тестирования, подтверждающих вид </a:t>
            </a:r>
            <a:r>
              <a:rPr lang="ru-RU" altLang="ru-RU" dirty="0" err="1">
                <a:solidFill>
                  <a:srgbClr val="000000"/>
                </a:solidFill>
                <a:cs typeface="Times New Roman" panose="02020603050405020304" pitchFamily="18" charset="0"/>
              </a:rPr>
              <a:t>психоактивного</a:t>
            </a:r>
            <a:r>
              <a:rPr lang="ru-RU" altLang="ru-RU" dirty="0">
                <a:solidFill>
                  <a:srgbClr val="000000"/>
                </a:solidFill>
                <a:cs typeface="Times New Roman" panose="02020603050405020304" pitchFamily="18" charset="0"/>
              </a:rPr>
              <a:t> вещества, вызвавшего опьянение:</a:t>
            </a:r>
          </a:p>
          <a:p>
            <a:pPr indent="334963" algn="l"/>
            <a:r>
              <a:rPr lang="ru-RU" altLang="ru-RU" dirty="0">
                <a:solidFill>
                  <a:srgbClr val="000000"/>
                </a:solidFill>
                <a:cs typeface="Times New Roman" panose="02020603050405020304" pitchFamily="18" charset="0"/>
              </a:rPr>
              <a:t>1) трезв(а);</a:t>
            </a:r>
          </a:p>
          <a:p>
            <a:pPr indent="334963" algn="l"/>
            <a:r>
              <a:rPr lang="ru-RU" altLang="ru-RU" dirty="0">
                <a:solidFill>
                  <a:srgbClr val="000000"/>
                </a:solidFill>
                <a:cs typeface="Times New Roman" panose="02020603050405020304" pitchFamily="18" charset="0"/>
              </a:rPr>
              <a:t>2) факт употребления ПАВ, признаки опьянения не выявлены;</a:t>
            </a:r>
          </a:p>
          <a:p>
            <a:pPr indent="334963" algn="l"/>
            <a:r>
              <a:rPr lang="ru-RU" altLang="ru-RU" dirty="0">
                <a:solidFill>
                  <a:srgbClr val="000000"/>
                </a:solidFill>
                <a:cs typeface="Times New Roman" panose="02020603050405020304" pitchFamily="18" charset="0"/>
              </a:rPr>
              <a:t>3) </a:t>
            </a:r>
            <a:r>
              <a:rPr lang="ru-RU" altLang="ru-RU" b="1" i="1" dirty="0">
                <a:solidFill>
                  <a:srgbClr val="000000"/>
                </a:solidFill>
                <a:cs typeface="Times New Roman" panose="02020603050405020304" pitchFamily="18" charset="0"/>
              </a:rPr>
              <a:t>алкогольное опьянение (</a:t>
            </a:r>
            <a:r>
              <a:rPr lang="ru-RU" altLang="ru-RU" b="1" i="1" dirty="0">
                <a:solidFill>
                  <a:srgbClr val="C00000"/>
                </a:solidFill>
                <a:cs typeface="Times New Roman" panose="02020603050405020304" pitchFamily="18" charset="0"/>
              </a:rPr>
              <a:t>легкая, средняя, тяжелая степень</a:t>
            </a:r>
            <a:r>
              <a:rPr lang="ru-RU" altLang="ru-RU" b="1" i="1" dirty="0">
                <a:solidFill>
                  <a:srgbClr val="000000"/>
                </a:solidFill>
                <a:cs typeface="Times New Roman" panose="02020603050405020304" pitchFamily="18" charset="0"/>
              </a:rPr>
              <a:t>);</a:t>
            </a:r>
          </a:p>
          <a:p>
            <a:pPr indent="334963" algn="l"/>
            <a:r>
              <a:rPr lang="ru-RU" altLang="ru-RU" b="1" i="1" dirty="0">
                <a:solidFill>
                  <a:srgbClr val="000000"/>
                </a:solidFill>
                <a:cs typeface="Times New Roman" panose="02020603050405020304" pitchFamily="18" charset="0"/>
              </a:rPr>
              <a:t>4) состояние опьянения (наркотическое, </a:t>
            </a:r>
            <a:r>
              <a:rPr lang="ru-RU" altLang="ru-RU" b="1" i="1" dirty="0" err="1">
                <a:solidFill>
                  <a:srgbClr val="000000"/>
                </a:solidFill>
                <a:cs typeface="Times New Roman" panose="02020603050405020304" pitchFamily="18" charset="0"/>
              </a:rPr>
              <a:t>токсикоманическое</a:t>
            </a:r>
            <a:r>
              <a:rPr lang="ru-RU" altLang="ru-RU" b="1" i="1" dirty="0">
                <a:solidFill>
                  <a:srgbClr val="000000"/>
                </a:solidFill>
                <a:cs typeface="Times New Roman" panose="02020603050405020304" pitchFamily="18" charset="0"/>
              </a:rPr>
              <a:t>), вызванное употреблением ПАВ (наркотики – </a:t>
            </a:r>
            <a:r>
              <a:rPr lang="ru-RU" altLang="ru-RU" b="1" i="1" dirty="0" err="1">
                <a:solidFill>
                  <a:srgbClr val="000000"/>
                </a:solidFill>
                <a:cs typeface="Times New Roman" panose="02020603050405020304" pitchFamily="18" charset="0"/>
              </a:rPr>
              <a:t>опиоиды</a:t>
            </a:r>
            <a:r>
              <a:rPr lang="ru-RU" altLang="ru-RU" b="1" i="1" dirty="0">
                <a:solidFill>
                  <a:srgbClr val="000000"/>
                </a:solidFill>
                <a:cs typeface="Times New Roman" panose="02020603050405020304" pitchFamily="18" charset="0"/>
              </a:rPr>
              <a:t>, </a:t>
            </a:r>
            <a:r>
              <a:rPr lang="ru-RU" altLang="ru-RU" b="1" i="1" dirty="0" err="1">
                <a:solidFill>
                  <a:srgbClr val="000000"/>
                </a:solidFill>
                <a:cs typeface="Times New Roman" panose="02020603050405020304" pitchFamily="18" charset="0"/>
              </a:rPr>
              <a:t>каннабиоиды</a:t>
            </a:r>
            <a:r>
              <a:rPr lang="ru-RU" altLang="ru-RU" b="1" i="1" dirty="0">
                <a:solidFill>
                  <a:srgbClr val="000000"/>
                </a:solidFill>
                <a:cs typeface="Times New Roman" panose="02020603050405020304" pitchFamily="18" charset="0"/>
              </a:rPr>
              <a:t>, кокаин; седативные, снотворные вещества; </a:t>
            </a:r>
            <a:r>
              <a:rPr lang="ru-RU" altLang="ru-RU" b="1" i="1" dirty="0" err="1">
                <a:solidFill>
                  <a:srgbClr val="000000"/>
                </a:solidFill>
                <a:cs typeface="Times New Roman" panose="02020603050405020304" pitchFamily="18" charset="0"/>
              </a:rPr>
              <a:t>психостимуляторы</a:t>
            </a:r>
            <a:r>
              <a:rPr lang="ru-RU" altLang="ru-RU" b="1" i="1" dirty="0">
                <a:solidFill>
                  <a:srgbClr val="000000"/>
                </a:solidFill>
                <a:cs typeface="Times New Roman" panose="02020603050405020304" pitchFamily="18" charset="0"/>
              </a:rPr>
              <a:t>; галлюциногены; летучие растворители).</a:t>
            </a:r>
          </a:p>
          <a:p>
            <a:pPr indent="334963"/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86467993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 noChangeArrowheads="1"/>
          </p:cNvSpPr>
          <p:nvPr/>
        </p:nvSpPr>
        <p:spPr>
          <a:xfrm>
            <a:off x="1143000" y="484968"/>
            <a:ext cx="8229600" cy="1252154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ru-RU" sz="2000" dirty="0">
                <a:latin typeface="+mn-lt"/>
                <a:cs typeface="Times New Roman" panose="02020603050405020304" pitchFamily="18" charset="0"/>
              </a:rPr>
              <a:t>33) </a:t>
            </a:r>
            <a:r>
              <a:rPr lang="ru-RU" altLang="ru-RU" sz="2000" b="1" dirty="0">
                <a:latin typeface="+mn-lt"/>
                <a:cs typeface="Times New Roman" panose="02020603050405020304" pitchFamily="18" charset="0"/>
              </a:rPr>
              <a:t>технический инспектор по охране труда </a:t>
            </a:r>
            <a:r>
              <a:rPr lang="ru-RU" altLang="ru-RU" sz="2000" dirty="0">
                <a:latin typeface="+mn-lt"/>
                <a:cs typeface="Times New Roman" panose="02020603050405020304" pitchFamily="18" charset="0"/>
              </a:rPr>
              <a:t>– </a:t>
            </a:r>
            <a:r>
              <a:rPr lang="ru-RU" altLang="ru-RU" sz="20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представитель работников</a:t>
            </a:r>
            <a:r>
              <a:rPr lang="ru-RU" altLang="ru-RU" sz="2000" dirty="0">
                <a:latin typeface="+mn-lt"/>
                <a:cs typeface="Times New Roman" panose="02020603050405020304" pitchFamily="18" charset="0"/>
              </a:rPr>
              <a:t>, осуществляющий внутренний контроль по безопасности и охране труда;</a:t>
            </a:r>
          </a:p>
        </p:txBody>
      </p:sp>
      <p:sp>
        <p:nvSpPr>
          <p:cNvPr id="6" name="Объект 2"/>
          <p:cNvSpPr txBox="1">
            <a:spLocks noChangeArrowheads="1"/>
          </p:cNvSpPr>
          <p:nvPr/>
        </p:nvSpPr>
        <p:spPr>
          <a:xfrm>
            <a:off x="891154" y="1999281"/>
            <a:ext cx="8020372" cy="2682817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altLang="ru-RU" dirty="0"/>
              <a:t> </a:t>
            </a:r>
            <a:r>
              <a:rPr lang="en-US" altLang="ru-RU" sz="2000" dirty="0"/>
              <a:t>   </a:t>
            </a:r>
            <a:r>
              <a:rPr lang="ru-RU" altLang="ru-RU" sz="2000" dirty="0">
                <a:cs typeface="Times New Roman" panose="02020603050405020304" pitchFamily="18" charset="0"/>
              </a:rPr>
              <a:t>1. </a:t>
            </a:r>
            <a:r>
              <a:rPr lang="ru-RU" altLang="ru-RU" sz="2000" b="1" i="1" dirty="0">
                <a:cs typeface="Times New Roman" panose="02020603050405020304" pitchFamily="18" charset="0"/>
              </a:rPr>
              <a:t>По инициативе работодателя и (или) по инициативе работников либо их представителей </a:t>
            </a:r>
            <a:r>
              <a:rPr lang="ru-RU" altLang="ru-RU" sz="2000" dirty="0">
                <a:cs typeface="Times New Roman" panose="02020603050405020304" pitchFamily="18" charset="0"/>
              </a:rPr>
              <a:t>в срок не более пятнадцати рабочих дней создается производственный совет по безопасности и охране труда. В его состав на паритетной основе входят представители работодателя, представители работников, </a:t>
            </a:r>
            <a:r>
              <a:rPr lang="ru-RU" altLang="ru-RU" sz="2000" b="1" dirty="0">
                <a:cs typeface="Times New Roman" panose="02020603050405020304" pitchFamily="18" charset="0"/>
              </a:rPr>
              <a:t>включая технических инспекторов по охране труда.</a:t>
            </a:r>
          </a:p>
          <a:p>
            <a:pPr algn="just"/>
            <a:r>
              <a:rPr lang="ru-RU" altLang="ru-RU" sz="2000" dirty="0">
                <a:cs typeface="Times New Roman" panose="02020603050405020304" pitchFamily="18" charset="0"/>
              </a:rPr>
              <a:t> </a:t>
            </a:r>
            <a:r>
              <a:rPr lang="en-US" altLang="ru-RU" sz="2000" dirty="0">
                <a:cs typeface="Times New Roman" panose="02020603050405020304" pitchFamily="18" charset="0"/>
              </a:rPr>
              <a:t>     </a:t>
            </a:r>
            <a:r>
              <a:rPr lang="ru-RU" altLang="ru-RU" sz="2000" dirty="0">
                <a:cs typeface="Times New Roman" panose="02020603050405020304" pitchFamily="18" charset="0"/>
              </a:rPr>
              <a:t> 2. Состав производственного совета по безопасности и охране труда утверждается совместным решением работодателя и представителей работников. </a:t>
            </a:r>
          </a:p>
          <a:p>
            <a:endParaRPr lang="ru-RU" altLang="ru-RU" dirty="0"/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3" y="897239"/>
            <a:ext cx="904875" cy="971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514647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 noChangeArrowheads="1"/>
          </p:cNvSpPr>
          <p:nvPr/>
        </p:nvSpPr>
        <p:spPr bwMode="auto">
          <a:xfrm>
            <a:off x="2448910" y="457200"/>
            <a:ext cx="6237890" cy="384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ru-RU" alt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alt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ru-RU" alt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alt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Times New Roman" panose="02020603050405020304" pitchFamily="18" charset="0"/>
              </a:rPr>
              <a:t>Статья 203-1. Технический инспектор по охране труда</a:t>
            </a:r>
            <a:r>
              <a:rPr kumimoji="0" lang="ru-RU" altLang="ru-RU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/>
            </a:r>
            <a:br>
              <a:rPr kumimoji="0" lang="ru-RU" altLang="ru-RU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ru-RU" altLang="ru-RU" sz="4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7" name="Объект 2"/>
          <p:cNvSpPr txBox="1">
            <a:spLocks noChangeArrowheads="1"/>
          </p:cNvSpPr>
          <p:nvPr/>
        </p:nvSpPr>
        <p:spPr>
          <a:xfrm>
            <a:off x="1023938" y="1066431"/>
            <a:ext cx="8024758" cy="4077069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altLang="ru-RU" sz="1600" dirty="0">
                <a:cs typeface="Times New Roman" panose="02020603050405020304" pitchFamily="18" charset="0"/>
              </a:rPr>
              <a:t>1. 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инспектор по охране труда утверждается решением производственного совета по безопасности и охране труда.</a:t>
            </a:r>
          </a:p>
          <a:p>
            <a:pPr algn="l"/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Технический инспектор по охране труда имеет право:</a:t>
            </a:r>
          </a:p>
          <a:p>
            <a:pPr algn="l"/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запрашивать и получать от работодателей и иных должностных лиц организации необходимую информацию;</a:t>
            </a:r>
          </a:p>
          <a:p>
            <a:pPr algn="l"/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посещать структурные подразделения организации в целях осуществления внутреннего контроля по безопасности и охране труда;</a:t>
            </a:r>
          </a:p>
          <a:p>
            <a:pPr algn="l"/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принимать участие в расследовании несчастных случаев, а также в проверках состояния безопасности и охраны труда;</a:t>
            </a:r>
          </a:p>
          <a:p>
            <a:pPr algn="l"/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вносить предложения по улучшению условий по безопасности и охране труда и проводить разъяснительную работу с работниками по соблюдению требований безопасности и охраны труда;</a:t>
            </a:r>
          </a:p>
          <a:p>
            <a:pPr algn="l"/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вносить предложения во внутренние акты организации по безопасности и охране труда;</a:t>
            </a:r>
          </a:p>
          <a:p>
            <a:pPr algn="l"/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 осуществлять иные права, предусмотренные настоящим Кодексом, типовым положением о техническом инспекторе по охране труда, а также решением производственного совета по безопасности и охране труда.</a:t>
            </a:r>
          </a:p>
          <a:p>
            <a:endParaRPr lang="ru-RU" altLang="ru-RU" dirty="0"/>
          </a:p>
        </p:txBody>
      </p:sp>
      <p:pic>
        <p:nvPicPr>
          <p:cNvPr id="8" name="Рисунок 7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3" y="765572"/>
            <a:ext cx="904875" cy="971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878452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 noChangeArrowheads="1"/>
          </p:cNvSpPr>
          <p:nvPr/>
        </p:nvSpPr>
        <p:spPr bwMode="auto">
          <a:xfrm>
            <a:off x="1271752" y="814983"/>
            <a:ext cx="6237890" cy="384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ru-RU" alt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alt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ru-RU" alt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alt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Times New Roman" panose="02020603050405020304" pitchFamily="18" charset="0"/>
              </a:rPr>
              <a:t>Статья 203-1. Технический инспектор по охране труда</a:t>
            </a:r>
            <a:r>
              <a:rPr kumimoji="0" lang="ru-RU" altLang="ru-RU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/>
            </a:r>
            <a:br>
              <a:rPr kumimoji="0" lang="ru-RU" altLang="ru-RU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ru-RU" altLang="ru-RU" sz="4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6" name="Объект 2"/>
          <p:cNvSpPr txBox="1">
            <a:spLocks noChangeArrowheads="1"/>
          </p:cNvSpPr>
          <p:nvPr/>
        </p:nvSpPr>
        <p:spPr>
          <a:xfrm>
            <a:off x="1143000" y="1472340"/>
            <a:ext cx="7677150" cy="3068130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altLang="ru-RU" sz="2400" dirty="0">
                <a:cs typeface="Times New Roman" panose="02020603050405020304" pitchFamily="18" charset="0"/>
              </a:rPr>
              <a:t>Порядок осуществления техническим инспектором по охране труда внутреннего контроля по безопасности и охране труда </a:t>
            </a:r>
            <a:r>
              <a:rPr lang="ru-RU" altLang="ru-RU" sz="2400" dirty="0">
                <a:solidFill>
                  <a:srgbClr val="C00000"/>
                </a:solidFill>
                <a:cs typeface="Times New Roman" panose="02020603050405020304" pitchFamily="18" charset="0"/>
              </a:rPr>
              <a:t>определяется типовым положением о техническом инспекторе по охране труда</a:t>
            </a:r>
            <a:r>
              <a:rPr lang="ru-RU" altLang="ru-RU" sz="2400" dirty="0">
                <a:cs typeface="Times New Roman" panose="02020603050405020304" pitchFamily="18" charset="0"/>
              </a:rPr>
              <a:t>, а также </a:t>
            </a:r>
            <a:r>
              <a:rPr lang="ru-RU" altLang="ru-RU" sz="2400" b="1" dirty="0">
                <a:solidFill>
                  <a:srgbClr val="C00000"/>
                </a:solidFill>
                <a:cs typeface="Times New Roman" panose="02020603050405020304" pitchFamily="18" charset="0"/>
              </a:rPr>
              <a:t>решением производственного совета по безопасности и охране труда.</a:t>
            </a:r>
          </a:p>
          <a:p>
            <a:pPr algn="just"/>
            <a:r>
              <a:rPr lang="ru-RU" altLang="ru-RU" sz="2400" b="1" dirty="0">
                <a:cs typeface="Times New Roman" panose="02020603050405020304" pitchFamily="18" charset="0"/>
              </a:rPr>
              <a:t>Порядок оплаты труда </a:t>
            </a:r>
            <a:r>
              <a:rPr lang="ru-RU" altLang="ru-RU" sz="2400" dirty="0">
                <a:cs typeface="Times New Roman" panose="02020603050405020304" pitchFamily="18" charset="0"/>
              </a:rPr>
              <a:t>технического инспектора по охране труда </a:t>
            </a:r>
            <a:r>
              <a:rPr lang="ru-RU" altLang="ru-RU" sz="2400" dirty="0">
                <a:solidFill>
                  <a:srgbClr val="C00000"/>
                </a:solidFill>
                <a:cs typeface="Times New Roman" panose="02020603050405020304" pitchFamily="18" charset="0"/>
              </a:rPr>
              <a:t>может определяться коллективным договором.</a:t>
            </a:r>
          </a:p>
          <a:p>
            <a:endParaRPr lang="ru-RU" altLang="ru-RU" dirty="0"/>
          </a:p>
        </p:txBody>
      </p:sp>
      <p:pic>
        <p:nvPicPr>
          <p:cNvPr id="7" name="Рисунок 6" descr="Picture backgroun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85" y="1557338"/>
            <a:ext cx="828429" cy="8705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669801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2A0D1-1B40-C246-AC44-3F5652206F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Изменения на 2025 год</a:t>
            </a:r>
            <a:endParaRPr lang="x-none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372AFD-F309-0A43-8CB2-94ECA45AC093}"/>
              </a:ext>
            </a:extLst>
          </p:cNvPr>
          <p:cNvSpPr txBox="1"/>
          <p:nvPr/>
        </p:nvSpPr>
        <p:spPr>
          <a:xfrm>
            <a:off x="244686" y="1513818"/>
            <a:ext cx="8654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ea typeface="Helvetica Neue" panose="02000503000000020004" pitchFamily="2" charset="0"/>
                <a:cs typeface="Helvetica Neue" panose="02000503000000020004" pitchFamily="2" charset="0"/>
              </a:rPr>
              <a:t>Благодарим за внимание!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65448" y="2832195"/>
            <a:ext cx="5259387" cy="781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241" b="1" dirty="0" err="1"/>
              <a:t>Гилёва</a:t>
            </a:r>
            <a:r>
              <a:rPr lang="ru-RU" sz="2241" b="1" dirty="0"/>
              <a:t> Наталья Васильевна</a:t>
            </a:r>
          </a:p>
          <a:p>
            <a:pPr algn="ctr">
              <a:defRPr/>
            </a:pPr>
            <a:r>
              <a:rPr lang="ru-RU" sz="2241" dirty="0"/>
              <a:t>кандидат юридических наук</a:t>
            </a:r>
          </a:p>
        </p:txBody>
      </p:sp>
    </p:spTree>
    <p:extLst>
      <p:ext uri="{BB962C8B-B14F-4D97-AF65-F5344CB8AC3E}">
        <p14:creationId xmlns:p14="http://schemas.microsoft.com/office/powerpoint/2010/main" val="33701078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1918</TotalTime>
  <Words>7678</Words>
  <Application>Microsoft Office PowerPoint</Application>
  <PresentationFormat>Экран (16:9)</PresentationFormat>
  <Paragraphs>566</Paragraphs>
  <Slides>103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103</vt:i4>
      </vt:variant>
    </vt:vector>
  </HeadingPairs>
  <TitlesOfParts>
    <vt:vector size="113" baseType="lpstr">
      <vt:lpstr>Arial</vt:lpstr>
      <vt:lpstr>Calibri</vt:lpstr>
      <vt:lpstr>Calibri Light</vt:lpstr>
      <vt:lpstr>Cambria Math</vt:lpstr>
      <vt:lpstr>Century Gothic</vt:lpstr>
      <vt:lpstr>Helvetica Neue</vt:lpstr>
      <vt:lpstr>HelveticaNeueCyr</vt:lpstr>
      <vt:lpstr>Times New Roman</vt:lpstr>
      <vt:lpstr>Wingdings</vt:lpstr>
      <vt:lpstr>Тема Office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Определенный срок ТД</vt:lpstr>
      <vt:lpstr>Изменения на 2025 год</vt:lpstr>
      <vt:lpstr>Изменения на 2025 год</vt:lpstr>
      <vt:lpstr>Изменения на 2025 год</vt:lpstr>
      <vt:lpstr>Определенный срок ТД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 Статья 125. Гарантии для работников, направляемых  на медицинский осмотр 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  <vt:lpstr>Изменения на 2025 год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Изменения на 2025 год</dc:title>
  <dc:creator>Microsoft Office User</dc:creator>
  <cp:lastModifiedBy>Элина Черногрицкая</cp:lastModifiedBy>
  <cp:revision>290</cp:revision>
  <dcterms:created xsi:type="dcterms:W3CDTF">2025-01-14T18:38:05Z</dcterms:created>
  <dcterms:modified xsi:type="dcterms:W3CDTF">2026-09-02T03:57:02Z</dcterms:modified>
</cp:coreProperties>
</file>