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57" r:id="rId3"/>
    <p:sldId id="263" r:id="rId4"/>
    <p:sldId id="287" r:id="rId5"/>
    <p:sldId id="659" r:id="rId6"/>
    <p:sldId id="660" r:id="rId7"/>
    <p:sldId id="661" r:id="rId8"/>
    <p:sldId id="662" r:id="rId9"/>
    <p:sldId id="663" r:id="rId10"/>
    <p:sldId id="658" r:id="rId11"/>
    <p:sldId id="290" r:id="rId12"/>
    <p:sldId id="664" r:id="rId13"/>
    <p:sldId id="665" r:id="rId14"/>
    <p:sldId id="666" r:id="rId15"/>
    <p:sldId id="667" r:id="rId16"/>
    <p:sldId id="668" r:id="rId17"/>
    <p:sldId id="28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46C"/>
    <a:srgbClr val="003263"/>
    <a:srgbClr val="6784A0"/>
    <a:srgbClr val="F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FABA-085A-4048-AD5A-F5341F3DD7F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C1A8-E060-9844-8C74-3D242C00F36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48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C1A8-E060-9844-8C74-3D242C00F36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382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C1A8-E060-9844-8C74-3D242C00F36B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880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754F-F75E-6FA5-7939-76D5E060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944126C-E785-07B0-29D6-E29D8FF05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6514B7-D2C6-B55D-2BD8-C9328D9B9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8CE66B-6EC4-B0F9-33AA-5C43C96FC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5C1A8-E060-9844-8C74-3D242C00F36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89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8-E060-9844-8C74-3D242C00F36B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381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05B0-4EEC-6B4D-BCCE-FB3171FB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C61406-6BD4-C64E-9B60-7FE2AC9DD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74040-237B-8740-B0F5-978A79D2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F9F10-6690-CA4F-9DD9-7F8C4EF5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3623E9-01DF-164E-839A-BE763449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5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7B328-5EE5-0A42-A4F7-D3D3A205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6D63A-BA7F-4B49-9717-06544126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64C14-16E7-7545-B59A-F683982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7D8E6-6C8E-0946-B605-BBCB1339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ABD18-2599-B34E-A5F8-E8C74159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7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72575-90DA-1C43-9098-24418B2E0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DD3EB-C100-EC48-9A8C-1C9C24C76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F95EB-3190-7B43-B5A0-F58612F7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546E1-0693-CB4F-877A-08028DAF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CC774-FE92-0440-9A5F-83A4105D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08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F3F7D-6892-4B48-9AC8-7ACC7843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6F9E7-0017-C349-98F8-5239A944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3C6BC-B953-D147-BB13-A8C7D99A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5836E-C816-3E4E-9A07-A488350A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A4E37-672E-3D4E-825D-6B169071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39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CBE59-8321-9347-8A75-E5C76664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5D1A5-B949-5345-8DF5-8CA716EB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CC67F-0691-0F45-A8B9-E272FF48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03DB7-7BF1-C341-B39C-DDCDBB91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85B72-677D-DD40-9F95-08E16D93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67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5DCDE-977E-C140-BBB1-BDC55AA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29CAD-B716-5048-A2F6-04DAAFC1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821D29-657C-0246-B613-7702F86D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3580A-3AB6-324C-A4D0-A730E2E2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CBB8A3-988D-DF4A-9956-EC043FBE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97E59-7D94-3042-A639-1ECCE47C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6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C9C6-33C2-FB4B-8A3A-025CE004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10D47-C5B1-8D45-8939-8E3DF31D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CD6E2-3F7E-2148-9467-3BF3560A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0465EE-7579-A243-A7D4-2E1D8FAD1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D351F1-24E3-1D40-AD08-36AC2C99C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E2FAC-4967-2240-A21E-E1F796BF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38D621-81A6-6D44-9194-E3EC9E75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3B014B-8ABA-7649-9EB3-905A8663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95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9C18C-434A-6540-9856-3A9FB88C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D23357-A429-1948-8E12-FF12EE2E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FA37B-EA4A-574F-9747-15FD328F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342992-53D1-0B44-AD42-6D39A67A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98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DD44E5-4E7E-3147-87E3-F3A26C0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EADF95-6210-C84A-B8BC-62145E0D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ED4E0F-E27D-CD44-B68C-6E43DBB7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18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B70E1-4237-6546-96B9-415B3F8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FC7BF-F935-F742-BD06-0F1C6149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E0666D-21FD-E241-A0D0-904BE95F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E89E16-F415-DD41-A5B7-8D910138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11BA48-D138-4F4C-AC50-BA065C6C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B4688-157A-924D-BF9C-35C8E5C4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2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ADED3-AD70-2745-B370-590B63EC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229AFA-FBC9-864E-9E9D-FE57C539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F198A6-FCE2-5D42-97EE-14574FBDE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2C4EB-B0BE-E647-92AB-701E6D40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3FF3B-05F7-6040-BA25-E2791185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5B1B1-DB16-FE4D-A718-967F053A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48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591FF-A0E8-FE47-B050-388516D4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98C36-E091-2D4C-A430-2432A177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E5CB4-0F7B-C346-BBB0-15FBCFAC2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405C-16A2-2444-BB8D-4C5B88D88794}" type="datetimeFigureOut">
              <a:rPr lang="x-none" smtClean="0"/>
              <a:t>15.01.2026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5C051-D8CE-F840-8F79-0A9256973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B1117-814D-1C49-A262-C19CE086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A505-B8FA-6940-92B2-F89C74D5FD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9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a.slan@revera.legal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82374-6B31-6E47-B628-CD50622E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12257-62F2-46DD-85C3-CC2A974E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оллекция картино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92864BC-E175-9D46-A748-8F6E6E27C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34" y="1158274"/>
            <a:ext cx="1173377" cy="1728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6731C-33D7-EB48-8F3C-840669B99FEC}"/>
              </a:ext>
            </a:extLst>
          </p:cNvPr>
          <p:cNvSpPr txBox="1"/>
          <p:nvPr/>
        </p:nvSpPr>
        <p:spPr>
          <a:xfrm>
            <a:off x="664404" y="3515996"/>
            <a:ext cx="99426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Итоги 2025 года и к чему готовиться бизнесу в Казахстане в 2026: Цифровой и налоговый кодексы, МФЦА и </a:t>
            </a:r>
            <a:r>
              <a:rPr lang="en-US" sz="35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Astana hub</a:t>
            </a:r>
            <a:endParaRPr lang="x-none" sz="35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2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3ADC8-48E2-844B-47DD-A644129D5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5E18B2-FCB7-9CB5-2150-B1A830B9FB59}"/>
              </a:ext>
            </a:extLst>
          </p:cNvPr>
          <p:cNvSpPr/>
          <p:nvPr/>
        </p:nvSpPr>
        <p:spPr>
          <a:xfrm>
            <a:off x="-1" y="0"/>
            <a:ext cx="12191999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EDBDC7-72CD-CA9E-DB22-2C5D165050DD}"/>
              </a:ext>
            </a:extLst>
          </p:cNvPr>
          <p:cNvSpPr/>
          <p:nvPr/>
        </p:nvSpPr>
        <p:spPr>
          <a:xfrm rot="2700000">
            <a:off x="8923294" y="4053806"/>
            <a:ext cx="3974592" cy="397459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2346C"/>
              </a:solidFill>
            </a:endParaRPr>
          </a:p>
        </p:txBody>
      </p:sp>
      <p:pic>
        <p:nvPicPr>
          <p:cNvPr id="8" name="Рисунок 7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5CF91175-04C5-B750-4EC8-4FEE1096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39" y="793520"/>
            <a:ext cx="1234694" cy="184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B677E2-3546-43DD-5A8F-CE57735F82F1}"/>
              </a:ext>
            </a:extLst>
          </p:cNvPr>
          <p:cNvSpPr txBox="1"/>
          <p:nvPr/>
        </p:nvSpPr>
        <p:spPr>
          <a:xfrm>
            <a:off x="833120" y="1117600"/>
            <a:ext cx="1066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endParaRPr lang="en-US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D2EBE-FB20-FE13-02A7-3C8F3B1E105D}"/>
              </a:ext>
            </a:extLst>
          </p:cNvPr>
          <p:cNvSpPr txBox="1"/>
          <p:nvPr/>
        </p:nvSpPr>
        <p:spPr>
          <a:xfrm>
            <a:off x="1569060" y="2630476"/>
            <a:ext cx="974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8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7222-F864-7657-0B81-7ADC76472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ED91A3-3D1D-8C09-EE51-209C0BD1B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9128D4-A4F9-EA2A-F609-42BFFAF7DF58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962441FD-3605-CD3B-9BA4-D55CADB3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47043-8452-58F5-7CC1-3B758CCE344E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1CE19B-8A14-0337-01EF-2D184453BA9E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D4C47-67D3-C90C-2338-CC83F023E473}"/>
              </a:ext>
            </a:extLst>
          </p:cNvPr>
          <p:cNvSpPr txBox="1"/>
          <p:nvPr/>
        </p:nvSpPr>
        <p:spPr>
          <a:xfrm>
            <a:off x="1173608" y="2001012"/>
            <a:ext cx="98726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Служба мониторинга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Astana Hub </a:t>
            </a:r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на регулярной основе публикует разъяснительные материалы с анализом выявленных кейсов, связанных с нарушением условий участия</a:t>
            </a:r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  <a:p>
            <a:pPr>
              <a:buClr>
                <a:srgbClr val="003263"/>
              </a:buClr>
              <a:buSzPct val="70000"/>
            </a:pPr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  <a:p>
            <a:pPr>
              <a:buClr>
                <a:srgbClr val="003263"/>
              </a:buClr>
              <a:buSzPct val="70000"/>
            </a:pP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Основные случаи нарушения условий участия в </a:t>
            </a:r>
            <a:r>
              <a:rPr lang="en-US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Astana Hub</a:t>
            </a: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>
              <a:buClr>
                <a:srgbClr val="003263"/>
              </a:buClr>
              <a:buSzPct val="70000"/>
            </a:pPr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3263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Сопровождение чужого продукта.</a:t>
            </a:r>
          </a:p>
          <a:p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Если компания занимается только сопровождением, технической поддержкой, внедрением или доработкой продукта, который создан другой компанией, и при этом не обладает исключительными имущественными правами либо договором на разработку, — такая деятельность не может квалифицироваться как приоритетная.</a:t>
            </a:r>
          </a:p>
          <a:p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В этом случае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Компания</a:t>
            </a:r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 оказывает </a:t>
            </a:r>
            <a:r>
              <a:rPr lang="ru-KZ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сервисные услуги</a:t>
            </a:r>
            <a:r>
              <a:rPr lang="ru-KZ" sz="1600" dirty="0">
                <a:latin typeface="Helvetica" panose="020B0604020202020204" pitchFamily="34" charset="0"/>
                <a:cs typeface="Helvetica" panose="020B0604020202020204" pitchFamily="34" charset="0"/>
              </a:rPr>
              <a:t>, а не создаёт собственный продукт.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Получения доходов от консультационных услуг и проведения аудита в сфере информационно-коммуникационных технологий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Несмотря на то, что данные услуги относятся к сфере информационных технологий, они не соответствуют Перечню. Этот вид деятельности выходит за рамки установленных приоритетов, что нарушает условия участия в технопарке.</a:t>
            </a:r>
          </a:p>
          <a:p>
            <a:br>
              <a:rPr lang="ru-KZ" sz="1600" dirty="0"/>
            </a:br>
            <a:endParaRPr lang="ru-RU" sz="1600" dirty="0"/>
          </a:p>
          <a:p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D8E5-6410-BF76-129A-8CE7EFB4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EEF10E-B5C6-02B1-1095-871383E0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D4B5FD-7C78-8F2E-9723-600E7DE4293B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8213E140-3077-225A-E56C-0BE61E4F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93E84-20DD-E8ED-F255-CBC462B0F798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8258BC-5325-D479-46AF-3EAD59DB9936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752B3-CFAD-9041-DFCA-60B772CC39E4}"/>
              </a:ext>
            </a:extLst>
          </p:cNvPr>
          <p:cNvSpPr txBox="1"/>
          <p:nvPr/>
        </p:nvSpPr>
        <p:spPr>
          <a:xfrm>
            <a:off x="1173608" y="2001012"/>
            <a:ext cx="9872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3263"/>
              </a:buClr>
              <a:buSzPct val="70000"/>
              <a:buFont typeface="Wingdings" panose="05000000000000000000" pitchFamily="2" charset="2"/>
              <a:buChar char="v"/>
            </a:pPr>
            <a:r>
              <a:rPr lang="kk-KZ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Н</a:t>
            </a:r>
            <a:r>
              <a:rPr lang="ru-RU" sz="1600" b="1" dirty="0" err="1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есоответствие</a:t>
            </a: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 деятельности заявленным ПВД (приоритетным видам деятельности).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Зафиксированы случаи, когда основной доход участников формировался от оказания сторонних услуг, косвенно связанных с ИКТ-разработкой, а не от коммерциализации ИКТ-разработки.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 примеру некоторые проекты заявлялись как разработка мобильного ИКТ-продукта для консалтинговых компаний с возможностью продажи или лицензирования. Проверка показала, что фактическая деятельность участника ограничивалась предоставлением консалтинговых услуг, а не созданием программного продукта.</a:t>
            </a: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br>
              <a:rPr lang="ru-KZ" sz="1600" dirty="0"/>
            </a:br>
            <a:endParaRPr lang="ru-RU" sz="1600" dirty="0"/>
          </a:p>
          <a:p>
            <a:endParaRPr lang="ru-RU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A6D1-4A57-680C-1279-0550F2C5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37B6F-2296-C138-1D83-5917A73F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E2D1E1-BEA3-41EC-A3FA-E62C99D46C6F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0651C7A7-D311-762B-6A94-BB3813D7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936C9-C6C2-01A5-892A-7C23AB18F9C2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Рекомендации для будущих участников </a:t>
            </a:r>
            <a:r>
              <a:rPr lang="en-US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Astana hub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ABD5F9-A41B-4D06-8DE2-39090195ECD6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09F14E-7F05-CC8B-A330-43575B4FBFD9}"/>
              </a:ext>
            </a:extLst>
          </p:cNvPr>
          <p:cNvSpPr txBox="1"/>
          <p:nvPr/>
        </p:nvSpPr>
        <p:spPr>
          <a:xfrm>
            <a:off x="1173608" y="2001012"/>
            <a:ext cx="9872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Ведите деятельность в рамках приоритетного вида — разработка собственных IT-продуктов; сопутствующие услуги не заменяют основную разработку.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Подтверждайте права на продукт: имущественные права должны принадлежать участнику или быть оформлены с исключительными условиями использования.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Актуализируйте бизнес-план при изменении модели монетизации и направляйте его на согласование в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Astana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Hub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отчетности ясно отражайте связь деятельности с приоритетными видами, избегая общих формулировок («техподдержка», «тестирование»).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latin typeface="Helvetica" panose="020B0604020202020204" pitchFamily="34" charset="0"/>
              <a:ea typeface="Roboto Light" panose="02000000000000000000" pitchFamily="2" charset="0"/>
              <a:cs typeface="Helvetica" panose="020B0604020202020204" pitchFamily="34" charset="0"/>
            </a:endParaRPr>
          </a:p>
          <a:p>
            <a:pPr algn="just"/>
            <a:r>
              <a:rPr lang="ru-RU" sz="1600" b="1" dirty="0" err="1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Astana</a:t>
            </a: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Hub</a:t>
            </a:r>
            <a:r>
              <a:rPr lang="ru-RU" sz="1600" b="1" dirty="0">
                <a:latin typeface="Helvetica" panose="020B0604020202020204" pitchFamily="34" charset="0"/>
                <a:ea typeface="Roboto Light" panose="02000000000000000000" pitchFamily="2" charset="0"/>
                <a:cs typeface="Helvetica" panose="020B0604020202020204" pitchFamily="34" charset="0"/>
              </a:rPr>
              <a:t> предоставляет уникальные налоговые и административные преференции, ориентированные на поддержку высокотехнологичных стартапов и ИТ-компаний. Однако соблюдение условий участия и соответствие деятельности Перечню приоритетных видов - ключевой фактор устойчивости в статусе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72371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B269-C698-5FCA-73D4-5286E2F8F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258AB-166E-D2CE-260D-05D51946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2BDD7E-BCC4-7850-9F0E-0FF503D3F3B3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B1D3FE6C-6732-2577-5600-F2C67711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DD31B-3C8A-908B-35F6-EE5E4FBB501A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52345D-6E9C-14F1-6F84-714A1DB35121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037855-8BDC-BC8B-F9ED-354951F88BEF}"/>
              </a:ext>
            </a:extLst>
          </p:cNvPr>
          <p:cNvSpPr txBox="1"/>
          <p:nvPr/>
        </p:nvSpPr>
        <p:spPr>
          <a:xfrm>
            <a:off x="1173608" y="2001012"/>
            <a:ext cx="9872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Изменения в регуляторной базе МФЦА:</a:t>
            </a:r>
          </a:p>
          <a:p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KZ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Комитет МФЦА по регулированию финансовых услуг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AFSA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запускает пилот по оплате регуляторных сборов стейблкоинами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AFSA внедряет механизм оплаты регуляторных сборов участниками МФЦА и заявителями на лицензирование с использованием стейблкоинов, привязанных к доллару США.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Проект представлен на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Astana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Finance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Days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2025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; первым подписантом Меморандума о взаимопонимании (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MMoU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) стала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Bybit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Limited.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Лицензированные провайдеры услуг цифровых активов (ПУЦА) могут присоединиться к проекту в качестве агентов, обеспечивая перевод эквивалента в фиат на счёт AFSA.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Для участия требуется подписание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MMoU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и соответствие критериям допуска; список участников будет опубликован на сайте AFSA.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Инициатива создаёт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регуляторную основу для платежей в стейблкоинах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укрепляя МФЦА как центр цифровых финансов и инноваций.</a:t>
            </a:r>
          </a:p>
        </p:txBody>
      </p:sp>
    </p:spTree>
    <p:extLst>
      <p:ext uri="{BB962C8B-B14F-4D97-AF65-F5344CB8AC3E}">
        <p14:creationId xmlns:p14="http://schemas.microsoft.com/office/powerpoint/2010/main" val="101672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4F8C-63E7-8B7C-5049-8CCA2258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E8C386-CECE-C2D1-CC93-F91A8BF6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7CD102-77A3-A698-FCE7-ABBCA8E90A9D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AE365420-3BF7-1D64-DFA2-B6BB111F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72B75-9918-627C-3E8A-2336A96A66E3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1896DE-A5FD-5457-2784-60D2EEE32DFE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E84C5-25FB-718D-4C6E-6A91E1060D38}"/>
              </a:ext>
            </a:extLst>
          </p:cNvPr>
          <p:cNvSpPr txBox="1"/>
          <p:nvPr/>
        </p:nvSpPr>
        <p:spPr>
          <a:xfrm>
            <a:off x="1173608" y="2001012"/>
            <a:ext cx="98726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Новая регуляторная база по платежным услугам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FSA принял комплекс правил для регулирования платежных услуг, включая поправки в Общие правила МФЦА, Глоссарий, Пруденциальные правила и правила для цифровых активов.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Вступление в силу поэтапно:13 октября 2025 — определения, требования к капиталу и использование цифровых активов;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13 января 2026 — защита прав клиентов и киберустойчивость.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Расширен перечень регулируемых платежных услуг: валютный обмен, платёжные счета, эквайринг, инициирование платежей, предоставление информации по счетам. Определены исключения из регулирования.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AFSA будет контролировать операции с цифровыми активами, схожие с традиционными платежными услугами, включая деятельность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некастодиальных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провайдеров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Введены две </a:t>
            </a:r>
            <a:r>
              <a:rPr lang="ru-KZ" dirty="0"/>
              <a:t>операционные модели для поставщиков платежных услуг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: посредническая (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bridge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) и прямая (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direct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).Усилены меры защиты клиентов: раскрытие информации, возврат средств, ответственность за несанкционированные операции, процедуры жалоб.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3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2A038-E778-D805-A2A6-D7B0F291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6B5B4-E6B5-DF34-2C57-6B97D584F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A2ADE0-B25D-67E9-1A8B-C6B39D470C5B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8CFCC9A3-C2A4-8700-F411-41160B58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7D237-952E-2E00-0D0B-379273BC1FAB}"/>
              </a:ext>
            </a:extLst>
          </p:cNvPr>
          <p:cNvSpPr txBox="1"/>
          <p:nvPr/>
        </p:nvSpPr>
        <p:spPr>
          <a:xfrm>
            <a:off x="4087607" y="400341"/>
            <a:ext cx="701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Изменения в специальных налоговых режимах (СНР)</a:t>
            </a:r>
            <a:endParaRPr lang="en-US" sz="3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066FEC-6ACE-2EEF-F0A0-6D1318AF1BBB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95ADE-73E5-18C9-D5D9-D8EFF58C0226}"/>
              </a:ext>
            </a:extLst>
          </p:cNvPr>
          <p:cNvSpPr txBox="1"/>
          <p:nvPr/>
        </p:nvSpPr>
        <p:spPr>
          <a:xfrm>
            <a:off x="1173608" y="2001012"/>
            <a:ext cx="9872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Внесены изменения в правила МФЦА о сборах</a:t>
            </a:r>
          </a:p>
          <a:p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Лицензирование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: сборы увеличены; за несколько видов деятельности — макс. сбор +50% за каждую.</a:t>
            </a: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Надзор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: годовые сборы повышены; новые сборы исламских финансов отложены на год.</a:t>
            </a: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Корректировка методики расчёта переменной части сборов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(среднедневные значения → на конец квартала); новые сборы по платежным услугам отложены на год</a:t>
            </a:r>
          </a:p>
          <a:p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Переменные сборы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: введены для отдельных видов деятельности на основе финансовых показателей; новые платежные сборы отложены на год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2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DCA8E-4345-2547-B056-46F55A116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6F4A0938-F44A-BA49-93A8-D0EAEEED9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904" y="843534"/>
            <a:ext cx="1234694" cy="18418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3D96C6-C206-4735-B75D-DF2C69710BDE}"/>
              </a:ext>
            </a:extLst>
          </p:cNvPr>
          <p:cNvSpPr/>
          <p:nvPr/>
        </p:nvSpPr>
        <p:spPr>
          <a:xfrm>
            <a:off x="0" y="5791200"/>
            <a:ext cx="12236044" cy="1080916"/>
          </a:xfrm>
          <a:prstGeom prst="rect">
            <a:avLst/>
          </a:prstGeom>
          <a:solidFill>
            <a:srgbClr val="CE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4570-F345-0745-A179-7C420A993BF9}"/>
              </a:ext>
            </a:extLst>
          </p:cNvPr>
          <p:cNvSpPr txBox="1"/>
          <p:nvPr/>
        </p:nvSpPr>
        <p:spPr>
          <a:xfrm>
            <a:off x="1024128" y="2987040"/>
            <a:ext cx="3938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003263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Алибек Слан</a:t>
            </a:r>
            <a:endParaRPr lang="x-none" sz="3300" b="1" dirty="0">
              <a:solidFill>
                <a:srgbClr val="00326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3F97A-F341-3C40-B628-C9C0ED297A77}"/>
              </a:ext>
            </a:extLst>
          </p:cNvPr>
          <p:cNvSpPr txBox="1"/>
          <p:nvPr/>
        </p:nvSpPr>
        <p:spPr>
          <a:xfrm>
            <a:off x="1024128" y="3572256"/>
            <a:ext cx="5387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3263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Ведущий юрист </a:t>
            </a:r>
            <a:r>
              <a:rPr lang="en-US" sz="2200" dirty="0">
                <a:solidFill>
                  <a:srgbClr val="003263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REVERA</a:t>
            </a:r>
            <a:r>
              <a:rPr lang="ru-RU" sz="2200" dirty="0">
                <a:solidFill>
                  <a:srgbClr val="003263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2200" dirty="0">
                <a:solidFill>
                  <a:srgbClr val="003263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Kazakhstan</a:t>
            </a:r>
            <a:endParaRPr lang="x-none" sz="2200" dirty="0">
              <a:solidFill>
                <a:srgbClr val="003263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4C81D-70B9-407E-AAD8-A23649BA77C4}"/>
              </a:ext>
            </a:extLst>
          </p:cNvPr>
          <p:cNvSpPr txBox="1"/>
          <p:nvPr/>
        </p:nvSpPr>
        <p:spPr>
          <a:xfrm>
            <a:off x="1024128" y="4050345"/>
            <a:ext cx="3575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 sz="4400" u="sng">
                <a:solidFill>
                  <a:srgbClr val="0000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2200" b="0" i="0" u="none" strike="noStrike" dirty="0" err="1">
                <a:solidFill>
                  <a:srgbClr val="2067B0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a.slan@revera.legal</a:t>
            </a:r>
            <a:endParaRPr lang="en-US" sz="2200" dirty="0">
              <a:solidFill>
                <a:srgbClr val="003263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860284-C74E-4E9B-847B-BF9EC200C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842" y="1226941"/>
            <a:ext cx="4993158" cy="45642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CC348A-66A3-45F9-A608-07BA1B2961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80" b="22748"/>
          <a:stretch/>
        </p:blipFill>
        <p:spPr>
          <a:xfrm>
            <a:off x="6724080" y="777892"/>
            <a:ext cx="4572000" cy="49975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E462D6-EB32-4E99-A44C-EE9EC3A2F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10" y="1673"/>
            <a:ext cx="2597084" cy="25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0101B7-5A1E-448D-B4EA-F48F561E2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r="55790"/>
          <a:stretch/>
        </p:blipFill>
        <p:spPr bwMode="auto">
          <a:xfrm>
            <a:off x="-94267" y="-3351"/>
            <a:ext cx="4377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C93261-C39D-6D4B-A722-777D855EE57F}"/>
              </a:ext>
            </a:extLst>
          </p:cNvPr>
          <p:cNvSpPr/>
          <p:nvPr/>
        </p:nvSpPr>
        <p:spPr>
          <a:xfrm>
            <a:off x="0" y="3351"/>
            <a:ext cx="4283223" cy="685632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F74BB8-353E-2342-8EFE-D70A27C60D15}"/>
              </a:ext>
            </a:extLst>
          </p:cNvPr>
          <p:cNvSpPr/>
          <p:nvPr/>
        </p:nvSpPr>
        <p:spPr>
          <a:xfrm>
            <a:off x="3937448" y="5025"/>
            <a:ext cx="8254552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FA4BB-A954-4258-9E28-E2643CD35048}"/>
              </a:ext>
            </a:extLst>
          </p:cNvPr>
          <p:cNvSpPr txBox="1"/>
          <p:nvPr/>
        </p:nvSpPr>
        <p:spPr>
          <a:xfrm>
            <a:off x="478268" y="822977"/>
            <a:ext cx="325614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REVERA law group </a:t>
            </a: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full-service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 компания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инновационных и технологических бизнесов, стремящихся к расширению географии своего присутствия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2EFE6-27C2-4AE7-8BA6-630D970E40A6}"/>
              </a:ext>
            </a:extLst>
          </p:cNvPr>
          <p:cNvSpPr txBox="1"/>
          <p:nvPr/>
        </p:nvSpPr>
        <p:spPr>
          <a:xfrm>
            <a:off x="4998995" y="448596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x-none" sz="400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3EF83-BF4B-4D8C-A0F4-4628B45F0545}"/>
              </a:ext>
            </a:extLst>
          </p:cNvPr>
          <p:cNvSpPr txBox="1"/>
          <p:nvPr/>
        </p:nvSpPr>
        <p:spPr>
          <a:xfrm>
            <a:off x="5000133" y="1022498"/>
            <a:ext cx="205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юристов</a:t>
            </a:r>
            <a:endParaRPr lang="sv-SE" dirty="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F2A56-BF35-4A77-A20A-A4BF8C4AB05B}"/>
              </a:ext>
            </a:extLst>
          </p:cNvPr>
          <p:cNvSpPr txBox="1"/>
          <p:nvPr/>
        </p:nvSpPr>
        <p:spPr>
          <a:xfrm>
            <a:off x="4998995" y="1542398"/>
            <a:ext cx="239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REVERA – </a:t>
            </a:r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международная юридическая группа компаний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32D06CB-046B-4C92-815F-339C467DFEFF}"/>
              </a:ext>
            </a:extLst>
          </p:cNvPr>
          <p:cNvCxnSpPr/>
          <p:nvPr/>
        </p:nvCxnSpPr>
        <p:spPr>
          <a:xfrm>
            <a:off x="5101571" y="1478451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CA2196-F3FF-4417-956D-1D12225AE977}"/>
              </a:ext>
            </a:extLst>
          </p:cNvPr>
          <p:cNvSpPr txBox="1"/>
          <p:nvPr/>
        </p:nvSpPr>
        <p:spPr>
          <a:xfrm>
            <a:off x="8332621" y="448596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x-none" sz="400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C2C22-7912-42DA-A627-EBB68CFB5F98}"/>
              </a:ext>
            </a:extLst>
          </p:cNvPr>
          <p:cNvSpPr txBox="1"/>
          <p:nvPr/>
        </p:nvSpPr>
        <p:spPr>
          <a:xfrm>
            <a:off x="8333758" y="1022498"/>
            <a:ext cx="300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лет на рынке</a:t>
            </a:r>
            <a:endParaRPr lang="sv-SE" dirty="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8E7F1-A9C7-4627-A3A8-DD7A4AC8D738}"/>
              </a:ext>
            </a:extLst>
          </p:cNvPr>
          <p:cNvSpPr txBox="1"/>
          <p:nvPr/>
        </p:nvSpPr>
        <p:spPr>
          <a:xfrm>
            <a:off x="8332621" y="1542398"/>
            <a:ext cx="210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Выдающийся опыт на рынке юридических услуг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B0DD8CD-BD13-4417-A15A-E22E5C2202D7}"/>
              </a:ext>
            </a:extLst>
          </p:cNvPr>
          <p:cNvCxnSpPr/>
          <p:nvPr/>
        </p:nvCxnSpPr>
        <p:spPr>
          <a:xfrm>
            <a:off x="8435197" y="1478451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254648-3B7C-48E3-990E-A5C898BCA13C}"/>
              </a:ext>
            </a:extLst>
          </p:cNvPr>
          <p:cNvSpPr txBox="1"/>
          <p:nvPr/>
        </p:nvSpPr>
        <p:spPr>
          <a:xfrm>
            <a:off x="4998995" y="2269821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4000">
              <a:solidFill>
                <a:srgbClr val="003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AB5D2B-C328-4F39-BEC7-4E06120EBB29}"/>
              </a:ext>
            </a:extLst>
          </p:cNvPr>
          <p:cNvSpPr txBox="1"/>
          <p:nvPr/>
        </p:nvSpPr>
        <p:spPr>
          <a:xfrm>
            <a:off x="5059473" y="2843723"/>
            <a:ext cx="242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направлений права</a:t>
            </a:r>
            <a:endParaRPr lang="sv-SE" dirty="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A18789-210E-4195-8660-E9D68FDF39EB}"/>
              </a:ext>
            </a:extLst>
          </p:cNvPr>
          <p:cNvSpPr txBox="1"/>
          <p:nvPr/>
        </p:nvSpPr>
        <p:spPr>
          <a:xfrm>
            <a:off x="5058336" y="3363623"/>
            <a:ext cx="220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REVERA </a:t>
            </a:r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- это юридическая компания полного цикла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4C2C5E9-7594-4C68-A7BE-8636DD1A83E5}"/>
              </a:ext>
            </a:extLst>
          </p:cNvPr>
          <p:cNvCxnSpPr/>
          <p:nvPr/>
        </p:nvCxnSpPr>
        <p:spPr>
          <a:xfrm>
            <a:off x="5160912" y="3299676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191974-4C13-4CFC-AE61-16D8D24F968C}"/>
              </a:ext>
            </a:extLst>
          </p:cNvPr>
          <p:cNvSpPr txBox="1"/>
          <p:nvPr/>
        </p:nvSpPr>
        <p:spPr>
          <a:xfrm>
            <a:off x="8375725" y="2234329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4000">
              <a:solidFill>
                <a:srgbClr val="003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7C552A-82D9-46A6-BBB8-CCDAACADDA9A}"/>
              </a:ext>
            </a:extLst>
          </p:cNvPr>
          <p:cNvSpPr txBox="1"/>
          <p:nvPr/>
        </p:nvSpPr>
        <p:spPr>
          <a:xfrm>
            <a:off x="8376863" y="2808231"/>
            <a:ext cx="205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отраслей</a:t>
            </a:r>
            <a:endParaRPr lang="sv-SE" dirty="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58D5A9-1389-4045-A57B-65C7182564BE}"/>
              </a:ext>
            </a:extLst>
          </p:cNvPr>
          <p:cNvSpPr txBox="1"/>
          <p:nvPr/>
        </p:nvSpPr>
        <p:spPr>
          <a:xfrm>
            <a:off x="8375725" y="3328131"/>
            <a:ext cx="234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REVERA адаптирует свои юридические решения </a:t>
            </a:r>
            <a:b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 специфике отрасли 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A05A58F-BBE5-4607-BE42-9D5D85643B69}"/>
              </a:ext>
            </a:extLst>
          </p:cNvPr>
          <p:cNvCxnSpPr/>
          <p:nvPr/>
        </p:nvCxnSpPr>
        <p:spPr>
          <a:xfrm>
            <a:off x="8478301" y="3264184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7367B8B-4659-4245-BE26-262333E8FBEE}"/>
              </a:ext>
            </a:extLst>
          </p:cNvPr>
          <p:cNvSpPr txBox="1"/>
          <p:nvPr/>
        </p:nvSpPr>
        <p:spPr>
          <a:xfrm>
            <a:off x="5072232" y="4146052"/>
            <a:ext cx="207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3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x-none" sz="4000" dirty="0">
              <a:solidFill>
                <a:srgbClr val="003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100AB6-B138-401A-9A65-5A318255C1C6}"/>
              </a:ext>
            </a:extLst>
          </p:cNvPr>
          <p:cNvSpPr txBox="1"/>
          <p:nvPr/>
        </p:nvSpPr>
        <p:spPr>
          <a:xfrm>
            <a:off x="5072232" y="4709127"/>
            <a:ext cx="43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стран присутствия</a:t>
            </a:r>
            <a:r>
              <a:rPr lang="en-US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x-none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DBE018-E159-42E1-91F0-8B61FD95212C}"/>
              </a:ext>
            </a:extLst>
          </p:cNvPr>
          <p:cNvSpPr txBox="1"/>
          <p:nvPr/>
        </p:nvSpPr>
        <p:spPr>
          <a:xfrm>
            <a:off x="5054118" y="5225592"/>
            <a:ext cx="2344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REVERA имеет офисы </a:t>
            </a:r>
            <a:b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 Грузии, Казахстане, Польше, Беларуси и на Кипре, а также юридические панели в Армении, Узбекистане, Кыргызстане, Сербии и Черногории.</a:t>
            </a:r>
            <a:endParaRPr lang="x-none" sz="1200" dirty="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D7FECE9-9A11-4866-AA24-6971A7417ADD}"/>
              </a:ext>
            </a:extLst>
          </p:cNvPr>
          <p:cNvCxnSpPr/>
          <p:nvPr/>
        </p:nvCxnSpPr>
        <p:spPr>
          <a:xfrm>
            <a:off x="5155053" y="5155168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ome - RS partners">
            <a:extLst>
              <a:ext uri="{FF2B5EF4-FFF2-40B4-BE49-F238E27FC236}">
                <a16:creationId xmlns:a16="http://schemas.microsoft.com/office/drawing/2014/main" id="{94EF8696-BC45-453F-9F28-0B1F163A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97" y="4805106"/>
            <a:ext cx="1094017" cy="3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9E753CC-42B1-4324-8BB1-C09A15148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r="25782"/>
          <a:stretch/>
        </p:blipFill>
        <p:spPr bwMode="auto">
          <a:xfrm>
            <a:off x="9786830" y="4329244"/>
            <a:ext cx="730829" cy="8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1CDD0FCE-F58A-47B1-AFBE-02BB51854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20683"/>
          <a:stretch/>
        </p:blipFill>
        <p:spPr bwMode="auto">
          <a:xfrm>
            <a:off x="8469815" y="4347133"/>
            <a:ext cx="1173979" cy="3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D58A4DD-8F38-46FB-B74C-57F5B65C5AA6}"/>
              </a:ext>
            </a:extLst>
          </p:cNvPr>
          <p:cNvSpPr txBox="1"/>
          <p:nvPr/>
        </p:nvSpPr>
        <p:spPr>
          <a:xfrm>
            <a:off x="8407221" y="5315602"/>
            <a:ext cx="234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26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Офисы REVERA получили признание международных экспертов</a:t>
            </a:r>
            <a:endParaRPr lang="x-none" sz="1200">
              <a:solidFill>
                <a:srgbClr val="00326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0E6EBF9-B154-4070-8893-DFB5ADBF6069}"/>
              </a:ext>
            </a:extLst>
          </p:cNvPr>
          <p:cNvCxnSpPr/>
          <p:nvPr/>
        </p:nvCxnSpPr>
        <p:spPr>
          <a:xfrm>
            <a:off x="8533761" y="5245178"/>
            <a:ext cx="464574" cy="0"/>
          </a:xfrm>
          <a:prstGeom prst="line">
            <a:avLst/>
          </a:prstGeom>
          <a:ln w="25400">
            <a:solidFill>
              <a:srgbClr val="252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5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5A529E-FCB7-45DD-A3CA-0B952F9E440F}"/>
              </a:ext>
            </a:extLst>
          </p:cNvPr>
          <p:cNvSpPr/>
          <p:nvPr/>
        </p:nvSpPr>
        <p:spPr>
          <a:xfrm>
            <a:off x="-1" y="0"/>
            <a:ext cx="12191999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C3664-764A-A241-9091-497AE4DA55B0}"/>
              </a:ext>
            </a:extLst>
          </p:cNvPr>
          <p:cNvSpPr txBox="1"/>
          <p:nvPr/>
        </p:nvSpPr>
        <p:spPr>
          <a:xfrm>
            <a:off x="1024128" y="793520"/>
            <a:ext cx="6272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latin typeface="Lato" panose="020F0502020204030203" pitchFamily="34" charset="0"/>
                <a:cs typeface="Lato" panose="020F0502020204030203" pitchFamily="34" charset="0"/>
              </a:rPr>
              <a:t>О чем сегодня поговорим?</a:t>
            </a:r>
            <a:endParaRPr lang="x-none" sz="33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9C7B82-74FF-D742-A942-A5F3AA3B205B}"/>
              </a:ext>
            </a:extLst>
          </p:cNvPr>
          <p:cNvSpPr/>
          <p:nvPr/>
        </p:nvSpPr>
        <p:spPr>
          <a:xfrm rot="2700000">
            <a:off x="8923294" y="4053806"/>
            <a:ext cx="3974592" cy="397459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2346C"/>
              </a:solidFill>
            </a:endParaRPr>
          </a:p>
        </p:txBody>
      </p:sp>
      <p:pic>
        <p:nvPicPr>
          <p:cNvPr id="8" name="Рисунок 7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D3EF2CFF-70BE-4F86-ADB8-0484C0C5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39" y="793520"/>
            <a:ext cx="1234694" cy="184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46B257-3B00-4AB0-B141-F035D5AEACB6}"/>
              </a:ext>
            </a:extLst>
          </p:cNvPr>
          <p:cNvSpPr txBox="1"/>
          <p:nvPr/>
        </p:nvSpPr>
        <p:spPr>
          <a:xfrm>
            <a:off x="719350" y="1393684"/>
            <a:ext cx="7967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1.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Цифровые доказательства и смарт-контракты: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Как принятый Цифровой кодекс изменил статус электронной переписки, логов и смарт-контрактов в судах.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Последствия для бизнеса: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Усиление требований к хранению электронных документов и протоколированию сделок.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None/>
            </a:pPr>
            <a:endParaRPr lang="en-US" sz="18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just">
              <a:buNone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2. Изменения в специальных налоговых режимах (СНР):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Astana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hub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 Нововведения в регулировании. Случаи нарушения условий участия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Astana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Hub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 Рекомендации.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Юрисдикция МФЦА. Нововведения в регулировании и льготах.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None/>
            </a:pPr>
            <a:endParaRPr lang="en-US" sz="18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just">
              <a:buNone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3. Налоговая реформа (новый Налоговый кодекс РК)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Ставки налогов и налоговые режимы.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Налоговые проверки: новые правила и особенности.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Изменения в налогообложении доходов нерезидентов.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Clr>
                <a:srgbClr val="003263"/>
              </a:buClr>
              <a:buSzPct val="70000"/>
            </a:pPr>
            <a:endParaRPr lang="ru-RU" sz="1700" dirty="0">
              <a:solidFill>
                <a:srgbClr val="003263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buClr>
                <a:srgbClr val="003263"/>
              </a:buClr>
              <a:buSzPct val="70000"/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</a:rPr>
              <a:t>4.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Q/A</a:t>
            </a:r>
            <a:endParaRPr lang="ru-RU" b="1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5A529E-FCB7-45DD-A3CA-0B952F9E440F}"/>
              </a:ext>
            </a:extLst>
          </p:cNvPr>
          <p:cNvSpPr/>
          <p:nvPr/>
        </p:nvSpPr>
        <p:spPr>
          <a:xfrm>
            <a:off x="-1" y="0"/>
            <a:ext cx="12191999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C3664-764A-A241-9091-497AE4DA55B0}"/>
              </a:ext>
            </a:extLst>
          </p:cNvPr>
          <p:cNvSpPr txBox="1"/>
          <p:nvPr/>
        </p:nvSpPr>
        <p:spPr>
          <a:xfrm>
            <a:off x="2932914" y="2630476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Цифровые доказательства и смарт-контракты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9C7B82-74FF-D742-A942-A5F3AA3B205B}"/>
              </a:ext>
            </a:extLst>
          </p:cNvPr>
          <p:cNvSpPr/>
          <p:nvPr/>
        </p:nvSpPr>
        <p:spPr>
          <a:xfrm rot="2700000">
            <a:off x="8923294" y="4053806"/>
            <a:ext cx="3974592" cy="397459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2346C"/>
              </a:solidFill>
            </a:endParaRPr>
          </a:p>
        </p:txBody>
      </p:sp>
      <p:pic>
        <p:nvPicPr>
          <p:cNvPr id="8" name="Рисунок 7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D3EF2CFF-70BE-4F86-ADB8-0484C0C5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39" y="793520"/>
            <a:ext cx="1234694" cy="1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6959-EA31-141D-2FB1-4DCCC20C0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972853-DB7C-642D-9D10-6925FD023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B31D1A-4DF1-FFD8-CA42-EB21D1629DEE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641C8BA6-59B0-3690-1217-7525C67B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1E6C99-DB32-A2B9-9ED9-BD7F36D3EE7D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67447-292E-A2E5-E55F-1ABE45C9D598}"/>
              </a:ext>
            </a:extLst>
          </p:cNvPr>
          <p:cNvSpPr txBox="1"/>
          <p:nvPr/>
        </p:nvSpPr>
        <p:spPr>
          <a:xfrm>
            <a:off x="4427728" y="427550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Цифровые доказательства и смарт-контракты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7BEA4-6BE2-9DA0-CD8E-A935A3DBDC97}"/>
              </a:ext>
            </a:extLst>
          </p:cNvPr>
          <p:cNvSpPr txBox="1"/>
          <p:nvPr/>
        </p:nvSpPr>
        <p:spPr>
          <a:xfrm>
            <a:off x="1173609" y="2055430"/>
            <a:ext cx="9844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3263"/>
              </a:buClr>
              <a:buSzPct val="70000"/>
            </a:pPr>
            <a:r>
              <a:rPr lang="ru-RU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9 января 2026 года 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Глава государства подписал </a:t>
            </a:r>
            <a:r>
              <a:rPr lang="ru-RU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Цифровой кодекс РК.</a:t>
            </a: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Цифровой Кодекс является ключевым документом, обеспечивающим системный подход к развитию цифровых технологий, внедрению искусственного интеллекта и формированию безопасной и устойчивой цифровой среды.</a:t>
            </a:r>
          </a:p>
          <a:p>
            <a:pPr algn="just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Принятие Кодекса закрепляет переход страны от точечных цифровых решений к 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системной цифровой трансформации,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 основанной на принципах безопасности, ответственности и защиты прав граждан.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46AE-952D-66D2-004C-1403E01FD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9FF35-B0A1-7638-F467-506DC4143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991D1-B76E-433A-2067-2AB7E42795F7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5D64200-47F3-7169-46D7-E8A4A7357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680DE2-EC97-EFCF-C310-FE87E2B4756C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FEC50-727A-58E5-4063-4E1C8368E27B}"/>
              </a:ext>
            </a:extLst>
          </p:cNvPr>
          <p:cNvSpPr txBox="1"/>
          <p:nvPr/>
        </p:nvSpPr>
        <p:spPr>
          <a:xfrm>
            <a:off x="4427728" y="427550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Цифровые доказательства и смарт-контракты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C45BD-779C-B31E-3918-892FAC2A937E}"/>
              </a:ext>
            </a:extLst>
          </p:cNvPr>
          <p:cNvSpPr txBox="1"/>
          <p:nvPr/>
        </p:nvSpPr>
        <p:spPr>
          <a:xfrm>
            <a:off x="1173610" y="1995490"/>
            <a:ext cx="9866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263"/>
              </a:buClr>
              <a:buSzPct val="70000"/>
            </a:pPr>
            <a:r>
              <a:rPr lang="ru-RU" sz="1600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Впервые на законодательном уровне было введено понятие «смарт-контрактов».</a:t>
            </a:r>
          </a:p>
          <a:p>
            <a:pPr>
              <a:buClr>
                <a:srgbClr val="003263"/>
              </a:buClr>
              <a:buSzPct val="70000"/>
            </a:pPr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Ранее смарт-контракты признавались и использовались в МФЦА с необходимостью аутентификации и однозначной воли сторон, в национальном праве смарт-контракт рассматривался как частный случай электронного договора.</a:t>
            </a:r>
          </a:p>
          <a:p>
            <a:pPr>
              <a:buClr>
                <a:srgbClr val="003263"/>
              </a:buClr>
              <a:buSzPct val="70000"/>
            </a:pPr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Согласно п.1 ст. 67 Цифрового Кодекса РК: «Смарт-контракт - договор, предусматривающий автоматическое исполнение заранее согласованных сторонами условий при наступлении определенных обстоятельств посредством применения цифровых технологий.»</a:t>
            </a:r>
            <a:endParaRPr lang="en-US" sz="1600" dirty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Иными словами специфика Смарт-контрактов заключается в том, что исполнение контракта встроено в саму архитектуру кода. При наступлении заранее определённых условий обязательство реализуется автоматически, по принципу «если… тогда».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Примеров может быть много: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Если груз доставлен в пункт назначения и получатель подтвердил получение, тогда автоматически перечисляется оплата перевозчику;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ru-RU" sz="1600" dirty="0"/>
              <a:t>Е</a:t>
            </a:r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сли Пользователь превышает лимит использования программного продукта, тогда автоматически начисляется дополнительная плата согласно тарифу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Если заёмщик своевременно погашает ежемесячный платёж, тогда система автоматически снижает процентную ставку на следующий период</a:t>
            </a:r>
          </a:p>
          <a:p>
            <a:endParaRPr lang="ru-RU" sz="1600" dirty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так далее.</a:t>
            </a:r>
            <a:endParaRPr lang="en-US" sz="1600" dirty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E201C-6268-C8E9-B4D1-D9A3BE87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C0B93-32C5-714F-A361-49548ACAE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E3FCB0-8D5C-78BC-404A-21BD8B723FB4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B4496360-0A8B-2DE8-3EB6-B6002FD9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B2B48D-B5B0-EBF0-A6D0-B45BC5A24F35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6934A-DADB-E648-444F-2EE0171618F2}"/>
              </a:ext>
            </a:extLst>
          </p:cNvPr>
          <p:cNvSpPr txBox="1"/>
          <p:nvPr/>
        </p:nvSpPr>
        <p:spPr>
          <a:xfrm>
            <a:off x="4427728" y="427550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Цифровые доказательства и смарт-контракты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14601-4A7E-67B5-199D-D319757F4426}"/>
              </a:ext>
            </a:extLst>
          </p:cNvPr>
          <p:cNvSpPr txBox="1"/>
          <p:nvPr/>
        </p:nvSpPr>
        <p:spPr>
          <a:xfrm>
            <a:off x="1173610" y="1995490"/>
            <a:ext cx="98662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Также, Цифровым кодексом было введено такое понятие как «цифровое подтверждение».</a:t>
            </a:r>
          </a:p>
          <a:p>
            <a:pPr fontAlgn="base"/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Так, согласно ст. 47 Цифрового Кодекса РК: Цифровое подтверждение - действие субъекта цифровой среды, выражающее согласие или иное волеизъявление, совершаемое после прохождения цифровой аутентификации с использованием средств цифровых технологий.</a:t>
            </a:r>
          </a:p>
          <a:p>
            <a:pPr fontAlgn="base"/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К цифровым подтверждениям относятся коды, пароли, одноразовые цифровые идентификаторы, </a:t>
            </a:r>
            <a:r>
              <a:rPr lang="ru-RU" sz="1600" dirty="0" err="1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пуш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-уведомления, биометрические подтверждения, цифровые записи в распределенных реестрах и иные средства, формируемые и направляемые цифровыми системами на:</a:t>
            </a: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1) абонентские устройства сотовой связи, в том числе зарегистрированные на веб-портале «цифрового правительства»;</a:t>
            </a: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2) сервисы обмена мгновенными сообщениями;</a:t>
            </a: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3) электронную почту;</a:t>
            </a: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4) распределенные цифровые объекты и иные системы.</a:t>
            </a:r>
          </a:p>
          <a:p>
            <a:pPr fontAlgn="base"/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fontAlgn="base"/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Цифровое подтверждение может использоваться субъектом цифровой среды в случаях, установленных законами Республики Казахстан, или по соглашению сторон.</a:t>
            </a:r>
          </a:p>
          <a:p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3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4F93-7F46-C18A-E491-B3120C55F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D0CB0-0BDF-9D45-C544-7C4295DF4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0276FE-975B-C90C-A3E8-97058E6711B4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46CAE6E3-293C-D34E-FDBA-8F351E8A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326F3A-A80D-6319-2AD5-9DD45567A12B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B8996-6253-0E4A-FB65-08504401DFD1}"/>
              </a:ext>
            </a:extLst>
          </p:cNvPr>
          <p:cNvSpPr txBox="1"/>
          <p:nvPr/>
        </p:nvSpPr>
        <p:spPr>
          <a:xfrm>
            <a:off x="4427728" y="427550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Последствия для Суда и для Бизнеса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D0B62-6170-7655-10E2-279DB6B8C0F6}"/>
              </a:ext>
            </a:extLst>
          </p:cNvPr>
          <p:cNvSpPr txBox="1"/>
          <p:nvPr/>
        </p:nvSpPr>
        <p:spPr>
          <a:xfrm>
            <a:off x="1173610" y="1995490"/>
            <a:ext cx="9866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Смарт-контракты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Последствия для Бизнеса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Снижение операционных затрат — автоматизация процессов сокращает ручной труд и вероятность ошибок, уменьшая расходы на исполнение сделок.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Ускорение транзакций — сделки и расчёты выполняются автоматически, минимизируя задержки, связанные с ручной обработкой.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Прозрачность и безопасность — блокчейн фиксирует неизменяемые записи, повышая доверие сторон при соблюдении стандартов безопасности и аудита кода.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Автоматическое исполнение условий — код обеспечивает выполнение обязательств без дополнительного контроля, при условии корректной логики и надёжных данных.</a:t>
            </a:r>
          </a:p>
          <a:p>
            <a:pPr marL="342900" indent="-342900">
              <a:buAutoNum type="arabicPeriod"/>
            </a:pPr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2. </a:t>
            </a:r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Последствия для Судов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Возможны внесудебные урегулирования спора, ввиду автоматического исполнения.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Код + соглашение — суд оценивает и текст, и автоматическое исполнение.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Ошибки и баги — критически влияют на действительность сделки и ответственность сторон.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Внешние данные — данные, влияющие на триггер или сторонние источники могут ограничивать юридические последствия.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Необходимость экспертизы — в суде будет необходимо мнение блокчейн специалистов и экспертов в сфере информационных технологий.</a:t>
            </a:r>
          </a:p>
          <a:p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3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8BF1-4417-C929-F27E-AF68DAD7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F1C54-1B16-1CD5-8A06-772804684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85" t="29609" r="31175" b="22745"/>
          <a:stretch/>
        </p:blipFill>
        <p:spPr>
          <a:xfrm>
            <a:off x="-40640" y="-20320"/>
            <a:ext cx="4128247" cy="68990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8DC8FF-92A6-652C-E009-4E3C57E1F870}"/>
              </a:ext>
            </a:extLst>
          </p:cNvPr>
          <p:cNvSpPr/>
          <p:nvPr/>
        </p:nvSpPr>
        <p:spPr>
          <a:xfrm>
            <a:off x="4087606" y="0"/>
            <a:ext cx="8104393" cy="6856326"/>
          </a:xfrm>
          <a:prstGeom prst="rect">
            <a:avLst/>
          </a:prstGeom>
          <a:solidFill>
            <a:srgbClr val="02346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" name="Рисунок 5" descr="Изображение выглядит как текст, экран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FCEC3C3-A28A-746E-CE87-D5DB1F9A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609" y="843534"/>
            <a:ext cx="1234694" cy="1841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D7749B-284F-28B4-1632-B11789AC4702}"/>
              </a:ext>
            </a:extLst>
          </p:cNvPr>
          <p:cNvSpPr/>
          <p:nvPr/>
        </p:nvSpPr>
        <p:spPr>
          <a:xfrm>
            <a:off x="1173609" y="1995490"/>
            <a:ext cx="9872662" cy="488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DA250-3559-B0CB-DE67-4D4A3324818F}"/>
              </a:ext>
            </a:extLst>
          </p:cNvPr>
          <p:cNvSpPr txBox="1"/>
          <p:nvPr/>
        </p:nvSpPr>
        <p:spPr>
          <a:xfrm>
            <a:off x="4427728" y="427550"/>
            <a:ext cx="776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Helvetica" panose="020B0604020202020204" pitchFamily="34" charset="0"/>
              </a:rPr>
              <a:t>Последствия для Суда и для Бизнеса</a:t>
            </a:r>
            <a:endParaRPr lang="x-none" sz="3300" b="1" dirty="0">
              <a:solidFill>
                <a:srgbClr val="02346C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3EC24-6873-D78D-35DC-C38D2B9373C2}"/>
              </a:ext>
            </a:extLst>
          </p:cNvPr>
          <p:cNvSpPr txBox="1"/>
          <p:nvPr/>
        </p:nvSpPr>
        <p:spPr>
          <a:xfrm>
            <a:off x="1173610" y="1995490"/>
            <a:ext cx="9866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Цифровые подтверждения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Последствия для Бизнеса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Могут иметь широкое применение для </a:t>
            </a:r>
            <a:r>
              <a:rPr lang="en-US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IT-</a:t>
            </a: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бизнеса в сфере разработки ПО (фиксирование согласования этапов работ, фиксирование передачи информации, фиксирование процесса взаимодействия между Заказчиком и Подрядчиком.</a:t>
            </a:r>
          </a:p>
          <a:p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2. </a:t>
            </a:r>
            <a:r>
              <a:rPr lang="ru-RU" sz="1600" b="1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Последствия для Судов: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Расширение доказательной базы (Электронная переписка).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Бремя доказательства на стороне инициатора — необходимо доказать, что подтверждение исходит именно от субъекта и соответствует воле сторон.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Признание зависит от протокола — суду будет необходимо оценивать фиксацию аутентификации, канал передачи, время и связь с конкретным действием.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ru-RU" sz="1600" dirty="0"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32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1609</Words>
  <Application>Microsoft Office PowerPoint</Application>
  <PresentationFormat>Широкоэкранный</PresentationFormat>
  <Paragraphs>161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Lato</vt:lpstr>
      <vt:lpstr>Lato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Шугальская</dc:creator>
  <cp:lastModifiedBy>Алибек Слан</cp:lastModifiedBy>
  <cp:revision>69</cp:revision>
  <dcterms:created xsi:type="dcterms:W3CDTF">2021-02-11T09:58:09Z</dcterms:created>
  <dcterms:modified xsi:type="dcterms:W3CDTF">2026-01-15T06:57:40Z</dcterms:modified>
</cp:coreProperties>
</file>