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7" r:id="rId3"/>
    <p:sldId id="266" r:id="rId4"/>
    <p:sldId id="295" r:id="rId5"/>
    <p:sldId id="261" r:id="rId6"/>
    <p:sldId id="299" r:id="rId7"/>
    <p:sldId id="300" r:id="rId8"/>
    <p:sldId id="301" r:id="rId9"/>
    <p:sldId id="302" r:id="rId10"/>
    <p:sldId id="296" r:id="rId11"/>
    <p:sldId id="293" r:id="rId12"/>
  </p:sldIdLst>
  <p:sldSz cx="14630400" cy="8229600"/>
  <p:notesSz cx="6858000" cy="99472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525"/>
    <a:srgbClr val="11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13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40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363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7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90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54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1AC11-F480-9D91-742D-CA44EAD77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45D389-4DFC-3A8A-A678-6A8A2C0BC0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3D989-BE7F-2B74-9BBF-2B1AB9FFA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3713D-B95D-B757-DEB9-518DEABE5F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26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1035A-6FE0-295E-066B-8D9CB151D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0BFFB6-3757-1BFC-7CF8-AFB4FE3E52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88A150-C4CE-5749-FD96-4971277AC1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C5E48-6E29-94D9-89C9-4CBFE046B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14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18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218" tIns="33609" rIns="67218" bIns="3360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218" tIns="33609" rIns="67218" bIns="33609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38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nk-ombudsman.kz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833199" y="1735126"/>
            <a:ext cx="7902010" cy="37512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6561"/>
              </a:lnSpc>
            </a:pPr>
            <a:r>
              <a:rPr lang="ru-RU" sz="4800" b="1" kern="0" spc="-157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Банковский омбудсман Казахстана: </a:t>
            </a:r>
          </a:p>
          <a:p>
            <a:pPr algn="ctr">
              <a:lnSpc>
                <a:spcPts val="6561"/>
              </a:lnSpc>
            </a:pPr>
            <a:r>
              <a:rPr lang="ru-RU" sz="4800" b="1" kern="0" spc="-157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от обращения до решения</a:t>
            </a: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4606" y="0"/>
            <a:ext cx="5335793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983336" y="329584"/>
            <a:ext cx="12946688" cy="16180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139"/>
              </a:lnSpc>
              <a:buNone/>
            </a:pPr>
            <a:r>
              <a:rPr lang="ru-RU" sz="2800" b="1" kern="0" spc="-123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Правовая основа деятельности</a:t>
            </a:r>
            <a:r>
              <a:rPr lang="en-US" sz="2800" b="1" kern="0" spc="-123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Банковского </a:t>
            </a:r>
            <a:r>
              <a:rPr lang="ru-RU" sz="2800" b="1" kern="0" spc="-123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омбудсмана </a:t>
            </a:r>
            <a:br>
              <a:rPr lang="ru-RU" sz="2800" b="1" kern="0" spc="-123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</a:br>
            <a:r>
              <a:rPr lang="ru-RU" sz="2800" b="1" kern="0" spc="-123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Республики Казахстан</a:t>
            </a:r>
          </a:p>
          <a:p>
            <a:pPr marL="0" indent="0" algn="ctr">
              <a:lnSpc>
                <a:spcPts val="5139"/>
              </a:lnSpc>
              <a:buNone/>
            </a:pP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336" y="2467330"/>
            <a:ext cx="3396158" cy="19146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29193" y="4555923"/>
            <a:ext cx="3552570" cy="9294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70"/>
              </a:lnSpc>
              <a:buNone/>
            </a:pPr>
            <a:r>
              <a:rPr lang="en-US" sz="2000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Конституция Республики Казахстан</a:t>
            </a:r>
            <a:endParaRPr lang="en-US" sz="2000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929192" y="5502494"/>
            <a:ext cx="3414207" cy="20975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31"/>
              </a:lnSpc>
            </a:pPr>
            <a:r>
              <a:rPr lang="en-US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В </a:t>
            </a:r>
            <a:r>
              <a:rPr lang="ru-RU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Конституции Республики Казахстан</a:t>
            </a:r>
            <a:r>
              <a:rPr lang="en-US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закреплено право гражданина на</a:t>
            </a:r>
            <a:r>
              <a:rPr lang="en-US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защиту своих прав </a:t>
            </a:r>
            <a:r>
              <a:rPr lang="en-US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и</a:t>
            </a:r>
            <a:r>
              <a:rPr lang="ru-RU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свобод, в том числе и в банковской сфере. 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111" y="2467330"/>
            <a:ext cx="4027879" cy="191464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430922" y="4433762"/>
            <a:ext cx="4076068" cy="14496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70"/>
              </a:lnSpc>
              <a:buNone/>
            </a:pPr>
            <a:r>
              <a:rPr lang="ru-RU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Закон</a:t>
            </a:r>
            <a:r>
              <a:rPr lang="en-US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РК </a:t>
            </a:r>
            <a:r>
              <a:rPr lang="en-US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«</a:t>
            </a:r>
            <a:r>
              <a:rPr lang="ru-RU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О банках и банковской деятельности в Республике Казахстан</a:t>
            </a:r>
            <a:r>
              <a:rPr lang="en-US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"</a:t>
            </a:r>
            <a:endParaRPr lang="en-US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5430922" y="5473220"/>
            <a:ext cx="4076068" cy="23514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631"/>
              </a:lnSpc>
              <a:buNone/>
            </a:pPr>
            <a:r>
              <a:rPr lang="ru-RU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Закон определяет компетенцию,</a:t>
            </a:r>
            <a:r>
              <a:rPr lang="en-US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принципы деятельности, сроки и порядок избрания Банковского омбудсмана, а также состав Совета представителей и его полномочия в отношении Банковского омбудсмана.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0258" y="2373235"/>
            <a:ext cx="3458954" cy="191464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450258" y="4462617"/>
            <a:ext cx="3479766" cy="9790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570"/>
              </a:lnSpc>
              <a:buNone/>
            </a:pPr>
            <a:r>
              <a:rPr lang="ru-RU" sz="2000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Внутренние</a:t>
            </a:r>
            <a:r>
              <a:rPr lang="ru-RU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правила Банковского омбудсмана</a:t>
            </a:r>
            <a:endParaRPr lang="en-US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10450258" y="5441668"/>
            <a:ext cx="3151989" cy="23221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31"/>
              </a:lnSpc>
            </a:pPr>
            <a:r>
              <a:rPr lang="ru-RU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Правила определяют</a:t>
            </a:r>
            <a:r>
              <a:rPr lang="en-US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порядок и сроки рассмотрения обращений заемщиков, порядок финансирования деятельности офиса Банковского омбудсмана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624676" y="183275"/>
            <a:ext cx="11198948" cy="1311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162"/>
              </a:lnSpc>
              <a:buNone/>
            </a:pPr>
            <a:r>
              <a:rPr lang="ru-RU" sz="3000" b="1" kern="0" spc="-124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Основные принципы  деятельности</a:t>
            </a:r>
            <a:r>
              <a:rPr lang="en-US" sz="3000" b="1" kern="0" spc="-124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3000" b="1" kern="0" spc="-124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Банковского омбудсмана Казахстана</a:t>
            </a:r>
            <a:endParaRPr lang="en-US" sz="3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9049" y="1793299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110080"/>
          </a:solidFill>
          <a:ln w="13097">
            <a:solidFill>
              <a:srgbClr val="14009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61959" y="1804077"/>
            <a:ext cx="142994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b="1" kern="0" spc="-7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478" dirty="0"/>
          </a:p>
        </p:txBody>
      </p:sp>
      <p:sp>
        <p:nvSpPr>
          <p:cNvPr id="10" name="Text 7"/>
          <p:cNvSpPr/>
          <p:nvPr/>
        </p:nvSpPr>
        <p:spPr>
          <a:xfrm>
            <a:off x="1320750" y="1740767"/>
            <a:ext cx="2444177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en-US" sz="2400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Независимость</a:t>
            </a:r>
            <a:endParaRPr lang="en-US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320750" y="2137352"/>
            <a:ext cx="9941596" cy="13213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43"/>
              </a:lnSpc>
            </a:pPr>
            <a:r>
              <a:rPr lang="ru-RU" sz="2000" b="1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Независимость Банковского омбудсмана от финансового регулятора и банков обеспечивает ему возможность рассматривать обращения заемщиков беспристрастно, законно, с учетом равноправия сторон 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624676" y="5006327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110080"/>
          </a:solidFill>
          <a:ln w="13097">
            <a:solidFill>
              <a:srgbClr val="14009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9825" y="5024339"/>
            <a:ext cx="188714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ru-RU" sz="2478" b="1" kern="0" spc="-7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478" dirty="0"/>
          </a:p>
        </p:txBody>
      </p:sp>
      <p:sp>
        <p:nvSpPr>
          <p:cNvPr id="15" name="Text 12"/>
          <p:cNvSpPr/>
          <p:nvPr/>
        </p:nvSpPr>
        <p:spPr>
          <a:xfrm>
            <a:off x="1305356" y="4937232"/>
            <a:ext cx="2066447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ru-RU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</a:rPr>
              <a:t>Законность</a:t>
            </a:r>
            <a:endParaRPr lang="en-US" sz="2400" b="1" dirty="0">
              <a:solidFill>
                <a:schemeClr val="accent2"/>
              </a:solidFill>
              <a:latin typeface="Century Gothic" panose="020B0502020202020204" pitchFamily="34" charset="0"/>
              <a:ea typeface="Inter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305356" y="5323681"/>
            <a:ext cx="9941596" cy="1395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43"/>
              </a:lnSpc>
            </a:pPr>
            <a:r>
              <a:rPr lang="en-US" sz="2000" b="1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Банковский омбудсман </a:t>
            </a:r>
            <a:r>
              <a:rPr lang="ru-RU" sz="2000" b="1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действует на основании закона</a:t>
            </a:r>
            <a:r>
              <a:rPr lang="en-US" sz="2000" b="1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ru-RU" sz="2000" b="1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 принятии решений Банковский омбудсман руководствуется только законодательством Республики Казахстан и условиями заключенных банковских договоров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614619" y="6734735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110080"/>
          </a:solidFill>
          <a:ln w="13097">
            <a:solidFill>
              <a:srgbClr val="14009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52374" y="6745167"/>
            <a:ext cx="196334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ru-RU" sz="2478" b="1" kern="0" spc="-7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478" dirty="0"/>
          </a:p>
        </p:txBody>
      </p:sp>
      <p:sp>
        <p:nvSpPr>
          <p:cNvPr id="20" name="Text 17"/>
          <p:cNvSpPr/>
          <p:nvPr/>
        </p:nvSpPr>
        <p:spPr>
          <a:xfrm>
            <a:off x="1282560" y="6643057"/>
            <a:ext cx="3058253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ru-RU" sz="2400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Равноправие сторон</a:t>
            </a:r>
            <a:endParaRPr lang="en-US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305356" y="7059111"/>
            <a:ext cx="9941596" cy="1161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643"/>
              </a:lnSpc>
              <a:buNone/>
            </a:pPr>
            <a:r>
              <a:rPr lang="ru-RU" sz="2000" b="1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 урегулировании разногласий между сторонами Банковский омбудсман придерживается принципа их равноправия, не предоставляя какой-либо стороне преимуществ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23" name="Text 7"/>
          <p:cNvSpPr/>
          <p:nvPr/>
        </p:nvSpPr>
        <p:spPr>
          <a:xfrm>
            <a:off x="1305356" y="3367013"/>
            <a:ext cx="3090046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ru-RU" sz="2400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Беспристрастность</a:t>
            </a:r>
            <a:endParaRPr lang="en-US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 8"/>
          <p:cNvSpPr/>
          <p:nvPr/>
        </p:nvSpPr>
        <p:spPr>
          <a:xfrm>
            <a:off x="1328152" y="3774119"/>
            <a:ext cx="9941596" cy="10313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43"/>
              </a:lnSpc>
            </a:pPr>
            <a:r>
              <a:rPr lang="ru-RU" sz="2000" b="1" dirty="0">
                <a:latin typeface="Century Gothic" panose="020B0502020202020204" pitchFamily="34" charset="0"/>
                <a:ea typeface="Inter"/>
              </a:rPr>
              <a:t>При урегулировании разногласий Банковский омбудсман обязан сохранять объективность, не допускать проявления предпочтений какой-либо стороне</a:t>
            </a:r>
            <a:endParaRPr lang="en-US" sz="2000" dirty="0">
              <a:latin typeface="Century Gothic" panose="020B0502020202020204" pitchFamily="34" charset="0"/>
              <a:ea typeface="Inter"/>
            </a:endParaRPr>
          </a:p>
        </p:txBody>
      </p:sp>
      <p:sp>
        <p:nvSpPr>
          <p:cNvPr id="26" name="Shape 10"/>
          <p:cNvSpPr/>
          <p:nvPr/>
        </p:nvSpPr>
        <p:spPr>
          <a:xfrm>
            <a:off x="624676" y="3458691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110080"/>
          </a:solidFill>
          <a:ln w="13097">
            <a:solidFill>
              <a:srgbClr val="140099"/>
            </a:solidFill>
            <a:prstDash val="solid"/>
          </a:ln>
        </p:spPr>
      </p:sp>
      <p:sp>
        <p:nvSpPr>
          <p:cNvPr id="27" name="Text 11"/>
          <p:cNvSpPr/>
          <p:nvPr/>
        </p:nvSpPr>
        <p:spPr>
          <a:xfrm>
            <a:off x="766301" y="3467093"/>
            <a:ext cx="188714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b="1" kern="0" spc="-7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478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6899" y="-15796"/>
            <a:ext cx="2463501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516621" y="452258"/>
            <a:ext cx="10789919" cy="1311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ru-RU" sz="3000" b="1" kern="0" spc="-131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Принципы  независимости Банковского омбудмана Республики Казахстан </a:t>
            </a:r>
            <a:endParaRPr lang="en-US" sz="3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956160" y="2187929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110080"/>
          </a:solidFill>
          <a:ln w="13097">
            <a:solidFill>
              <a:srgbClr val="14009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94079" y="2206265"/>
            <a:ext cx="142994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b="1" kern="0" spc="-7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478" dirty="0"/>
          </a:p>
        </p:txBody>
      </p:sp>
      <p:sp>
        <p:nvSpPr>
          <p:cNvPr id="10" name="Text 7"/>
          <p:cNvSpPr/>
          <p:nvPr/>
        </p:nvSpPr>
        <p:spPr>
          <a:xfrm>
            <a:off x="1609131" y="2024099"/>
            <a:ext cx="2097643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81"/>
              </a:lnSpc>
              <a:buNone/>
            </a:pPr>
            <a:r>
              <a:rPr lang="ru-RU" sz="2400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Выборность</a:t>
            </a:r>
            <a:endParaRPr lang="en-US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623818" y="2371110"/>
            <a:ext cx="9482503" cy="11009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43"/>
              </a:lnSpc>
            </a:pPr>
            <a:r>
              <a:rPr lang="ru-RU" sz="2000" b="1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Банковский омбудсман избирается путем тайного голосования членами Совета представителей, в состав которого входят финансовый регулятор, банки и иные организации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960494" y="5126603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110080"/>
          </a:solidFill>
          <a:ln w="13097">
            <a:solidFill>
              <a:srgbClr val="14009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102119" y="5125403"/>
            <a:ext cx="188714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ru-RU" sz="2478" b="1" kern="0" spc="-7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478" dirty="0"/>
          </a:p>
        </p:txBody>
      </p:sp>
      <p:sp>
        <p:nvSpPr>
          <p:cNvPr id="15" name="Text 12"/>
          <p:cNvSpPr/>
          <p:nvPr/>
        </p:nvSpPr>
        <p:spPr>
          <a:xfrm>
            <a:off x="1588177" y="5022561"/>
            <a:ext cx="5531015" cy="40264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581"/>
              </a:lnSpc>
            </a:pPr>
            <a:r>
              <a:rPr lang="ru-RU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</a:rPr>
              <a:t>Законодательная независимость</a:t>
            </a:r>
          </a:p>
        </p:txBody>
      </p:sp>
      <p:sp>
        <p:nvSpPr>
          <p:cNvPr id="16" name="Text 13"/>
          <p:cNvSpPr/>
          <p:nvPr/>
        </p:nvSpPr>
        <p:spPr>
          <a:xfrm>
            <a:off x="1623817" y="5285790"/>
            <a:ext cx="9482503" cy="10158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43"/>
              </a:lnSpc>
            </a:pPr>
            <a:r>
              <a:rPr lang="ru-RU" sz="2000" b="1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Независимость Банковского омбудсмана закреплена в законодательстве для беспристрастного, законного и справедливого разрешения споров с учетом равноправия сторон </a:t>
            </a:r>
          </a:p>
        </p:txBody>
      </p:sp>
      <p:sp>
        <p:nvSpPr>
          <p:cNvPr id="18" name="Shape 15"/>
          <p:cNvSpPr/>
          <p:nvPr/>
        </p:nvSpPr>
        <p:spPr>
          <a:xfrm>
            <a:off x="960494" y="6770649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110080"/>
          </a:solidFill>
          <a:ln w="13097">
            <a:solidFill>
              <a:srgbClr val="14009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88849" y="6764349"/>
            <a:ext cx="196334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ru-RU" sz="2478" b="1" kern="0" spc="-7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478" dirty="0"/>
          </a:p>
        </p:txBody>
      </p:sp>
      <p:sp>
        <p:nvSpPr>
          <p:cNvPr id="20" name="Text 17"/>
          <p:cNvSpPr/>
          <p:nvPr/>
        </p:nvSpPr>
        <p:spPr>
          <a:xfrm>
            <a:off x="1562775" y="6679574"/>
            <a:ext cx="4048098" cy="3276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581"/>
              </a:lnSpc>
            </a:pPr>
            <a:r>
              <a:rPr lang="ru-RU" sz="2400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Финансовая независимость</a:t>
            </a:r>
          </a:p>
        </p:txBody>
      </p:sp>
      <p:sp>
        <p:nvSpPr>
          <p:cNvPr id="21" name="Text 18"/>
          <p:cNvSpPr/>
          <p:nvPr/>
        </p:nvSpPr>
        <p:spPr>
          <a:xfrm>
            <a:off x="1583149" y="7006631"/>
            <a:ext cx="9518143" cy="11616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43"/>
              </a:lnSpc>
            </a:pPr>
            <a:r>
              <a:rPr lang="ru-RU" sz="2000" b="1" kern="0" spc="-33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Финансовая независимость обусловлена обязательностью взносов банков второго уровня, имеющих в портфеле займы физических лиц.</a:t>
            </a:r>
          </a:p>
        </p:txBody>
      </p:sp>
      <p:sp>
        <p:nvSpPr>
          <p:cNvPr id="23" name="Text 7"/>
          <p:cNvSpPr/>
          <p:nvPr/>
        </p:nvSpPr>
        <p:spPr>
          <a:xfrm>
            <a:off x="1583149" y="3534422"/>
            <a:ext cx="6119085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581"/>
              </a:lnSpc>
            </a:pPr>
            <a:r>
              <a:rPr lang="ru-RU" sz="2400" b="1" kern="0" spc="-62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Независимость от регулятора и  банков</a:t>
            </a:r>
          </a:p>
        </p:txBody>
      </p:sp>
      <p:sp>
        <p:nvSpPr>
          <p:cNvPr id="24" name="Text 8"/>
          <p:cNvSpPr/>
          <p:nvPr/>
        </p:nvSpPr>
        <p:spPr>
          <a:xfrm>
            <a:off x="1588177" y="3883081"/>
            <a:ext cx="9518144" cy="11064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643"/>
              </a:lnSpc>
            </a:pPr>
            <a:r>
              <a:rPr lang="ru-RU" sz="2000" b="1" dirty="0">
                <a:latin typeface="Century Gothic" panose="020B0502020202020204" pitchFamily="34" charset="0"/>
                <a:ea typeface="Inter"/>
              </a:rPr>
              <a:t>Банковский омбудсман Казахстана независим от финансового  регулятора и банков. Он подотчетен только Совету представителей </a:t>
            </a:r>
          </a:p>
        </p:txBody>
      </p:sp>
      <p:sp>
        <p:nvSpPr>
          <p:cNvPr id="26" name="Shape 10"/>
          <p:cNvSpPr/>
          <p:nvPr/>
        </p:nvSpPr>
        <p:spPr>
          <a:xfrm>
            <a:off x="929654" y="3657266"/>
            <a:ext cx="471964" cy="471964"/>
          </a:xfrm>
          <a:prstGeom prst="roundRect">
            <a:avLst>
              <a:gd name="adj" fmla="val 20001"/>
            </a:avLst>
          </a:prstGeom>
          <a:solidFill>
            <a:srgbClr val="110080"/>
          </a:solidFill>
          <a:ln w="13097">
            <a:solidFill>
              <a:srgbClr val="140099"/>
            </a:solidFill>
            <a:prstDash val="solid"/>
          </a:ln>
        </p:spPr>
      </p:sp>
      <p:sp>
        <p:nvSpPr>
          <p:cNvPr id="27" name="Text 11"/>
          <p:cNvSpPr/>
          <p:nvPr/>
        </p:nvSpPr>
        <p:spPr>
          <a:xfrm>
            <a:off x="1071219" y="3696557"/>
            <a:ext cx="188714" cy="39326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097"/>
              </a:lnSpc>
              <a:buNone/>
            </a:pPr>
            <a:r>
              <a:rPr lang="en-US" sz="2478" b="1" kern="0" spc="-74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478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4932" y="0"/>
            <a:ext cx="2196036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60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172122" y="-93878"/>
            <a:ext cx="12134626" cy="21542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824"/>
              </a:lnSpc>
              <a:buNone/>
            </a:pPr>
            <a:r>
              <a:rPr lang="ru-RU" sz="3200" b="1" kern="0" spc="-116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  <a:cs typeface="Inter" pitchFamily="34" charset="-120"/>
              </a:rPr>
              <a:t>Расширенная компетенции Банковского  омбудсмана</a:t>
            </a:r>
          </a:p>
          <a:p>
            <a:pPr algn="just"/>
            <a:r>
              <a:rPr lang="ru-RU" sz="2000" dirty="0">
                <a:latin typeface="Century Gothic" panose="020B0502020202020204" pitchFamily="34" charset="0"/>
                <a:ea typeface="Inter"/>
              </a:rPr>
              <a:t>Закон РК от 19.06.2024 года «</a:t>
            </a:r>
            <a:r>
              <a:rPr lang="ru-RU" dirty="0">
                <a:latin typeface="Century Gothic" panose="020B0502020202020204" pitchFamily="34" charset="0"/>
                <a:ea typeface="Inter"/>
              </a:rPr>
              <a:t>О внесении изменений и дополнений в некоторые законодательные акты Республики Казахстан по вопросам минимизации рисков при кредитовании, защиты прав заемщиков, совершенствования регулирования финансового рынка и исполнительного производства»</a:t>
            </a:r>
          </a:p>
          <a:p>
            <a:r>
              <a:rPr lang="ru-RU" sz="2800" b="1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</a:rPr>
              <a:t>Вступала в силу в 21 декабря 2024 года</a:t>
            </a:r>
          </a:p>
        </p:txBody>
      </p:sp>
      <p:sp>
        <p:nvSpPr>
          <p:cNvPr id="8" name="Shape 5"/>
          <p:cNvSpPr/>
          <p:nvPr/>
        </p:nvSpPr>
        <p:spPr>
          <a:xfrm>
            <a:off x="212178" y="2561579"/>
            <a:ext cx="441127" cy="441127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12144">
            <a:solidFill>
              <a:srgbClr val="14009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68507" y="2578724"/>
            <a:ext cx="128349" cy="3675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95"/>
              </a:lnSpc>
              <a:buNone/>
            </a:pPr>
            <a:r>
              <a:rPr lang="en-US" sz="2316" b="1" kern="0" spc="-69" dirty="0">
                <a:solidFill>
                  <a:srgbClr val="E5E0DF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316" dirty="0">
              <a:latin typeface="Century Gothic" panose="020B05020202020202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206401" y="3995655"/>
            <a:ext cx="441127" cy="441127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12144">
            <a:solidFill>
              <a:srgbClr val="14009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39870" y="3995655"/>
            <a:ext cx="174069" cy="3675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95"/>
              </a:lnSpc>
              <a:buNone/>
            </a:pPr>
            <a:r>
              <a:rPr lang="en-US" sz="2316" b="1" kern="0" spc="-69" dirty="0">
                <a:solidFill>
                  <a:srgbClr val="E5E0DF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316" dirty="0">
              <a:latin typeface="Century Gothic" panose="020B0502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53882" y="2272495"/>
            <a:ext cx="11326042" cy="3062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412"/>
              </a:lnSpc>
            </a:pPr>
            <a:r>
              <a:rPr lang="ru-RU" sz="16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  </a:t>
            </a:r>
            <a:r>
              <a:rPr lang="ru-RU" sz="20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  <a:cs typeface="Inter" pitchFamily="34" charset="-120"/>
              </a:rPr>
              <a:t>Ст. 40-1 Закона Республики Казахстан «О банках и банковской деятельности в РК»</a:t>
            </a:r>
            <a:endParaRPr lang="en-US" sz="2000" dirty="0">
              <a:solidFill>
                <a:schemeClr val="accent2"/>
              </a:solidFill>
              <a:latin typeface="Century Gothic" panose="020B0502020202020204" pitchFamily="34" charset="0"/>
              <a:ea typeface="Inter"/>
            </a:endParaRPr>
          </a:p>
          <a:p>
            <a:pPr marL="0" indent="0" algn="l">
              <a:lnSpc>
                <a:spcPts val="2412"/>
              </a:lnSpc>
              <a:buNone/>
            </a:pPr>
            <a:endParaRPr lang="en-US" sz="16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39322" y="2676769"/>
            <a:ext cx="11133939" cy="1149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470"/>
              </a:lnSpc>
              <a:buNone/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Расширение компетенции включает в себя</a:t>
            </a:r>
            <a:r>
              <a:rPr lang="en-US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охват </a:t>
            </a:r>
            <a:r>
              <a:rPr lang="ru-RU" sz="2400" b="1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всех видов банковских займов</a:t>
            </a: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(ипотечные, автокредиты, потребительские), включая банковские займы, уступленные в коллекторские агентства.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206401" y="4994835"/>
            <a:ext cx="441127" cy="441127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12144">
            <a:solidFill>
              <a:srgbClr val="14009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39297" y="5003657"/>
            <a:ext cx="181689" cy="3675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95"/>
              </a:lnSpc>
              <a:buNone/>
            </a:pPr>
            <a:r>
              <a:rPr lang="en-US" sz="2316" b="1" kern="0" spc="-69" dirty="0">
                <a:solidFill>
                  <a:srgbClr val="E5E0DF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316" dirty="0">
              <a:latin typeface="Century Gothic" panose="020B0502020202020204" pitchFamily="34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16353" y="4897308"/>
            <a:ext cx="9920907" cy="3062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412"/>
              </a:lnSpc>
            </a:pPr>
            <a:r>
              <a:rPr lang="ru-RU" sz="20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Ст. 40-1 Закона Республики Казахстан «О банках и банковской деятельности в РК»</a:t>
            </a:r>
            <a:endParaRPr lang="en-US" sz="2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839321" y="5289644"/>
            <a:ext cx="11026363" cy="6274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470"/>
              </a:lnSpc>
              <a:buNone/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Увеличение срока полномочий Банковского омбудсмана </a:t>
            </a:r>
            <a:b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</a:b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до 3 лет.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26" name="Text 17"/>
          <p:cNvSpPr/>
          <p:nvPr/>
        </p:nvSpPr>
        <p:spPr>
          <a:xfrm>
            <a:off x="773539" y="5999139"/>
            <a:ext cx="10573274" cy="3062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412"/>
              </a:lnSpc>
            </a:pPr>
            <a:r>
              <a:rPr lang="ru-RU" sz="20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Ст. 40-2 Закона Республики Казахстан «О банках и банковской деятельности в РК»</a:t>
            </a:r>
            <a:endParaRPr lang="en-US" sz="2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Text 18"/>
          <p:cNvSpPr/>
          <p:nvPr/>
        </p:nvSpPr>
        <p:spPr>
          <a:xfrm>
            <a:off x="816353" y="6373618"/>
            <a:ext cx="10959911" cy="7625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470"/>
              </a:lnSpc>
              <a:buNone/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Повышение требований к кандидатуре и деятельности Банковского омбудсмана</a:t>
            </a:r>
            <a:r>
              <a:rPr lang="ru-RU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.</a:t>
            </a:r>
          </a:p>
          <a:p>
            <a:pPr marL="0" indent="0" algn="just">
              <a:lnSpc>
                <a:spcPts val="2470"/>
              </a:lnSpc>
              <a:buNone/>
            </a:pPr>
            <a:endParaRPr lang="ru-RU" kern="0" spc="-31" dirty="0">
              <a:latin typeface="Century Gothic" panose="020B0502020202020204" pitchFamily="34" charset="0"/>
              <a:ea typeface="Inter" pitchFamily="34" charset="-122"/>
            </a:endParaRPr>
          </a:p>
        </p:txBody>
      </p:sp>
      <p:pic>
        <p:nvPicPr>
          <p:cNvPr id="3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2216" y="0"/>
            <a:ext cx="2160418" cy="8230791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226511" y="6141630"/>
            <a:ext cx="441127" cy="441127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12144">
            <a:solidFill>
              <a:srgbClr val="140099"/>
            </a:solidFill>
            <a:prstDash val="solid"/>
          </a:ln>
        </p:spPr>
      </p:sp>
      <p:sp>
        <p:nvSpPr>
          <p:cNvPr id="23" name="Text 16"/>
          <p:cNvSpPr/>
          <p:nvPr/>
        </p:nvSpPr>
        <p:spPr>
          <a:xfrm>
            <a:off x="335277" y="6155562"/>
            <a:ext cx="181689" cy="3675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95"/>
              </a:lnSpc>
              <a:buNone/>
            </a:pPr>
            <a:r>
              <a:rPr lang="ru-RU" sz="2316" b="1" kern="0" spc="-69" dirty="0">
                <a:solidFill>
                  <a:srgbClr val="E5E0DF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316" dirty="0">
              <a:latin typeface="Century Gothic" panose="020B0502020202020204" pitchFamily="34" charset="0"/>
            </a:endParaRPr>
          </a:p>
        </p:txBody>
      </p:sp>
      <p:sp>
        <p:nvSpPr>
          <p:cNvPr id="25" name="Text 17"/>
          <p:cNvSpPr/>
          <p:nvPr/>
        </p:nvSpPr>
        <p:spPr>
          <a:xfrm>
            <a:off x="761926" y="7123075"/>
            <a:ext cx="10573274" cy="3062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412"/>
              </a:lnSpc>
            </a:pPr>
            <a:r>
              <a:rPr lang="ru-RU" sz="20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Ст. 40-3 Закона Республики Казахстан «О банках и банковской деятельности в РК»</a:t>
            </a:r>
            <a:endParaRPr lang="en-US" sz="2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 18"/>
          <p:cNvSpPr/>
          <p:nvPr/>
        </p:nvSpPr>
        <p:spPr>
          <a:xfrm>
            <a:off x="832996" y="7451409"/>
            <a:ext cx="10943268" cy="6274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470"/>
              </a:lnSpc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Установление сроков для исполнения банками, коллекторскими организациями Решения Банковского омбудсмана.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24" name="Text 17"/>
          <p:cNvSpPr/>
          <p:nvPr/>
        </p:nvSpPr>
        <p:spPr>
          <a:xfrm>
            <a:off x="761926" y="3897325"/>
            <a:ext cx="10573274" cy="3062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412"/>
              </a:lnSpc>
            </a:pPr>
            <a:r>
              <a:rPr lang="ru-RU" sz="20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Ст. 40-1 Закона Республики Казахстан «О банках и банковской деятельности в РК»</a:t>
            </a:r>
            <a:endParaRPr lang="en-US" sz="20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Text 18"/>
          <p:cNvSpPr/>
          <p:nvPr/>
        </p:nvSpPr>
        <p:spPr>
          <a:xfrm>
            <a:off x="761925" y="4281034"/>
            <a:ext cx="11211336" cy="4334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470"/>
              </a:lnSpc>
              <a:buNone/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Включение в состав Совета представителей Национального Банка РК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30" name="Shape 15"/>
          <p:cNvSpPr/>
          <p:nvPr/>
        </p:nvSpPr>
        <p:spPr>
          <a:xfrm>
            <a:off x="206401" y="7288425"/>
            <a:ext cx="441127" cy="441127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12144">
            <a:solidFill>
              <a:srgbClr val="140099"/>
            </a:solidFill>
            <a:prstDash val="solid"/>
          </a:ln>
        </p:spPr>
      </p:sp>
      <p:sp>
        <p:nvSpPr>
          <p:cNvPr id="31" name="Text 16"/>
          <p:cNvSpPr/>
          <p:nvPr/>
        </p:nvSpPr>
        <p:spPr>
          <a:xfrm>
            <a:off x="319336" y="7302357"/>
            <a:ext cx="181689" cy="3675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95"/>
              </a:lnSpc>
              <a:buNone/>
            </a:pPr>
            <a:r>
              <a:rPr lang="ru-RU" sz="2316" b="1" kern="0" spc="-69" dirty="0">
                <a:solidFill>
                  <a:srgbClr val="E5E0DF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2316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285189" y="189123"/>
            <a:ext cx="12134626" cy="918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4824"/>
              </a:lnSpc>
            </a:pPr>
            <a:r>
              <a:rPr lang="ru-RU" sz="3200" b="1" kern="0" spc="-116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  <a:cs typeface="Inter" pitchFamily="34" charset="-120"/>
              </a:rPr>
              <a:t>Банковский омбудсман не рассматривает обращения:</a:t>
            </a:r>
            <a:endParaRPr lang="ru-RU" sz="2800" b="1" dirty="0">
              <a:solidFill>
                <a:schemeClr val="accent2"/>
              </a:solidFill>
              <a:latin typeface="Century Gothic" panose="020B0502020202020204" pitchFamily="34" charset="0"/>
              <a:ea typeface="Inter"/>
            </a:endParaRPr>
          </a:p>
        </p:txBody>
      </p:sp>
      <p:sp>
        <p:nvSpPr>
          <p:cNvPr id="8" name="Shape 5"/>
          <p:cNvSpPr/>
          <p:nvPr/>
        </p:nvSpPr>
        <p:spPr>
          <a:xfrm>
            <a:off x="226511" y="2155527"/>
            <a:ext cx="441127" cy="441127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12144">
            <a:solidFill>
              <a:srgbClr val="14009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82840" y="2172672"/>
            <a:ext cx="128349" cy="3675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95"/>
              </a:lnSpc>
              <a:buNone/>
            </a:pPr>
            <a:r>
              <a:rPr lang="en-US" sz="2316" b="1" kern="0" spc="-69" dirty="0">
                <a:solidFill>
                  <a:srgbClr val="E5E0DF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316" dirty="0">
              <a:latin typeface="Century Gothic" panose="020B0502020202020204" pitchFamily="34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206401" y="3640374"/>
            <a:ext cx="441127" cy="441127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12144">
            <a:solidFill>
              <a:srgbClr val="14009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39870" y="3640374"/>
            <a:ext cx="174069" cy="3675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95"/>
              </a:lnSpc>
              <a:buNone/>
            </a:pPr>
            <a:r>
              <a:rPr lang="en-US" sz="2316" b="1" kern="0" spc="-69" dirty="0">
                <a:solidFill>
                  <a:srgbClr val="E5E0DF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316" dirty="0">
              <a:latin typeface="Century Gothic" panose="020B0502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13785" y="947627"/>
            <a:ext cx="11326042" cy="3062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412"/>
              </a:lnSpc>
            </a:pPr>
            <a:r>
              <a:rPr lang="ru-RU" sz="16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   </a:t>
            </a:r>
            <a:r>
              <a:rPr lang="ru-RU" sz="20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  <a:cs typeface="Inter" pitchFamily="34" charset="-120"/>
              </a:rPr>
              <a:t>Ст. 40-3, п.3 Закона Республики Казахстан «О банках и банковской деятельности в РК»</a:t>
            </a:r>
            <a:endParaRPr lang="en-US" sz="2000" dirty="0">
              <a:solidFill>
                <a:schemeClr val="accent2"/>
              </a:solidFill>
              <a:latin typeface="Century Gothic" panose="020B0502020202020204" pitchFamily="34" charset="0"/>
              <a:ea typeface="Inter"/>
            </a:endParaRPr>
          </a:p>
          <a:p>
            <a:pPr marL="0" indent="0" algn="l">
              <a:lnSpc>
                <a:spcPts val="2412"/>
              </a:lnSpc>
              <a:buNone/>
            </a:pPr>
            <a:endParaRPr lang="en-US" sz="16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53655" y="2087938"/>
            <a:ext cx="11133939" cy="10014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470"/>
              </a:lnSpc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Принятые к рассмотрению судом и (или) по которым имеется судебный акт, вступивший в законную силу, либо выписана исполнительная надпись, возбуждено исполнительное производство;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206401" y="5526987"/>
            <a:ext cx="441127" cy="441127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12144">
            <a:solidFill>
              <a:srgbClr val="14009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39297" y="5535809"/>
            <a:ext cx="181689" cy="3675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95"/>
              </a:lnSpc>
              <a:buNone/>
            </a:pPr>
            <a:r>
              <a:rPr lang="en-US" sz="2316" b="1" kern="0" spc="-69" dirty="0">
                <a:solidFill>
                  <a:srgbClr val="E5E0DF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316" dirty="0">
              <a:latin typeface="Century Gothic" panose="020B050202020202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776404" y="5556186"/>
            <a:ext cx="11026363" cy="6274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470"/>
              </a:lnSpc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Направленные повторно при отсутствии новых обстоятельств дела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27" name="Text 18"/>
          <p:cNvSpPr/>
          <p:nvPr/>
        </p:nvSpPr>
        <p:spPr>
          <a:xfrm>
            <a:off x="816353" y="6373618"/>
            <a:ext cx="10959911" cy="1408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470"/>
              </a:lnSpc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Поданные по займам юридических лиц, индивидуальных предпринимателей в форме крестьянских (фермерских) хозяйств;</a:t>
            </a:r>
            <a:endParaRPr lang="ru-RU" kern="0" spc="-31" dirty="0">
              <a:latin typeface="Century Gothic" panose="020B0502020202020204" pitchFamily="34" charset="0"/>
              <a:ea typeface="Inter" pitchFamily="34" charset="-122"/>
            </a:endParaRPr>
          </a:p>
        </p:txBody>
      </p:sp>
      <p:pic>
        <p:nvPicPr>
          <p:cNvPr id="3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2216" y="0"/>
            <a:ext cx="2160418" cy="8230791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226511" y="6468019"/>
            <a:ext cx="441127" cy="441127"/>
          </a:xfrm>
          <a:prstGeom prst="roundRect">
            <a:avLst>
              <a:gd name="adj" fmla="val 20000"/>
            </a:avLst>
          </a:prstGeom>
          <a:solidFill>
            <a:srgbClr val="110080"/>
          </a:solidFill>
          <a:ln w="12144">
            <a:solidFill>
              <a:srgbClr val="140099"/>
            </a:solidFill>
            <a:prstDash val="solid"/>
          </a:ln>
        </p:spPr>
      </p:sp>
      <p:sp>
        <p:nvSpPr>
          <p:cNvPr id="23" name="Text 16"/>
          <p:cNvSpPr/>
          <p:nvPr/>
        </p:nvSpPr>
        <p:spPr>
          <a:xfrm>
            <a:off x="335277" y="6481951"/>
            <a:ext cx="181689" cy="36754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95"/>
              </a:lnSpc>
              <a:buNone/>
            </a:pPr>
            <a:r>
              <a:rPr lang="ru-RU" sz="2316" b="1" kern="0" spc="-69" dirty="0">
                <a:solidFill>
                  <a:srgbClr val="E5E0DF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316" dirty="0">
              <a:latin typeface="Century Gothic" panose="020B0502020202020204" pitchFamily="34" charset="0"/>
            </a:endParaRPr>
          </a:p>
        </p:txBody>
      </p:sp>
      <p:sp>
        <p:nvSpPr>
          <p:cNvPr id="28" name="Text 18"/>
          <p:cNvSpPr/>
          <p:nvPr/>
        </p:nvSpPr>
        <p:spPr>
          <a:xfrm>
            <a:off x="761925" y="3524566"/>
            <a:ext cx="11211336" cy="4334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470"/>
              </a:lnSpc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По которым обращающееся лицо не представило письменное доказательство его обращения в банк, организацию, осуществляющую отдельные виды банковских операций, лицу, которому уступлено право (требование) по договору банковского займа, с целью урегулирования возникшей ситуации в рамках договора банковского займа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39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285189" y="189123"/>
            <a:ext cx="12134626" cy="918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4824"/>
              </a:lnSpc>
            </a:pPr>
            <a:r>
              <a:rPr lang="ru-RU" sz="3200" b="1" kern="0" spc="-116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  <a:cs typeface="Inter" pitchFamily="34" charset="-120"/>
              </a:rPr>
              <a:t>Решение банковского омбудсмана</a:t>
            </a:r>
            <a:endParaRPr lang="ru-RU" sz="2800" b="1" dirty="0">
              <a:solidFill>
                <a:schemeClr val="accent2"/>
              </a:solidFill>
              <a:latin typeface="Century Gothic" panose="020B0502020202020204" pitchFamily="34" charset="0"/>
              <a:ea typeface="Inter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13785" y="947627"/>
            <a:ext cx="11326042" cy="306229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412"/>
              </a:lnSpc>
            </a:pPr>
            <a:r>
              <a:rPr lang="ru-RU" sz="16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   </a:t>
            </a:r>
            <a:r>
              <a:rPr lang="ru-RU" sz="2000" b="1" kern="0" spc="-58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  <a:cs typeface="Inter" pitchFamily="34" charset="-120"/>
              </a:rPr>
              <a:t>Ст. 40-3 Закона Республики Казахстан «О банках и банковской деятельности в РК»</a:t>
            </a:r>
            <a:endParaRPr lang="en-US" sz="2000" dirty="0">
              <a:solidFill>
                <a:schemeClr val="accent2"/>
              </a:solidFill>
              <a:latin typeface="Century Gothic" panose="020B0502020202020204" pitchFamily="34" charset="0"/>
              <a:ea typeface="Inter"/>
            </a:endParaRPr>
          </a:p>
          <a:p>
            <a:pPr marL="0" indent="0" algn="l">
              <a:lnSpc>
                <a:spcPts val="2412"/>
              </a:lnSpc>
              <a:buNone/>
            </a:pPr>
            <a:endParaRPr lang="en-US" sz="16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Text 18"/>
          <p:cNvSpPr/>
          <p:nvPr/>
        </p:nvSpPr>
        <p:spPr>
          <a:xfrm>
            <a:off x="296850" y="3766022"/>
            <a:ext cx="11719122" cy="3160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/>
            <a:r>
              <a:rPr lang="ru-RU" sz="28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По обращениям заемщиков - физических лиц, касающимся изменения условий исполнения обязательств по договорам банковского займа, банковский омбудсман </a:t>
            </a:r>
            <a:r>
              <a:rPr lang="ru-RU" sz="2800" b="1" kern="0" spc="-31" dirty="0">
                <a:solidFill>
                  <a:srgbClr val="FF0000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содействует в достижении сторонами взаимоприемлемого решения и принятии согласованного сторонами решения об изменении условий исполнения обязательств </a:t>
            </a:r>
            <a:r>
              <a:rPr lang="ru-RU" sz="28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по договору банковского займа.</a:t>
            </a:r>
          </a:p>
        </p:txBody>
      </p:sp>
      <p:pic>
        <p:nvPicPr>
          <p:cNvPr id="3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2216" y="0"/>
            <a:ext cx="2160418" cy="8230791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285189" y="1584682"/>
            <a:ext cx="11730783" cy="17039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470"/>
              </a:lnSpc>
            </a:pPr>
            <a:r>
              <a:rPr lang="ru-RU" sz="24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Решение банковского омбудсмана обязательно для банка, организации, осуществляющей отдельные виды банковских операций, лица, которому уступлено право (требование) по заключенному с заемщиком - физическим лицом договору банковского займа, в случае принятия его физическим лицом.</a:t>
            </a:r>
            <a:endParaRPr lang="en-US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516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35DC8-70DF-1370-9BCE-281B02393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0938843E-F00A-1978-6DB5-B04DA648DD8C}"/>
              </a:ext>
            </a:extLst>
          </p:cNvPr>
          <p:cNvSpPr/>
          <p:nvPr/>
        </p:nvSpPr>
        <p:spPr>
          <a:xfrm>
            <a:off x="285189" y="189123"/>
            <a:ext cx="12134626" cy="918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4824"/>
              </a:lnSpc>
            </a:pPr>
            <a:r>
              <a:rPr lang="ru-RU" sz="3200" b="1" kern="0" spc="-116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  <a:cs typeface="Inter" pitchFamily="34" charset="-120"/>
              </a:rPr>
              <a:t>Документы необходимые для подачи обращения</a:t>
            </a:r>
            <a:endParaRPr lang="ru-RU" sz="2800" b="1" dirty="0">
              <a:solidFill>
                <a:schemeClr val="accent2"/>
              </a:solidFill>
              <a:latin typeface="Century Gothic" panose="020B0502020202020204" pitchFamily="34" charset="0"/>
              <a:ea typeface="Inter"/>
            </a:endParaRPr>
          </a:p>
        </p:txBody>
      </p:sp>
      <p:pic>
        <p:nvPicPr>
          <p:cNvPr id="33" name="Image 0" descr="preencoded.png">
            <a:extLst>
              <a:ext uri="{FF2B5EF4-FFF2-40B4-BE49-F238E27FC236}">
                <a16:creationId xmlns:a16="http://schemas.microsoft.com/office/drawing/2014/main" id="{90115AE8-7B37-D96D-B102-603B20129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2216" y="0"/>
            <a:ext cx="2160418" cy="8230791"/>
          </a:xfrm>
          <a:prstGeom prst="rect">
            <a:avLst/>
          </a:prstGeom>
        </p:spPr>
      </p:pic>
      <p:sp>
        <p:nvSpPr>
          <p:cNvPr id="17" name="Text 13">
            <a:extLst>
              <a:ext uri="{FF2B5EF4-FFF2-40B4-BE49-F238E27FC236}">
                <a16:creationId xmlns:a16="http://schemas.microsoft.com/office/drawing/2014/main" id="{C5A544B3-6DCC-314B-DB86-DFB5DC6C02D7}"/>
              </a:ext>
            </a:extLst>
          </p:cNvPr>
          <p:cNvSpPr/>
          <p:nvPr/>
        </p:nvSpPr>
        <p:spPr>
          <a:xfrm>
            <a:off x="285190" y="898882"/>
            <a:ext cx="11382936" cy="7065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470"/>
              </a:lnSpc>
            </a:pPr>
            <a:r>
              <a:rPr lang="ru-RU" sz="2000" b="1" kern="0" spc="-31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Согласно Внутренним правилам и Порядку учета, рассмотрения, принятия и исполнения решений Банковского омбудсмана, для объективного, всестороннего и полного рассмотрения Вашего обращения обязательными документами являются:</a:t>
            </a:r>
          </a:p>
          <a:p>
            <a:pPr algn="just">
              <a:lnSpc>
                <a:spcPts val="2470"/>
              </a:lnSpc>
            </a:pPr>
            <a:endParaRPr lang="ru-RU" sz="2000" kern="0" spc="-31" dirty="0">
              <a:latin typeface="Century Gothic" panose="020B0502020202020204" pitchFamily="34" charset="0"/>
              <a:ea typeface="Inter" pitchFamily="34" charset="-122"/>
              <a:cs typeface="Inter" pitchFamily="34" charset="-120"/>
            </a:endParaRP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Письменное обращение на имя Банковского омбудсмана, в котором указаны все обстоятельства и причины возникшего разногласия;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Договор банковского займа - основной документ, на основании которого возникли обязательства сторон;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График погашения задолженности, отражающий предусмотренные условиями договора сроки и суммы платежей;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Дополнительные соглашения к договору банковского займа (при наличии) — если условия договора были изменены, дополнены или продлены;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Договор о залоге (при наличии) и дополнительные соглашения к нему — в случае обеспечения займа залогом имущества;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Письменное доказательство обращения в банк/коллекторское агентство — для подтверждения предпринятых попыток урегулирования разногласий;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Официальные ответы на обращения — копия ответа банка/коллекторского агентства по договору банковского займа, на обращение заемщика (отказ либо встречное предложение, которое не поддержано заемщиком).</a:t>
            </a:r>
          </a:p>
        </p:txBody>
      </p:sp>
    </p:spTree>
    <p:extLst>
      <p:ext uri="{BB962C8B-B14F-4D97-AF65-F5344CB8AC3E}">
        <p14:creationId xmlns:p14="http://schemas.microsoft.com/office/powerpoint/2010/main" val="35525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76516-B702-23A8-B500-7F8E41763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F4DF3D63-24F4-421A-B2C7-60F1BC785352}"/>
              </a:ext>
            </a:extLst>
          </p:cNvPr>
          <p:cNvSpPr/>
          <p:nvPr/>
        </p:nvSpPr>
        <p:spPr>
          <a:xfrm>
            <a:off x="285189" y="189123"/>
            <a:ext cx="12134626" cy="1249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4824"/>
              </a:lnSpc>
            </a:pPr>
            <a:r>
              <a:rPr lang="ru-RU" sz="3200" b="1" kern="0" spc="-116" dirty="0">
                <a:solidFill>
                  <a:schemeClr val="accent2"/>
                </a:solidFill>
                <a:latin typeface="Century Gothic" panose="020B0502020202020204" pitchFamily="34" charset="0"/>
                <a:ea typeface="Inter"/>
                <a:cs typeface="Inter" pitchFamily="34" charset="-120"/>
              </a:rPr>
              <a:t>Дополнительные документы при подаче обращения</a:t>
            </a:r>
            <a:endParaRPr lang="ru-RU" sz="2800" b="1" dirty="0">
              <a:solidFill>
                <a:schemeClr val="accent2"/>
              </a:solidFill>
              <a:latin typeface="Century Gothic" panose="020B0502020202020204" pitchFamily="34" charset="0"/>
              <a:ea typeface="Inter"/>
            </a:endParaRPr>
          </a:p>
        </p:txBody>
      </p:sp>
      <p:pic>
        <p:nvPicPr>
          <p:cNvPr id="33" name="Image 0" descr="preencoded.png">
            <a:extLst>
              <a:ext uri="{FF2B5EF4-FFF2-40B4-BE49-F238E27FC236}">
                <a16:creationId xmlns:a16="http://schemas.microsoft.com/office/drawing/2014/main" id="{E57B51C6-5C18-167C-EB36-B2C370F9B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2216" y="0"/>
            <a:ext cx="2160418" cy="8230791"/>
          </a:xfrm>
          <a:prstGeom prst="rect">
            <a:avLst/>
          </a:prstGeom>
        </p:spPr>
      </p:pic>
      <p:sp>
        <p:nvSpPr>
          <p:cNvPr id="17" name="Text 13">
            <a:extLst>
              <a:ext uri="{FF2B5EF4-FFF2-40B4-BE49-F238E27FC236}">
                <a16:creationId xmlns:a16="http://schemas.microsoft.com/office/drawing/2014/main" id="{F05D94A7-82D2-4547-043F-BAEF75DC607E}"/>
              </a:ext>
            </a:extLst>
          </p:cNvPr>
          <p:cNvSpPr/>
          <p:nvPr/>
        </p:nvSpPr>
        <p:spPr>
          <a:xfrm>
            <a:off x="285190" y="898882"/>
            <a:ext cx="11382936" cy="7065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just">
              <a:lnSpc>
                <a:spcPts val="2470"/>
              </a:lnSpc>
            </a:pPr>
            <a:endParaRPr lang="ru-RU" sz="2000" b="1" kern="0" spc="-31" dirty="0">
              <a:solidFill>
                <a:schemeClr val="accent2"/>
              </a:solidFill>
              <a:latin typeface="Century Gothic" panose="020B0502020202020204" pitchFamily="34" charset="0"/>
              <a:ea typeface="Inter" pitchFamily="34" charset="-122"/>
              <a:cs typeface="Inter" pitchFamily="34" charset="-120"/>
            </a:endParaRPr>
          </a:p>
          <a:p>
            <a:pPr algn="just">
              <a:lnSpc>
                <a:spcPts val="2470"/>
              </a:lnSpc>
            </a:pPr>
            <a:r>
              <a:rPr lang="ru-RU" sz="2000" b="1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В целях повышения вероятности положительного рассмотрения Вашего обращения банком/коллекторским агентством, рекомендуем предоставить документы, подтверждающие ухудшение Вашего финансового положения и/или социальный статус: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 снижении доходов и/или утрате работы (выписка из ЕНПФ за период 6-12 месяцев, справка о размере заработной платы, приказ об увольнении, справка о регистрации в качестве безработного и другие);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 наличии статуса лица, принадлежащего к социально уязвимым слоям населения (статус СУСН определяется ст.68 Закона РК «О жилищных отношениях»);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 наличии иждивенцев в семье (дети, лица с инвалидностью, пенсионеры);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 наличии документов, связанных со здоровьем (медицинские заключения, справки, выписки, расходы);</a:t>
            </a:r>
          </a:p>
          <a:p>
            <a:pPr marL="457200" indent="-457200" algn="just">
              <a:lnSpc>
                <a:spcPts val="3000"/>
              </a:lnSpc>
              <a:buFont typeface="+mj-lt"/>
              <a:buAutoNum type="arabicPeriod"/>
            </a:pPr>
            <a:r>
              <a:rPr lang="ru-RU" sz="2000" kern="0" spc="-31" dirty="0"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При иных обстоятельствах, заслуживающих внимания (справка о наличии/отсутствии недвижимости, договора аренды, кредитный отчет ПКБ/ГКБ и другие).</a:t>
            </a:r>
          </a:p>
        </p:txBody>
      </p:sp>
    </p:spTree>
    <p:extLst>
      <p:ext uri="{BB962C8B-B14F-4D97-AF65-F5344CB8AC3E}">
        <p14:creationId xmlns:p14="http://schemas.microsoft.com/office/powerpoint/2010/main" val="312895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5"/>
          <p:cNvSpPr/>
          <p:nvPr/>
        </p:nvSpPr>
        <p:spPr>
          <a:xfrm>
            <a:off x="1903729" y="2736374"/>
            <a:ext cx="11620054" cy="11744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12"/>
              </a:lnSpc>
              <a:buNone/>
            </a:pPr>
            <a:r>
              <a:rPr lang="ru-RU" sz="2800" b="1" kern="0" spc="-55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Сайт Банковского омбудсмана:</a:t>
            </a:r>
            <a:endParaRPr lang="en-US" sz="2800" b="1" kern="0" spc="-55" dirty="0">
              <a:solidFill>
                <a:schemeClr val="accent2"/>
              </a:solidFill>
              <a:latin typeface="Century Gothic" panose="020B0502020202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ts val="2312"/>
              </a:lnSpc>
              <a:buNone/>
            </a:pPr>
            <a:endParaRPr lang="ru-RU" sz="2800" b="1" kern="0" spc="-55" dirty="0">
              <a:solidFill>
                <a:schemeClr val="accent2"/>
              </a:solidFill>
              <a:latin typeface="Century Gothic" panose="020B0502020202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ts val="2312"/>
              </a:lnSpc>
              <a:buNone/>
            </a:pPr>
            <a:endParaRPr lang="ru-RU" sz="2000" b="1" kern="0" spc="-55" dirty="0">
              <a:solidFill>
                <a:schemeClr val="accent2"/>
              </a:solidFill>
              <a:latin typeface="Century Gothic" panose="020B0502020202020204" pitchFamily="34" charset="0"/>
              <a:ea typeface="Inter" pitchFamily="34" charset="-122"/>
            </a:endParaRPr>
          </a:p>
          <a:p>
            <a:pPr marL="0" indent="0">
              <a:lnSpc>
                <a:spcPts val="2312"/>
              </a:lnSpc>
              <a:buNone/>
            </a:pPr>
            <a:r>
              <a:rPr lang="en-US" sz="4800" b="1" kern="0" spc="-55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hlinkClick r:id="rId3"/>
              </a:rPr>
              <a:t>www.bank-ombudsman.kz</a:t>
            </a:r>
            <a:r>
              <a:rPr lang="en-US" sz="4800" b="1" kern="0" spc="-55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</a:rPr>
              <a:t> </a:t>
            </a:r>
            <a:endParaRPr lang="en-US" sz="4800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903729" y="4799249"/>
            <a:ext cx="7364096" cy="1592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12"/>
              </a:lnSpc>
              <a:buNone/>
            </a:pPr>
            <a:r>
              <a:rPr lang="en-US" sz="2800" b="1" kern="0" spc="-55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Call Center </a:t>
            </a:r>
          </a:p>
          <a:p>
            <a:pPr marL="0" indent="0">
              <a:lnSpc>
                <a:spcPts val="2312"/>
              </a:lnSpc>
              <a:buNone/>
            </a:pPr>
            <a:endParaRPr lang="en-US" sz="2800" b="1" kern="0" spc="-55" dirty="0">
              <a:solidFill>
                <a:schemeClr val="accent2"/>
              </a:solidFill>
              <a:latin typeface="Century Gothic" panose="020B0502020202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ts val="2312"/>
              </a:lnSpc>
              <a:buNone/>
            </a:pPr>
            <a:endParaRPr lang="en-US" sz="2000" b="1" kern="0" spc="-55" dirty="0">
              <a:solidFill>
                <a:schemeClr val="accent2"/>
              </a:solidFill>
              <a:latin typeface="Century Gothic" panose="020B0502020202020204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ts val="2312"/>
              </a:lnSpc>
              <a:buNone/>
            </a:pPr>
            <a:r>
              <a:rPr lang="en-US" sz="4800" b="1" kern="0" spc="-55" dirty="0">
                <a:solidFill>
                  <a:schemeClr val="accent1"/>
                </a:solidFill>
                <a:latin typeface="Century Gothic" panose="020B0502020202020204" pitchFamily="34" charset="0"/>
                <a:ea typeface="Inter" pitchFamily="34" charset="-122"/>
              </a:rPr>
              <a:t>8 771 929 33 33</a:t>
            </a:r>
            <a:endParaRPr 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7713756" y="3932828"/>
            <a:ext cx="2409190" cy="28761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368"/>
              </a:lnSpc>
              <a:buNone/>
            </a:pPr>
            <a:endParaRPr lang="en-US" sz="1600" dirty="0"/>
          </a:p>
        </p:txBody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" y="-2476"/>
            <a:ext cx="14618092" cy="189043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3660" y="738351"/>
            <a:ext cx="3758327" cy="58721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24"/>
              </a:lnSpc>
              <a:buNone/>
            </a:pPr>
            <a:r>
              <a:rPr lang="ru-RU" sz="4400" b="1" kern="0" spc="-111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Контакты</a:t>
            </a:r>
            <a:r>
              <a:rPr lang="en-US" sz="4400" b="1" kern="0" spc="-111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4400" b="1" kern="0" spc="-111" dirty="0">
                <a:solidFill>
                  <a:schemeClr val="accent2"/>
                </a:solidFill>
                <a:latin typeface="Century Gothic" panose="020B0502020202020204" pitchFamily="34" charset="0"/>
                <a:ea typeface="Inter" pitchFamily="34" charset="-122"/>
                <a:cs typeface="Inter" pitchFamily="34" charset="-120"/>
              </a:rPr>
              <a:t>Банковского омбудсмана</a:t>
            </a:r>
            <a:endParaRPr lang="en-US" sz="4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297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4473910" y="4114800"/>
            <a:ext cx="5682580" cy="69559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4624"/>
              </a:lnSpc>
              <a:buNone/>
            </a:pPr>
            <a:r>
              <a:rPr lang="ru-RU" sz="3699" b="1" kern="0" spc="-111" dirty="0">
                <a:solidFill>
                  <a:schemeClr val="accent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Благодарю за внимание! </a:t>
            </a:r>
            <a:endParaRPr lang="en-US" sz="3699" dirty="0">
              <a:solidFill>
                <a:schemeClr val="accent2"/>
              </a:solidFill>
            </a:endParaRPr>
          </a:p>
        </p:txBody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8" y="1"/>
            <a:ext cx="14618092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7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1975</TotalTime>
  <Words>1048</Words>
  <Application>Microsoft Office PowerPoint</Application>
  <PresentationFormat>Произвольный</PresentationFormat>
  <Paragraphs>106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Руслан Ибрагим</cp:lastModifiedBy>
  <cp:revision>290</cp:revision>
  <cp:lastPrinted>2023-11-23T10:12:08Z</cp:lastPrinted>
  <dcterms:created xsi:type="dcterms:W3CDTF">2023-11-08T03:04:17Z</dcterms:created>
  <dcterms:modified xsi:type="dcterms:W3CDTF">2025-11-28T09:15:55Z</dcterms:modified>
</cp:coreProperties>
</file>